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 id="2147483662" r:id="rId3"/>
  </p:sldMasterIdLst>
  <p:notesMasterIdLst>
    <p:notesMasterId r:id="rId46"/>
  </p:notesMasterIdLst>
  <p:sldIdLst>
    <p:sldId id="256" r:id="rId4"/>
    <p:sldId id="258" r:id="rId5"/>
    <p:sldId id="303" r:id="rId6"/>
    <p:sldId id="259" r:id="rId7"/>
    <p:sldId id="260" r:id="rId8"/>
    <p:sldId id="262" r:id="rId9"/>
    <p:sldId id="287" r:id="rId10"/>
    <p:sldId id="263" r:id="rId11"/>
    <p:sldId id="299" r:id="rId12"/>
    <p:sldId id="265" r:id="rId13"/>
    <p:sldId id="267" r:id="rId14"/>
    <p:sldId id="268" r:id="rId15"/>
    <p:sldId id="269" r:id="rId16"/>
    <p:sldId id="271" r:id="rId17"/>
    <p:sldId id="270" r:id="rId18"/>
    <p:sldId id="306" r:id="rId19"/>
    <p:sldId id="307" r:id="rId20"/>
    <p:sldId id="288" r:id="rId21"/>
    <p:sldId id="273" r:id="rId22"/>
    <p:sldId id="297" r:id="rId23"/>
    <p:sldId id="309" r:id="rId24"/>
    <p:sldId id="290" r:id="rId25"/>
    <p:sldId id="293" r:id="rId26"/>
    <p:sldId id="292" r:id="rId27"/>
    <p:sldId id="291" r:id="rId28"/>
    <p:sldId id="277" r:id="rId29"/>
    <p:sldId id="278" r:id="rId30"/>
    <p:sldId id="301" r:id="rId31"/>
    <p:sldId id="295" r:id="rId32"/>
    <p:sldId id="308" r:id="rId33"/>
    <p:sldId id="283" r:id="rId34"/>
    <p:sldId id="284" r:id="rId35"/>
    <p:sldId id="285" r:id="rId36"/>
    <p:sldId id="294" r:id="rId37"/>
    <p:sldId id="310" r:id="rId38"/>
    <p:sldId id="276" r:id="rId39"/>
    <p:sldId id="279" r:id="rId40"/>
    <p:sldId id="305" r:id="rId41"/>
    <p:sldId id="304" r:id="rId42"/>
    <p:sldId id="286" r:id="rId43"/>
    <p:sldId id="311" r:id="rId44"/>
    <p:sldId id="31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3399"/>
    <a:srgbClr val="2E58AC"/>
    <a:srgbClr val="005392"/>
    <a:srgbClr val="339933"/>
    <a:srgbClr val="C87472"/>
    <a:srgbClr val="006600"/>
    <a:srgbClr val="27A212"/>
    <a:srgbClr val="46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38" autoAdjust="0"/>
    <p:restoredTop sz="81388" autoAdjust="0"/>
  </p:normalViewPr>
  <p:slideViewPr>
    <p:cSldViewPr showGuides="1">
      <p:cViewPr varScale="1">
        <p:scale>
          <a:sx n="66" d="100"/>
          <a:sy n="66" d="100"/>
        </p:scale>
        <p:origin x="60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261BF1-5FFF-4FBB-A9B4-964B31472993}" type="datetimeFigureOut">
              <a:rPr lang="en-US" smtClean="0"/>
              <a:t>6/27/2014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443A2-EA61-4B12-AD16-6DDC3DA36FFE}" type="slidenum">
              <a:rPr lang="en-US" smtClean="0"/>
              <a:t>‹#›</a:t>
            </a:fld>
            <a:endParaRPr lang="en-US"/>
          </a:p>
        </p:txBody>
      </p:sp>
    </p:spTree>
    <p:extLst>
      <p:ext uri="{BB962C8B-B14F-4D97-AF65-F5344CB8AC3E}">
        <p14:creationId xmlns:p14="http://schemas.microsoft.com/office/powerpoint/2010/main" val="374968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Faded background picture</a:t>
            </a:r>
            <a:endParaRPr lang="en-US" sz="1400" b="1" baseline="0" dirty="0" smtClean="0"/>
          </a:p>
          <a:p>
            <a:r>
              <a:rPr lang="en-US" sz="1400" b="0" baseline="0" dirty="0" smtClean="0"/>
              <a:t>(Basic)</a:t>
            </a:r>
          </a:p>
          <a:p>
            <a:endParaRPr lang="en-US" sz="1200" b="1" baseline="0" dirty="0" smtClean="0"/>
          </a:p>
          <a:p>
            <a:endParaRPr lang="en-US" sz="1200" b="1" baseline="0" dirty="0" smtClean="0"/>
          </a:p>
          <a:p>
            <a:r>
              <a:rPr lang="en-US" sz="1200" b="0" dirty="0" smtClean="0"/>
              <a:t>To reproduce the background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indent="-228600">
              <a:buFont typeface="+mj-lt"/>
              <a:buAutoNum type="arabicPeriod"/>
            </a:pPr>
            <a:r>
              <a:rPr lang="en-US" sz="1200" b="0" dirty="0" smtClean="0"/>
              <a:t>Right-click the slide</a:t>
            </a:r>
            <a:r>
              <a:rPr lang="en-US" sz="1200" b="0" baseline="0" dirty="0" smtClean="0"/>
              <a:t> and click </a:t>
            </a:r>
            <a:r>
              <a:rPr lang="en-US" sz="1200" b="1"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 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select </a:t>
            </a:r>
            <a:r>
              <a:rPr lang="en-US" sz="1200" b="1" baseline="0" dirty="0" smtClean="0"/>
              <a:t>Picture or texture fill</a:t>
            </a:r>
            <a:r>
              <a:rPr lang="en-US" sz="1200" b="0" baseline="0" dirty="0" smtClean="0"/>
              <a:t>, and then under </a:t>
            </a:r>
            <a:r>
              <a:rPr lang="en-US" sz="1200" b="1" baseline="0" dirty="0" smtClean="0"/>
              <a:t>Insert from</a:t>
            </a:r>
            <a:r>
              <a:rPr lang="en-US" sz="1200" b="0" baseline="0" dirty="0" smtClean="0"/>
              <a:t>, click </a:t>
            </a:r>
            <a:r>
              <a:rPr lang="en-US" sz="1200" b="1" baseline="0" dirty="0" smtClean="0"/>
              <a:t>File</a:t>
            </a:r>
            <a:r>
              <a:rPr lang="en-US" sz="1200" b="0" baseline="0" dirty="0" smtClean="0"/>
              <a:t>. </a:t>
            </a:r>
          </a:p>
          <a:p>
            <a:pPr marL="228600" indent="-228600">
              <a:buFont typeface="+mj-lt"/>
              <a:buAutoNum type="arabicPeriod"/>
            </a:pPr>
            <a:r>
              <a:rPr lang="en-US" sz="1200" b="0" baseline="0" dirty="0" smtClean="0"/>
              <a:t>In the </a:t>
            </a:r>
            <a:r>
              <a:rPr lang="en-US" sz="1200" b="1" baseline="0" dirty="0" smtClean="0"/>
              <a:t>Insert Picture </a:t>
            </a:r>
            <a:r>
              <a:rPr lang="en-US" sz="1200" b="0" baseline="0" dirty="0" smtClean="0"/>
              <a:t>dialog box, select a picture, and then click </a:t>
            </a:r>
            <a:r>
              <a:rPr lang="en-US" sz="1200" b="1" baseline="0" dirty="0" smtClean="0"/>
              <a:t>Insert</a:t>
            </a:r>
            <a:r>
              <a:rPr lang="en-US" sz="1200" b="0" baseline="0" dirty="0" smtClean="0"/>
              <a:t>.</a:t>
            </a:r>
          </a:p>
          <a:p>
            <a:pPr marL="228600" indent="-228600">
              <a:buFont typeface="+mj-lt"/>
              <a:buAutoNum type="arabicPeriod"/>
            </a:pPr>
            <a:r>
              <a:rPr lang="en-US" sz="1200" b="0" baseline="0" dirty="0" smtClean="0"/>
              <a:t>Also  in the </a:t>
            </a:r>
            <a:r>
              <a:rPr lang="en-US" sz="1200" b="1" baseline="0" dirty="0" smtClean="0"/>
              <a:t>Format Background </a:t>
            </a:r>
            <a:r>
              <a:rPr lang="en-US" sz="1200" b="0" baseline="0" dirty="0" smtClean="0"/>
              <a:t>dialog box, in the </a:t>
            </a:r>
            <a:r>
              <a:rPr lang="en-US" sz="1200" b="1" baseline="0" dirty="0" smtClean="0"/>
              <a:t>Fill</a:t>
            </a:r>
            <a:r>
              <a:rPr lang="en-US" sz="1200" b="0" baseline="0" dirty="0" smtClean="0"/>
              <a:t> pane, in the </a:t>
            </a:r>
            <a:r>
              <a:rPr lang="en-US" sz="1200" b="1" baseline="0" dirty="0" smtClean="0"/>
              <a:t>Transparency</a:t>
            </a:r>
            <a:r>
              <a:rPr lang="en-US" sz="1200" b="0" baseline="0" dirty="0" smtClean="0"/>
              <a:t> box, enter </a:t>
            </a:r>
            <a:r>
              <a:rPr lang="en-US" sz="1200" b="1" baseline="0" dirty="0" smtClean="0"/>
              <a:t>85%</a:t>
            </a:r>
            <a:r>
              <a:rPr lang="en-US" sz="1200" b="0" baseline="0" dirty="0" smtClean="0"/>
              <a:t>.</a:t>
            </a:r>
          </a:p>
          <a:p>
            <a:pPr marL="228600" indent="-228600">
              <a:buFont typeface="+mj-lt"/>
              <a:buAutoNum type="arabicPeriod"/>
            </a:pPr>
            <a:endParaRPr lang="en-US" sz="1200" b="0" baseline="0" dirty="0" smtClean="0"/>
          </a:p>
          <a:p>
            <a:endParaRPr lang="en-US" sz="1200" b="0" dirty="0"/>
          </a:p>
        </p:txBody>
      </p:sp>
    </p:spTree>
    <p:extLst>
      <p:ext uri="{BB962C8B-B14F-4D97-AF65-F5344CB8AC3E}">
        <p14:creationId xmlns:p14="http://schemas.microsoft.com/office/powerpoint/2010/main" val="1578239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Faded background picture</a:t>
            </a:r>
            <a:endParaRPr lang="en-US" sz="1400" b="1" baseline="0" dirty="0" smtClean="0"/>
          </a:p>
          <a:p>
            <a:r>
              <a:rPr lang="en-US" sz="1400" b="0" baseline="0" dirty="0" smtClean="0"/>
              <a:t>(Basic)</a:t>
            </a:r>
          </a:p>
          <a:p>
            <a:endParaRPr lang="en-US" sz="1200" b="1" baseline="0" dirty="0" smtClean="0"/>
          </a:p>
          <a:p>
            <a:endParaRPr lang="en-US" sz="1200" b="1" baseline="0" dirty="0" smtClean="0"/>
          </a:p>
          <a:p>
            <a:r>
              <a:rPr lang="en-US" sz="1200" b="0" dirty="0" smtClean="0"/>
              <a:t>To reproduce the background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indent="-228600">
              <a:buFont typeface="+mj-lt"/>
              <a:buAutoNum type="arabicPeriod"/>
            </a:pPr>
            <a:r>
              <a:rPr lang="en-US" sz="1200" b="0" dirty="0" smtClean="0"/>
              <a:t>Right-click the slide</a:t>
            </a:r>
            <a:r>
              <a:rPr lang="en-US" sz="1200" b="0" baseline="0" dirty="0" smtClean="0"/>
              <a:t> and click </a:t>
            </a:r>
            <a:r>
              <a:rPr lang="en-US" sz="1200" b="1"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 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select </a:t>
            </a:r>
            <a:r>
              <a:rPr lang="en-US" sz="1200" b="1" baseline="0" dirty="0" smtClean="0"/>
              <a:t>Picture or texture fill</a:t>
            </a:r>
            <a:r>
              <a:rPr lang="en-US" sz="1200" b="0" baseline="0" dirty="0" smtClean="0"/>
              <a:t>, and then under </a:t>
            </a:r>
            <a:r>
              <a:rPr lang="en-US" sz="1200" b="1" baseline="0" dirty="0" smtClean="0"/>
              <a:t>Insert from</a:t>
            </a:r>
            <a:r>
              <a:rPr lang="en-US" sz="1200" b="0" baseline="0" dirty="0" smtClean="0"/>
              <a:t>, click </a:t>
            </a:r>
            <a:r>
              <a:rPr lang="en-US" sz="1200" b="1" baseline="0" dirty="0" smtClean="0"/>
              <a:t>File</a:t>
            </a:r>
            <a:r>
              <a:rPr lang="en-US" sz="1200" b="0" baseline="0" dirty="0" smtClean="0"/>
              <a:t>. </a:t>
            </a:r>
          </a:p>
          <a:p>
            <a:pPr marL="228600" indent="-228600">
              <a:buFont typeface="+mj-lt"/>
              <a:buAutoNum type="arabicPeriod"/>
            </a:pPr>
            <a:r>
              <a:rPr lang="en-US" sz="1200" b="0" baseline="0" dirty="0" smtClean="0"/>
              <a:t>In the </a:t>
            </a:r>
            <a:r>
              <a:rPr lang="en-US" sz="1200" b="1" baseline="0" dirty="0" smtClean="0"/>
              <a:t>Insert Picture </a:t>
            </a:r>
            <a:r>
              <a:rPr lang="en-US" sz="1200" b="0" baseline="0" dirty="0" smtClean="0"/>
              <a:t>dialog box, select a picture, and then click </a:t>
            </a:r>
            <a:r>
              <a:rPr lang="en-US" sz="1200" b="1" baseline="0" dirty="0" smtClean="0"/>
              <a:t>Insert</a:t>
            </a:r>
            <a:r>
              <a:rPr lang="en-US" sz="1200" b="0" baseline="0" dirty="0" smtClean="0"/>
              <a:t>.</a:t>
            </a:r>
          </a:p>
          <a:p>
            <a:pPr marL="228600" indent="-228600">
              <a:buFont typeface="+mj-lt"/>
              <a:buAutoNum type="arabicPeriod"/>
            </a:pPr>
            <a:r>
              <a:rPr lang="en-US" sz="1200" b="0" baseline="0" dirty="0" smtClean="0"/>
              <a:t>Also  in the </a:t>
            </a:r>
            <a:r>
              <a:rPr lang="en-US" sz="1200" b="1" baseline="0" dirty="0" smtClean="0"/>
              <a:t>Format Background </a:t>
            </a:r>
            <a:r>
              <a:rPr lang="en-US" sz="1200" b="0" baseline="0" dirty="0" smtClean="0"/>
              <a:t>dialog box, in the </a:t>
            </a:r>
            <a:r>
              <a:rPr lang="en-US" sz="1200" b="1" baseline="0" dirty="0" smtClean="0"/>
              <a:t>Fill</a:t>
            </a:r>
            <a:r>
              <a:rPr lang="en-US" sz="1200" b="0" baseline="0" dirty="0" smtClean="0"/>
              <a:t> pane, in the </a:t>
            </a:r>
            <a:r>
              <a:rPr lang="en-US" sz="1200" b="1" baseline="0" dirty="0" smtClean="0"/>
              <a:t>Transparency</a:t>
            </a:r>
            <a:r>
              <a:rPr lang="en-US" sz="1200" b="0" baseline="0" dirty="0" smtClean="0"/>
              <a:t> box, enter </a:t>
            </a:r>
            <a:r>
              <a:rPr lang="en-US" sz="1200" b="1" baseline="0" dirty="0" smtClean="0"/>
              <a:t>85%</a:t>
            </a:r>
            <a:r>
              <a:rPr lang="en-US" sz="1200" b="0" baseline="0" dirty="0" smtClean="0"/>
              <a:t>.</a:t>
            </a:r>
          </a:p>
          <a:p>
            <a:pPr marL="228600" indent="-228600">
              <a:buFont typeface="+mj-lt"/>
              <a:buAutoNum type="arabicPeriod"/>
            </a:pPr>
            <a:endParaRPr lang="en-US" sz="1200" b="0" baseline="0" dirty="0" smtClean="0"/>
          </a:p>
          <a:p>
            <a:endParaRPr lang="en-US" sz="1200" b="0" dirty="0"/>
          </a:p>
        </p:txBody>
      </p:sp>
    </p:spTree>
    <p:extLst>
      <p:ext uri="{BB962C8B-B14F-4D97-AF65-F5344CB8AC3E}">
        <p14:creationId xmlns:p14="http://schemas.microsoft.com/office/powerpoint/2010/main" val="2390965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Faded background picture</a:t>
            </a:r>
            <a:endParaRPr lang="en-US" sz="1400" b="1" baseline="0" dirty="0" smtClean="0"/>
          </a:p>
          <a:p>
            <a:r>
              <a:rPr lang="en-US" sz="1400" b="0" baseline="0" dirty="0" smtClean="0"/>
              <a:t>(Basic)</a:t>
            </a:r>
          </a:p>
          <a:p>
            <a:endParaRPr lang="en-US" sz="1200" b="1" baseline="0" dirty="0" smtClean="0"/>
          </a:p>
          <a:p>
            <a:endParaRPr lang="en-US" sz="1200" b="1" baseline="0" dirty="0" smtClean="0"/>
          </a:p>
          <a:p>
            <a:r>
              <a:rPr lang="en-US" sz="1200" b="0" dirty="0" smtClean="0"/>
              <a:t>To reproduce the background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indent="-228600">
              <a:buFont typeface="+mj-lt"/>
              <a:buAutoNum type="arabicPeriod"/>
            </a:pPr>
            <a:r>
              <a:rPr lang="en-US" sz="1200" b="0" dirty="0" smtClean="0"/>
              <a:t>Right-click the slide</a:t>
            </a:r>
            <a:r>
              <a:rPr lang="en-US" sz="1200" b="0" baseline="0" dirty="0" smtClean="0"/>
              <a:t> and click </a:t>
            </a:r>
            <a:r>
              <a:rPr lang="en-US" sz="1200" b="1"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 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select </a:t>
            </a:r>
            <a:r>
              <a:rPr lang="en-US" sz="1200" b="1" baseline="0" dirty="0" smtClean="0"/>
              <a:t>Picture or texture fill</a:t>
            </a:r>
            <a:r>
              <a:rPr lang="en-US" sz="1200" b="0" baseline="0" dirty="0" smtClean="0"/>
              <a:t>, and then under </a:t>
            </a:r>
            <a:r>
              <a:rPr lang="en-US" sz="1200" b="1" baseline="0" dirty="0" smtClean="0"/>
              <a:t>Insert from</a:t>
            </a:r>
            <a:r>
              <a:rPr lang="en-US" sz="1200" b="0" baseline="0" dirty="0" smtClean="0"/>
              <a:t>, click </a:t>
            </a:r>
            <a:r>
              <a:rPr lang="en-US" sz="1200" b="1" baseline="0" dirty="0" smtClean="0"/>
              <a:t>File</a:t>
            </a:r>
            <a:r>
              <a:rPr lang="en-US" sz="1200" b="0" baseline="0" dirty="0" smtClean="0"/>
              <a:t>. </a:t>
            </a:r>
          </a:p>
          <a:p>
            <a:pPr marL="228600" indent="-228600">
              <a:buFont typeface="+mj-lt"/>
              <a:buAutoNum type="arabicPeriod"/>
            </a:pPr>
            <a:r>
              <a:rPr lang="en-US" sz="1200" b="0" baseline="0" dirty="0" smtClean="0"/>
              <a:t>In the </a:t>
            </a:r>
            <a:r>
              <a:rPr lang="en-US" sz="1200" b="1" baseline="0" dirty="0" smtClean="0"/>
              <a:t>Insert Picture </a:t>
            </a:r>
            <a:r>
              <a:rPr lang="en-US" sz="1200" b="0" baseline="0" dirty="0" smtClean="0"/>
              <a:t>dialog box, select a picture, and then click </a:t>
            </a:r>
            <a:r>
              <a:rPr lang="en-US" sz="1200" b="1" baseline="0" dirty="0" smtClean="0"/>
              <a:t>Insert</a:t>
            </a:r>
            <a:r>
              <a:rPr lang="en-US" sz="1200" b="0" baseline="0" dirty="0" smtClean="0"/>
              <a:t>.</a:t>
            </a:r>
          </a:p>
          <a:p>
            <a:pPr marL="228600" indent="-228600">
              <a:buFont typeface="+mj-lt"/>
              <a:buAutoNum type="arabicPeriod"/>
            </a:pPr>
            <a:r>
              <a:rPr lang="en-US" sz="1200" b="0" baseline="0" dirty="0" smtClean="0"/>
              <a:t>Also  in the </a:t>
            </a:r>
            <a:r>
              <a:rPr lang="en-US" sz="1200" b="1" baseline="0" dirty="0" smtClean="0"/>
              <a:t>Format Background </a:t>
            </a:r>
            <a:r>
              <a:rPr lang="en-US" sz="1200" b="0" baseline="0" dirty="0" smtClean="0"/>
              <a:t>dialog box, in the </a:t>
            </a:r>
            <a:r>
              <a:rPr lang="en-US" sz="1200" b="1" baseline="0" dirty="0" smtClean="0"/>
              <a:t>Fill</a:t>
            </a:r>
            <a:r>
              <a:rPr lang="en-US" sz="1200" b="0" baseline="0" dirty="0" smtClean="0"/>
              <a:t> pane, in the </a:t>
            </a:r>
            <a:r>
              <a:rPr lang="en-US" sz="1200" b="1" baseline="0" dirty="0" smtClean="0"/>
              <a:t>Transparency</a:t>
            </a:r>
            <a:r>
              <a:rPr lang="en-US" sz="1200" b="0" baseline="0" dirty="0" smtClean="0"/>
              <a:t> box, enter </a:t>
            </a:r>
            <a:r>
              <a:rPr lang="en-US" sz="1200" b="1" baseline="0" dirty="0" smtClean="0"/>
              <a:t>85%</a:t>
            </a:r>
            <a:r>
              <a:rPr lang="en-US" sz="1200" b="0" baseline="0" dirty="0" smtClean="0"/>
              <a:t>.</a:t>
            </a:r>
          </a:p>
          <a:p>
            <a:pPr marL="228600" indent="-228600">
              <a:buFont typeface="+mj-lt"/>
              <a:buAutoNum type="arabicPeriod"/>
            </a:pPr>
            <a:endParaRPr lang="en-US" sz="1200" b="0" baseline="0" dirty="0" smtClean="0"/>
          </a:p>
          <a:p>
            <a:endParaRPr lang="en-US" sz="1200" b="0" dirty="0"/>
          </a:p>
        </p:txBody>
      </p:sp>
    </p:spTree>
    <p:extLst>
      <p:ext uri="{BB962C8B-B14F-4D97-AF65-F5344CB8AC3E}">
        <p14:creationId xmlns:p14="http://schemas.microsoft.com/office/powerpoint/2010/main" val="3734229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Faded background picture</a:t>
            </a:r>
            <a:endParaRPr lang="en-US" sz="1400" b="1" baseline="0" dirty="0" smtClean="0"/>
          </a:p>
          <a:p>
            <a:r>
              <a:rPr lang="en-US" sz="1400" b="0" baseline="0" dirty="0" smtClean="0"/>
              <a:t>(Basic)</a:t>
            </a:r>
          </a:p>
          <a:p>
            <a:endParaRPr lang="en-US" sz="1200" b="1" baseline="0" dirty="0" smtClean="0"/>
          </a:p>
          <a:p>
            <a:endParaRPr lang="en-US" sz="1200" b="1" baseline="0" dirty="0" smtClean="0"/>
          </a:p>
          <a:p>
            <a:r>
              <a:rPr lang="en-US" sz="1200" b="0" dirty="0" smtClean="0"/>
              <a:t>To reproduce the background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indent="-228600">
              <a:buFont typeface="+mj-lt"/>
              <a:buAutoNum type="arabicPeriod"/>
            </a:pPr>
            <a:r>
              <a:rPr lang="en-US" sz="1200" b="0" dirty="0" smtClean="0"/>
              <a:t>Right-click the slide</a:t>
            </a:r>
            <a:r>
              <a:rPr lang="en-US" sz="1200" b="0" baseline="0" dirty="0" smtClean="0"/>
              <a:t> and click </a:t>
            </a:r>
            <a:r>
              <a:rPr lang="en-US" sz="1200" b="1"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 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select </a:t>
            </a:r>
            <a:r>
              <a:rPr lang="en-US" sz="1200" b="1" baseline="0" dirty="0" smtClean="0"/>
              <a:t>Picture or texture fill</a:t>
            </a:r>
            <a:r>
              <a:rPr lang="en-US" sz="1200" b="0" baseline="0" dirty="0" smtClean="0"/>
              <a:t>, and then under </a:t>
            </a:r>
            <a:r>
              <a:rPr lang="en-US" sz="1200" b="1" baseline="0" dirty="0" smtClean="0"/>
              <a:t>Insert from</a:t>
            </a:r>
            <a:r>
              <a:rPr lang="en-US" sz="1200" b="0" baseline="0" dirty="0" smtClean="0"/>
              <a:t>, click </a:t>
            </a:r>
            <a:r>
              <a:rPr lang="en-US" sz="1200" b="1" baseline="0" dirty="0" smtClean="0"/>
              <a:t>File</a:t>
            </a:r>
            <a:r>
              <a:rPr lang="en-US" sz="1200" b="0" baseline="0" dirty="0" smtClean="0"/>
              <a:t>. </a:t>
            </a:r>
          </a:p>
          <a:p>
            <a:pPr marL="228600" indent="-228600">
              <a:buFont typeface="+mj-lt"/>
              <a:buAutoNum type="arabicPeriod"/>
            </a:pPr>
            <a:r>
              <a:rPr lang="en-US" sz="1200" b="0" baseline="0" dirty="0" smtClean="0"/>
              <a:t>In the </a:t>
            </a:r>
            <a:r>
              <a:rPr lang="en-US" sz="1200" b="1" baseline="0" dirty="0" smtClean="0"/>
              <a:t>Insert Picture </a:t>
            </a:r>
            <a:r>
              <a:rPr lang="en-US" sz="1200" b="0" baseline="0" dirty="0" smtClean="0"/>
              <a:t>dialog box, select a picture, and then click </a:t>
            </a:r>
            <a:r>
              <a:rPr lang="en-US" sz="1200" b="1" baseline="0" dirty="0" smtClean="0"/>
              <a:t>Insert</a:t>
            </a:r>
            <a:r>
              <a:rPr lang="en-US" sz="1200" b="0" baseline="0" dirty="0" smtClean="0"/>
              <a:t>.</a:t>
            </a:r>
          </a:p>
          <a:p>
            <a:pPr marL="228600" indent="-228600">
              <a:buFont typeface="+mj-lt"/>
              <a:buAutoNum type="arabicPeriod"/>
            </a:pPr>
            <a:r>
              <a:rPr lang="en-US" sz="1200" b="0" baseline="0" dirty="0" smtClean="0"/>
              <a:t>Also  in the </a:t>
            </a:r>
            <a:r>
              <a:rPr lang="en-US" sz="1200" b="1" baseline="0" dirty="0" smtClean="0"/>
              <a:t>Format Background </a:t>
            </a:r>
            <a:r>
              <a:rPr lang="en-US" sz="1200" b="0" baseline="0" dirty="0" smtClean="0"/>
              <a:t>dialog box, in the </a:t>
            </a:r>
            <a:r>
              <a:rPr lang="en-US" sz="1200" b="1" baseline="0" dirty="0" smtClean="0"/>
              <a:t>Fill</a:t>
            </a:r>
            <a:r>
              <a:rPr lang="en-US" sz="1200" b="0" baseline="0" dirty="0" smtClean="0"/>
              <a:t> pane, in the </a:t>
            </a:r>
            <a:r>
              <a:rPr lang="en-US" sz="1200" b="1" baseline="0" dirty="0" smtClean="0"/>
              <a:t>Transparency</a:t>
            </a:r>
            <a:r>
              <a:rPr lang="en-US" sz="1200" b="0" baseline="0" dirty="0" smtClean="0"/>
              <a:t> box, enter </a:t>
            </a:r>
            <a:r>
              <a:rPr lang="en-US" sz="1200" b="1" baseline="0" dirty="0" smtClean="0"/>
              <a:t>85%</a:t>
            </a:r>
            <a:r>
              <a:rPr lang="en-US" sz="1200" b="0" baseline="0" dirty="0" smtClean="0"/>
              <a:t>.</a:t>
            </a:r>
          </a:p>
          <a:p>
            <a:pPr marL="228600" indent="-228600">
              <a:buFont typeface="+mj-lt"/>
              <a:buAutoNum type="arabicPeriod"/>
            </a:pPr>
            <a:endParaRPr lang="en-US" sz="1200" b="0" baseline="0" dirty="0" smtClean="0"/>
          </a:p>
          <a:p>
            <a:endParaRPr lang="en-US" sz="1200" b="0" dirty="0"/>
          </a:p>
        </p:txBody>
      </p:sp>
    </p:spTree>
    <p:extLst>
      <p:ext uri="{BB962C8B-B14F-4D97-AF65-F5344CB8AC3E}">
        <p14:creationId xmlns:p14="http://schemas.microsoft.com/office/powerpoint/2010/main" val="3759222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Faded background picture</a:t>
            </a:r>
            <a:endParaRPr lang="en-US" sz="1400" b="1" baseline="0" dirty="0" smtClean="0"/>
          </a:p>
          <a:p>
            <a:r>
              <a:rPr lang="en-US" sz="1400" b="0" baseline="0" dirty="0" smtClean="0"/>
              <a:t>(Basic)</a:t>
            </a:r>
          </a:p>
          <a:p>
            <a:endParaRPr lang="en-US" sz="1200" b="1" baseline="0" dirty="0" smtClean="0"/>
          </a:p>
          <a:p>
            <a:endParaRPr lang="en-US" sz="1200" b="1" baseline="0" dirty="0" smtClean="0"/>
          </a:p>
          <a:p>
            <a:r>
              <a:rPr lang="en-US" sz="1200" b="0" dirty="0" smtClean="0"/>
              <a:t>To reproduce the background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indent="-228600">
              <a:buFont typeface="+mj-lt"/>
              <a:buAutoNum type="arabicPeriod"/>
            </a:pPr>
            <a:r>
              <a:rPr lang="en-US" sz="1200" b="0" dirty="0" smtClean="0"/>
              <a:t>Right-click the slide</a:t>
            </a:r>
            <a:r>
              <a:rPr lang="en-US" sz="1200" b="0" baseline="0" dirty="0" smtClean="0"/>
              <a:t> and click </a:t>
            </a:r>
            <a:r>
              <a:rPr lang="en-US" sz="1200" b="1"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 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select </a:t>
            </a:r>
            <a:r>
              <a:rPr lang="en-US" sz="1200" b="1" baseline="0" dirty="0" smtClean="0"/>
              <a:t>Picture or texture fill</a:t>
            </a:r>
            <a:r>
              <a:rPr lang="en-US" sz="1200" b="0" baseline="0" dirty="0" smtClean="0"/>
              <a:t>, and then under </a:t>
            </a:r>
            <a:r>
              <a:rPr lang="en-US" sz="1200" b="1" baseline="0" dirty="0" smtClean="0"/>
              <a:t>Insert from</a:t>
            </a:r>
            <a:r>
              <a:rPr lang="en-US" sz="1200" b="0" baseline="0" dirty="0" smtClean="0"/>
              <a:t>, click </a:t>
            </a:r>
            <a:r>
              <a:rPr lang="en-US" sz="1200" b="1" baseline="0" dirty="0" smtClean="0"/>
              <a:t>File</a:t>
            </a:r>
            <a:r>
              <a:rPr lang="en-US" sz="1200" b="0" baseline="0" dirty="0" smtClean="0"/>
              <a:t>. </a:t>
            </a:r>
          </a:p>
          <a:p>
            <a:pPr marL="228600" indent="-228600">
              <a:buFont typeface="+mj-lt"/>
              <a:buAutoNum type="arabicPeriod"/>
            </a:pPr>
            <a:r>
              <a:rPr lang="en-US" sz="1200" b="0" baseline="0" dirty="0" smtClean="0"/>
              <a:t>In the </a:t>
            </a:r>
            <a:r>
              <a:rPr lang="en-US" sz="1200" b="1" baseline="0" dirty="0" smtClean="0"/>
              <a:t>Insert Picture </a:t>
            </a:r>
            <a:r>
              <a:rPr lang="en-US" sz="1200" b="0" baseline="0" dirty="0" smtClean="0"/>
              <a:t>dialog box, select a picture, and then click </a:t>
            </a:r>
            <a:r>
              <a:rPr lang="en-US" sz="1200" b="1" baseline="0" dirty="0" smtClean="0"/>
              <a:t>Insert</a:t>
            </a:r>
            <a:r>
              <a:rPr lang="en-US" sz="1200" b="0" baseline="0" dirty="0" smtClean="0"/>
              <a:t>.</a:t>
            </a:r>
          </a:p>
          <a:p>
            <a:pPr marL="228600" indent="-228600">
              <a:buFont typeface="+mj-lt"/>
              <a:buAutoNum type="arabicPeriod"/>
            </a:pPr>
            <a:r>
              <a:rPr lang="en-US" sz="1200" b="0" baseline="0" dirty="0" smtClean="0"/>
              <a:t>Also  in the </a:t>
            </a:r>
            <a:r>
              <a:rPr lang="en-US" sz="1200" b="1" baseline="0" dirty="0" smtClean="0"/>
              <a:t>Format Background </a:t>
            </a:r>
            <a:r>
              <a:rPr lang="en-US" sz="1200" b="0" baseline="0" dirty="0" smtClean="0"/>
              <a:t>dialog box, in the </a:t>
            </a:r>
            <a:r>
              <a:rPr lang="en-US" sz="1200" b="1" baseline="0" dirty="0" smtClean="0"/>
              <a:t>Fill</a:t>
            </a:r>
            <a:r>
              <a:rPr lang="en-US" sz="1200" b="0" baseline="0" dirty="0" smtClean="0"/>
              <a:t> pane, in the </a:t>
            </a:r>
            <a:r>
              <a:rPr lang="en-US" sz="1200" b="1" baseline="0" dirty="0" smtClean="0"/>
              <a:t>Transparency</a:t>
            </a:r>
            <a:r>
              <a:rPr lang="en-US" sz="1200" b="0" baseline="0" dirty="0" smtClean="0"/>
              <a:t> box, enter </a:t>
            </a:r>
            <a:r>
              <a:rPr lang="en-US" sz="1200" b="1" baseline="0" dirty="0" smtClean="0"/>
              <a:t>85%</a:t>
            </a:r>
            <a:r>
              <a:rPr lang="en-US" sz="1200" b="0" baseline="0" dirty="0" smtClean="0"/>
              <a:t>.</a:t>
            </a:r>
          </a:p>
          <a:p>
            <a:pPr marL="228600" indent="-228600">
              <a:buFont typeface="+mj-lt"/>
              <a:buAutoNum type="arabicPeriod"/>
            </a:pPr>
            <a:endParaRPr lang="en-US" sz="1200" b="0" baseline="0" dirty="0" smtClean="0"/>
          </a:p>
          <a:p>
            <a:endParaRPr lang="en-US" sz="1200" b="0" dirty="0"/>
          </a:p>
        </p:txBody>
      </p:sp>
    </p:spTree>
    <p:extLst>
      <p:ext uri="{BB962C8B-B14F-4D97-AF65-F5344CB8AC3E}">
        <p14:creationId xmlns:p14="http://schemas.microsoft.com/office/powerpoint/2010/main" val="96659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Faded background picture</a:t>
            </a:r>
            <a:endParaRPr lang="en-US" sz="1400" b="1" baseline="0" dirty="0" smtClean="0"/>
          </a:p>
          <a:p>
            <a:r>
              <a:rPr lang="en-US" sz="1400" b="0" baseline="0" dirty="0" smtClean="0"/>
              <a:t>(Basic)</a:t>
            </a:r>
          </a:p>
          <a:p>
            <a:endParaRPr lang="en-US" sz="1200" b="1" baseline="0" dirty="0" smtClean="0"/>
          </a:p>
          <a:p>
            <a:endParaRPr lang="en-US" sz="1200" b="1" baseline="0" dirty="0" smtClean="0"/>
          </a:p>
          <a:p>
            <a:r>
              <a:rPr lang="en-US" sz="1200" b="0" dirty="0" smtClean="0"/>
              <a:t>To reproduce the background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indent="-228600">
              <a:buFont typeface="+mj-lt"/>
              <a:buAutoNum type="arabicPeriod"/>
            </a:pPr>
            <a:r>
              <a:rPr lang="en-US" sz="1200" b="0" dirty="0" smtClean="0"/>
              <a:t>Right-click the slide</a:t>
            </a:r>
            <a:r>
              <a:rPr lang="en-US" sz="1200" b="0" baseline="0" dirty="0" smtClean="0"/>
              <a:t> and click </a:t>
            </a:r>
            <a:r>
              <a:rPr lang="en-US" sz="1200" b="1"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 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select </a:t>
            </a:r>
            <a:r>
              <a:rPr lang="en-US" sz="1200" b="1" baseline="0" dirty="0" smtClean="0"/>
              <a:t>Picture or texture fill</a:t>
            </a:r>
            <a:r>
              <a:rPr lang="en-US" sz="1200" b="0" baseline="0" dirty="0" smtClean="0"/>
              <a:t>, and then under </a:t>
            </a:r>
            <a:r>
              <a:rPr lang="en-US" sz="1200" b="1" baseline="0" dirty="0" smtClean="0"/>
              <a:t>Insert from</a:t>
            </a:r>
            <a:r>
              <a:rPr lang="en-US" sz="1200" b="0" baseline="0" dirty="0" smtClean="0"/>
              <a:t>, click </a:t>
            </a:r>
            <a:r>
              <a:rPr lang="en-US" sz="1200" b="1" baseline="0" dirty="0" smtClean="0"/>
              <a:t>File</a:t>
            </a:r>
            <a:r>
              <a:rPr lang="en-US" sz="1200" b="0" baseline="0" dirty="0" smtClean="0"/>
              <a:t>. </a:t>
            </a:r>
          </a:p>
          <a:p>
            <a:pPr marL="228600" indent="-228600">
              <a:buFont typeface="+mj-lt"/>
              <a:buAutoNum type="arabicPeriod"/>
            </a:pPr>
            <a:r>
              <a:rPr lang="en-US" sz="1200" b="0" baseline="0" dirty="0" smtClean="0"/>
              <a:t>In the </a:t>
            </a:r>
            <a:r>
              <a:rPr lang="en-US" sz="1200" b="1" baseline="0" dirty="0" smtClean="0"/>
              <a:t>Insert Picture </a:t>
            </a:r>
            <a:r>
              <a:rPr lang="en-US" sz="1200" b="0" baseline="0" dirty="0" smtClean="0"/>
              <a:t>dialog box, select a picture, and then click </a:t>
            </a:r>
            <a:r>
              <a:rPr lang="en-US" sz="1200" b="1" baseline="0" dirty="0" smtClean="0"/>
              <a:t>Insert</a:t>
            </a:r>
            <a:r>
              <a:rPr lang="en-US" sz="1200" b="0" baseline="0" dirty="0" smtClean="0"/>
              <a:t>.</a:t>
            </a:r>
          </a:p>
          <a:p>
            <a:pPr marL="228600" indent="-228600">
              <a:buFont typeface="+mj-lt"/>
              <a:buAutoNum type="arabicPeriod"/>
            </a:pPr>
            <a:r>
              <a:rPr lang="en-US" sz="1200" b="0" baseline="0" dirty="0" smtClean="0"/>
              <a:t>Also  in the </a:t>
            </a:r>
            <a:r>
              <a:rPr lang="en-US" sz="1200" b="1" baseline="0" dirty="0" smtClean="0"/>
              <a:t>Format Background </a:t>
            </a:r>
            <a:r>
              <a:rPr lang="en-US" sz="1200" b="0" baseline="0" dirty="0" smtClean="0"/>
              <a:t>dialog box, in the </a:t>
            </a:r>
            <a:r>
              <a:rPr lang="en-US" sz="1200" b="1" baseline="0" dirty="0" smtClean="0"/>
              <a:t>Fill</a:t>
            </a:r>
            <a:r>
              <a:rPr lang="en-US" sz="1200" b="0" baseline="0" dirty="0" smtClean="0"/>
              <a:t> pane, in the </a:t>
            </a:r>
            <a:r>
              <a:rPr lang="en-US" sz="1200" b="1" baseline="0" dirty="0" smtClean="0"/>
              <a:t>Transparency</a:t>
            </a:r>
            <a:r>
              <a:rPr lang="en-US" sz="1200" b="0" baseline="0" dirty="0" smtClean="0"/>
              <a:t> box, enter </a:t>
            </a:r>
            <a:r>
              <a:rPr lang="en-US" sz="1200" b="1" baseline="0" dirty="0" smtClean="0"/>
              <a:t>85%</a:t>
            </a:r>
            <a:r>
              <a:rPr lang="en-US" sz="1200" b="0" baseline="0" dirty="0" smtClean="0"/>
              <a:t>.</a:t>
            </a:r>
          </a:p>
          <a:p>
            <a:pPr marL="228600" indent="-228600">
              <a:buFont typeface="+mj-lt"/>
              <a:buAutoNum type="arabicPeriod"/>
            </a:pPr>
            <a:endParaRPr lang="en-US" sz="1200" b="0" baseline="0" dirty="0" smtClean="0"/>
          </a:p>
          <a:p>
            <a:endParaRPr lang="en-US" sz="1200" b="0" dirty="0"/>
          </a:p>
        </p:txBody>
      </p:sp>
    </p:spTree>
    <p:extLst>
      <p:ext uri="{BB962C8B-B14F-4D97-AF65-F5344CB8AC3E}">
        <p14:creationId xmlns:p14="http://schemas.microsoft.com/office/powerpoint/2010/main" val="203582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Faded background picture</a:t>
            </a:r>
            <a:endParaRPr lang="en-US" sz="1400" b="1" baseline="0" dirty="0" smtClean="0"/>
          </a:p>
          <a:p>
            <a:r>
              <a:rPr lang="en-US" sz="1400" b="0" baseline="0" dirty="0" smtClean="0"/>
              <a:t>(Basic)</a:t>
            </a:r>
          </a:p>
          <a:p>
            <a:endParaRPr lang="en-US" sz="1200" b="1" baseline="0" dirty="0" smtClean="0"/>
          </a:p>
          <a:p>
            <a:endParaRPr lang="en-US" sz="1200" b="1" baseline="0" dirty="0" smtClean="0"/>
          </a:p>
          <a:p>
            <a:r>
              <a:rPr lang="en-US" sz="1200" b="0" dirty="0" smtClean="0"/>
              <a:t>To reproduce the background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indent="-228600">
              <a:buFont typeface="+mj-lt"/>
              <a:buAutoNum type="arabicPeriod"/>
            </a:pPr>
            <a:r>
              <a:rPr lang="en-US" sz="1200" b="0" dirty="0" smtClean="0"/>
              <a:t>Right-click the slide</a:t>
            </a:r>
            <a:r>
              <a:rPr lang="en-US" sz="1200" b="0" baseline="0" dirty="0" smtClean="0"/>
              <a:t> and click </a:t>
            </a:r>
            <a:r>
              <a:rPr lang="en-US" sz="1200" b="1"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 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select </a:t>
            </a:r>
            <a:r>
              <a:rPr lang="en-US" sz="1200" b="1" baseline="0" dirty="0" smtClean="0"/>
              <a:t>Picture or texture fill</a:t>
            </a:r>
            <a:r>
              <a:rPr lang="en-US" sz="1200" b="0" baseline="0" dirty="0" smtClean="0"/>
              <a:t>, and then under </a:t>
            </a:r>
            <a:r>
              <a:rPr lang="en-US" sz="1200" b="1" baseline="0" dirty="0" smtClean="0"/>
              <a:t>Insert from</a:t>
            </a:r>
            <a:r>
              <a:rPr lang="en-US" sz="1200" b="0" baseline="0" dirty="0" smtClean="0"/>
              <a:t>, click </a:t>
            </a:r>
            <a:r>
              <a:rPr lang="en-US" sz="1200" b="1" baseline="0" dirty="0" smtClean="0"/>
              <a:t>File</a:t>
            </a:r>
            <a:r>
              <a:rPr lang="en-US" sz="1200" b="0" baseline="0" dirty="0" smtClean="0"/>
              <a:t>. </a:t>
            </a:r>
          </a:p>
          <a:p>
            <a:pPr marL="228600" indent="-228600">
              <a:buFont typeface="+mj-lt"/>
              <a:buAutoNum type="arabicPeriod"/>
            </a:pPr>
            <a:r>
              <a:rPr lang="en-US" sz="1200" b="0" baseline="0" dirty="0" smtClean="0"/>
              <a:t>In the </a:t>
            </a:r>
            <a:r>
              <a:rPr lang="en-US" sz="1200" b="1" baseline="0" dirty="0" smtClean="0"/>
              <a:t>Insert Picture </a:t>
            </a:r>
            <a:r>
              <a:rPr lang="en-US" sz="1200" b="0" baseline="0" dirty="0" smtClean="0"/>
              <a:t>dialog box, select a picture, and then click </a:t>
            </a:r>
            <a:r>
              <a:rPr lang="en-US" sz="1200" b="1" baseline="0" dirty="0" smtClean="0"/>
              <a:t>Insert</a:t>
            </a:r>
            <a:r>
              <a:rPr lang="en-US" sz="1200" b="0" baseline="0" dirty="0" smtClean="0"/>
              <a:t>.</a:t>
            </a:r>
          </a:p>
          <a:p>
            <a:pPr marL="228600" indent="-228600">
              <a:buFont typeface="+mj-lt"/>
              <a:buAutoNum type="arabicPeriod"/>
            </a:pPr>
            <a:r>
              <a:rPr lang="en-US" sz="1200" b="0" baseline="0" dirty="0" smtClean="0"/>
              <a:t>Also  in the </a:t>
            </a:r>
            <a:r>
              <a:rPr lang="en-US" sz="1200" b="1" baseline="0" dirty="0" smtClean="0"/>
              <a:t>Format Background </a:t>
            </a:r>
            <a:r>
              <a:rPr lang="en-US" sz="1200" b="0" baseline="0" dirty="0" smtClean="0"/>
              <a:t>dialog box, in the </a:t>
            </a:r>
            <a:r>
              <a:rPr lang="en-US" sz="1200" b="1" baseline="0" dirty="0" smtClean="0"/>
              <a:t>Fill</a:t>
            </a:r>
            <a:r>
              <a:rPr lang="en-US" sz="1200" b="0" baseline="0" dirty="0" smtClean="0"/>
              <a:t> pane, in the </a:t>
            </a:r>
            <a:r>
              <a:rPr lang="en-US" sz="1200" b="1" baseline="0" dirty="0" smtClean="0"/>
              <a:t>Transparency</a:t>
            </a:r>
            <a:r>
              <a:rPr lang="en-US" sz="1200" b="0" baseline="0" dirty="0" smtClean="0"/>
              <a:t> box, enter </a:t>
            </a:r>
            <a:r>
              <a:rPr lang="en-US" sz="1200" b="1" baseline="0" dirty="0" smtClean="0"/>
              <a:t>85%</a:t>
            </a:r>
            <a:r>
              <a:rPr lang="en-US" sz="1200" b="0" baseline="0" dirty="0" smtClean="0"/>
              <a:t>.</a:t>
            </a:r>
          </a:p>
          <a:p>
            <a:pPr marL="228600" indent="-228600">
              <a:buFont typeface="+mj-lt"/>
              <a:buAutoNum type="arabicPeriod"/>
            </a:pPr>
            <a:endParaRPr lang="en-US" sz="1200" b="0" baseline="0" dirty="0" smtClean="0"/>
          </a:p>
          <a:p>
            <a:endParaRPr lang="en-US" sz="1200" b="0" dirty="0"/>
          </a:p>
        </p:txBody>
      </p:sp>
    </p:spTree>
    <p:extLst>
      <p:ext uri="{BB962C8B-B14F-4D97-AF65-F5344CB8AC3E}">
        <p14:creationId xmlns:p14="http://schemas.microsoft.com/office/powerpoint/2010/main" val="633923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Faded background picture</a:t>
            </a:r>
            <a:endParaRPr lang="en-US" sz="1400" b="1" baseline="0" dirty="0" smtClean="0"/>
          </a:p>
          <a:p>
            <a:r>
              <a:rPr lang="en-US" sz="1400" b="0" baseline="0" dirty="0" smtClean="0"/>
              <a:t>(Basic)</a:t>
            </a:r>
          </a:p>
          <a:p>
            <a:endParaRPr lang="en-US" sz="1200" b="1" baseline="0" dirty="0" smtClean="0"/>
          </a:p>
          <a:p>
            <a:endParaRPr lang="en-US" sz="1200" b="1" baseline="0" dirty="0" smtClean="0"/>
          </a:p>
          <a:p>
            <a:r>
              <a:rPr lang="en-US" sz="1200" b="0" dirty="0" smtClean="0"/>
              <a:t>To reproduce the background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indent="-228600">
              <a:buFont typeface="+mj-lt"/>
              <a:buAutoNum type="arabicPeriod"/>
            </a:pPr>
            <a:r>
              <a:rPr lang="en-US" sz="1200" b="0" dirty="0" smtClean="0"/>
              <a:t>Right-click the slide</a:t>
            </a:r>
            <a:r>
              <a:rPr lang="en-US" sz="1200" b="0" baseline="0" dirty="0" smtClean="0"/>
              <a:t> and click </a:t>
            </a:r>
            <a:r>
              <a:rPr lang="en-US" sz="1200" b="1"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 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select </a:t>
            </a:r>
            <a:r>
              <a:rPr lang="en-US" sz="1200" b="1" baseline="0" dirty="0" smtClean="0"/>
              <a:t>Picture or texture fill</a:t>
            </a:r>
            <a:r>
              <a:rPr lang="en-US" sz="1200" b="0" baseline="0" dirty="0" smtClean="0"/>
              <a:t>, and then under </a:t>
            </a:r>
            <a:r>
              <a:rPr lang="en-US" sz="1200" b="1" baseline="0" dirty="0" smtClean="0"/>
              <a:t>Insert from</a:t>
            </a:r>
            <a:r>
              <a:rPr lang="en-US" sz="1200" b="0" baseline="0" dirty="0" smtClean="0"/>
              <a:t>, click </a:t>
            </a:r>
            <a:r>
              <a:rPr lang="en-US" sz="1200" b="1" baseline="0" dirty="0" smtClean="0"/>
              <a:t>File</a:t>
            </a:r>
            <a:r>
              <a:rPr lang="en-US" sz="1200" b="0" baseline="0" dirty="0" smtClean="0"/>
              <a:t>. </a:t>
            </a:r>
          </a:p>
          <a:p>
            <a:pPr marL="228600" indent="-228600">
              <a:buFont typeface="+mj-lt"/>
              <a:buAutoNum type="arabicPeriod"/>
            </a:pPr>
            <a:r>
              <a:rPr lang="en-US" sz="1200" b="0" baseline="0" dirty="0" smtClean="0"/>
              <a:t>In the </a:t>
            </a:r>
            <a:r>
              <a:rPr lang="en-US" sz="1200" b="1" baseline="0" dirty="0" smtClean="0"/>
              <a:t>Insert Picture </a:t>
            </a:r>
            <a:r>
              <a:rPr lang="en-US" sz="1200" b="0" baseline="0" dirty="0" smtClean="0"/>
              <a:t>dialog box, select a picture, and then click </a:t>
            </a:r>
            <a:r>
              <a:rPr lang="en-US" sz="1200" b="1" baseline="0" dirty="0" smtClean="0"/>
              <a:t>Insert</a:t>
            </a:r>
            <a:r>
              <a:rPr lang="en-US" sz="1200" b="0" baseline="0" dirty="0" smtClean="0"/>
              <a:t>.</a:t>
            </a:r>
          </a:p>
          <a:p>
            <a:pPr marL="228600" indent="-228600">
              <a:buFont typeface="+mj-lt"/>
              <a:buAutoNum type="arabicPeriod"/>
            </a:pPr>
            <a:r>
              <a:rPr lang="en-US" sz="1200" b="0" baseline="0" dirty="0" smtClean="0"/>
              <a:t>Also  in the </a:t>
            </a:r>
            <a:r>
              <a:rPr lang="en-US" sz="1200" b="1" baseline="0" dirty="0" smtClean="0"/>
              <a:t>Format Background </a:t>
            </a:r>
            <a:r>
              <a:rPr lang="en-US" sz="1200" b="0" baseline="0" dirty="0" smtClean="0"/>
              <a:t>dialog box, in the </a:t>
            </a:r>
            <a:r>
              <a:rPr lang="en-US" sz="1200" b="1" baseline="0" dirty="0" smtClean="0"/>
              <a:t>Fill</a:t>
            </a:r>
            <a:r>
              <a:rPr lang="en-US" sz="1200" b="0" baseline="0" dirty="0" smtClean="0"/>
              <a:t> pane, in the </a:t>
            </a:r>
            <a:r>
              <a:rPr lang="en-US" sz="1200" b="1" baseline="0" dirty="0" smtClean="0"/>
              <a:t>Transparency</a:t>
            </a:r>
            <a:r>
              <a:rPr lang="en-US" sz="1200" b="0" baseline="0" dirty="0" smtClean="0"/>
              <a:t> box, enter </a:t>
            </a:r>
            <a:r>
              <a:rPr lang="en-US" sz="1200" b="1" baseline="0" dirty="0" smtClean="0"/>
              <a:t>85%</a:t>
            </a:r>
            <a:r>
              <a:rPr lang="en-US" sz="1200" b="0" baseline="0" dirty="0" smtClean="0"/>
              <a:t>.</a:t>
            </a:r>
          </a:p>
          <a:p>
            <a:pPr marL="228600" indent="-228600">
              <a:buFont typeface="+mj-lt"/>
              <a:buAutoNum type="arabicPeriod"/>
            </a:pPr>
            <a:endParaRPr lang="en-US" sz="1200" b="0" baseline="0" dirty="0" smtClean="0"/>
          </a:p>
          <a:p>
            <a:endParaRPr lang="en-US" sz="1200" b="0" dirty="0"/>
          </a:p>
        </p:txBody>
      </p:sp>
    </p:spTree>
    <p:extLst>
      <p:ext uri="{BB962C8B-B14F-4D97-AF65-F5344CB8AC3E}">
        <p14:creationId xmlns:p14="http://schemas.microsoft.com/office/powerpoint/2010/main" val="3588416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Faded background picture</a:t>
            </a:r>
            <a:endParaRPr lang="en-US" sz="1400" b="1" baseline="0" dirty="0" smtClean="0"/>
          </a:p>
          <a:p>
            <a:r>
              <a:rPr lang="en-US" sz="1400" b="0" baseline="0" dirty="0" smtClean="0"/>
              <a:t>(Basic)</a:t>
            </a:r>
          </a:p>
          <a:p>
            <a:endParaRPr lang="en-US" sz="1200" b="1" baseline="0" dirty="0" smtClean="0"/>
          </a:p>
          <a:p>
            <a:endParaRPr lang="en-US" sz="1200" b="1" baseline="0" dirty="0" smtClean="0"/>
          </a:p>
          <a:p>
            <a:r>
              <a:rPr lang="en-US" sz="1200" b="0" dirty="0" smtClean="0"/>
              <a:t>To reproduce the background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indent="-228600">
              <a:buFont typeface="+mj-lt"/>
              <a:buAutoNum type="arabicPeriod"/>
            </a:pPr>
            <a:r>
              <a:rPr lang="en-US" sz="1200" b="0" dirty="0" smtClean="0"/>
              <a:t>Right-click the slide</a:t>
            </a:r>
            <a:r>
              <a:rPr lang="en-US" sz="1200" b="0" baseline="0" dirty="0" smtClean="0"/>
              <a:t> and click </a:t>
            </a:r>
            <a:r>
              <a:rPr lang="en-US" sz="1200" b="1"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 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select </a:t>
            </a:r>
            <a:r>
              <a:rPr lang="en-US" sz="1200" b="1" baseline="0" dirty="0" smtClean="0"/>
              <a:t>Picture or texture fill</a:t>
            </a:r>
            <a:r>
              <a:rPr lang="en-US" sz="1200" b="0" baseline="0" dirty="0" smtClean="0"/>
              <a:t>, and then under </a:t>
            </a:r>
            <a:r>
              <a:rPr lang="en-US" sz="1200" b="1" baseline="0" dirty="0" smtClean="0"/>
              <a:t>Insert from</a:t>
            </a:r>
            <a:r>
              <a:rPr lang="en-US" sz="1200" b="0" baseline="0" dirty="0" smtClean="0"/>
              <a:t>, click </a:t>
            </a:r>
            <a:r>
              <a:rPr lang="en-US" sz="1200" b="1" baseline="0" dirty="0" smtClean="0"/>
              <a:t>File</a:t>
            </a:r>
            <a:r>
              <a:rPr lang="en-US" sz="1200" b="0" baseline="0" dirty="0" smtClean="0"/>
              <a:t>. </a:t>
            </a:r>
          </a:p>
          <a:p>
            <a:pPr marL="228600" indent="-228600">
              <a:buFont typeface="+mj-lt"/>
              <a:buAutoNum type="arabicPeriod"/>
            </a:pPr>
            <a:r>
              <a:rPr lang="en-US" sz="1200" b="0" baseline="0" dirty="0" smtClean="0"/>
              <a:t>In the </a:t>
            </a:r>
            <a:r>
              <a:rPr lang="en-US" sz="1200" b="1" baseline="0" dirty="0" smtClean="0"/>
              <a:t>Insert Picture </a:t>
            </a:r>
            <a:r>
              <a:rPr lang="en-US" sz="1200" b="0" baseline="0" dirty="0" smtClean="0"/>
              <a:t>dialog box, select a picture, and then click </a:t>
            </a:r>
            <a:r>
              <a:rPr lang="en-US" sz="1200" b="1" baseline="0" dirty="0" smtClean="0"/>
              <a:t>Insert</a:t>
            </a:r>
            <a:r>
              <a:rPr lang="en-US" sz="1200" b="0" baseline="0" dirty="0" smtClean="0"/>
              <a:t>.</a:t>
            </a:r>
          </a:p>
          <a:p>
            <a:pPr marL="228600" indent="-228600">
              <a:buFont typeface="+mj-lt"/>
              <a:buAutoNum type="arabicPeriod"/>
            </a:pPr>
            <a:r>
              <a:rPr lang="en-US" sz="1200" b="0" baseline="0" dirty="0" smtClean="0"/>
              <a:t>Also  in the </a:t>
            </a:r>
            <a:r>
              <a:rPr lang="en-US" sz="1200" b="1" baseline="0" dirty="0" smtClean="0"/>
              <a:t>Format Background </a:t>
            </a:r>
            <a:r>
              <a:rPr lang="en-US" sz="1200" b="0" baseline="0" dirty="0" smtClean="0"/>
              <a:t>dialog box, in the </a:t>
            </a:r>
            <a:r>
              <a:rPr lang="en-US" sz="1200" b="1" baseline="0" dirty="0" smtClean="0"/>
              <a:t>Fill</a:t>
            </a:r>
            <a:r>
              <a:rPr lang="en-US" sz="1200" b="0" baseline="0" dirty="0" smtClean="0"/>
              <a:t> pane, in the </a:t>
            </a:r>
            <a:r>
              <a:rPr lang="en-US" sz="1200" b="1" baseline="0" dirty="0" smtClean="0"/>
              <a:t>Transparency</a:t>
            </a:r>
            <a:r>
              <a:rPr lang="en-US" sz="1200" b="0" baseline="0" dirty="0" smtClean="0"/>
              <a:t> box, enter </a:t>
            </a:r>
            <a:r>
              <a:rPr lang="en-US" sz="1200" b="1" baseline="0" dirty="0" smtClean="0"/>
              <a:t>85%</a:t>
            </a:r>
            <a:r>
              <a:rPr lang="en-US" sz="1200" b="0" baseline="0" dirty="0" smtClean="0"/>
              <a:t>.</a:t>
            </a:r>
          </a:p>
          <a:p>
            <a:pPr marL="228600" indent="-228600">
              <a:buFont typeface="+mj-lt"/>
              <a:buAutoNum type="arabicPeriod"/>
            </a:pPr>
            <a:endParaRPr lang="en-US" sz="1200" b="0" baseline="0" dirty="0" smtClean="0"/>
          </a:p>
          <a:p>
            <a:endParaRPr lang="en-US" sz="1200" b="0" dirty="0"/>
          </a:p>
        </p:txBody>
      </p:sp>
    </p:spTree>
    <p:extLst>
      <p:ext uri="{BB962C8B-B14F-4D97-AF65-F5344CB8AC3E}">
        <p14:creationId xmlns:p14="http://schemas.microsoft.com/office/powerpoint/2010/main" val="245569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36790F-AE12-40FA-9B88-E00F56775854}" type="slidenum">
              <a:rPr lang="en-US"/>
              <a:pPr/>
              <a:t>18</a:t>
            </a:fld>
            <a:endParaRPr lang="en-US"/>
          </a:p>
        </p:txBody>
      </p:sp>
      <p:sp>
        <p:nvSpPr>
          <p:cNvPr id="2344962" name="Rectangle 2"/>
          <p:cNvSpPr>
            <a:spLocks noGrp="1" noRot="1" noChangeAspect="1" noChangeArrowheads="1" noTextEdit="1"/>
          </p:cNvSpPr>
          <p:nvPr>
            <p:ph type="sldImg"/>
          </p:nvPr>
        </p:nvSpPr>
        <p:spPr>
          <a:ln/>
        </p:spPr>
      </p:sp>
      <p:sp>
        <p:nvSpPr>
          <p:cNvPr id="2344963" name="Rectangle 3"/>
          <p:cNvSpPr>
            <a:spLocks noGrp="1" noChangeArrowheads="1"/>
          </p:cNvSpPr>
          <p:nvPr>
            <p:ph type="body" idx="1"/>
          </p:nvPr>
        </p:nvSpPr>
        <p:spPr>
          <a:xfrm>
            <a:off x="685800" y="4343400"/>
            <a:ext cx="5486400" cy="4114800"/>
          </a:xfrm>
          <a:noFill/>
          <a:ln/>
        </p:spPr>
        <p:txBody>
          <a:bodyPr/>
          <a:lstStyle/>
          <a:p>
            <a:r>
              <a:rPr lang="en-US" sz="2200" dirty="0">
                <a:latin typeface="Lucida Grande" charset="0"/>
                <a:sym typeface="Lucida Grande" charset="0"/>
              </a:rPr>
              <a:t>However, we learned through the various creation myths that human beings failed to accomplish their responsibility by reaching spiritual maturity. (</a:t>
            </a:r>
            <a:r>
              <a:rPr lang="en-US" sz="2200" dirty="0">
                <a:solidFill>
                  <a:srgbClr val="D0050C"/>
                </a:solidFill>
                <a:latin typeface="Lucida Grande" charset="0"/>
                <a:sym typeface="Lucida Grande" charset="0"/>
              </a:rPr>
              <a:t>click</a:t>
            </a:r>
            <a:r>
              <a:rPr lang="en-US" sz="2200" dirty="0">
                <a:latin typeface="Lucida Grande" charset="0"/>
                <a:sym typeface="Lucida Grande" charset="0"/>
              </a:rPr>
              <a:t>)</a:t>
            </a:r>
          </a:p>
          <a:p>
            <a:endParaRPr lang="en-US" sz="2200" dirty="0">
              <a:latin typeface="Lucida Grande" charset="0"/>
              <a:sym typeface="Lucida Grande" charset="0"/>
            </a:endParaRPr>
          </a:p>
          <a:p>
            <a:r>
              <a:rPr lang="en-US" sz="2200" dirty="0">
                <a:latin typeface="Lucida Grande" charset="0"/>
                <a:sym typeface="Lucida Grande" charset="0"/>
              </a:rPr>
              <a:t>As a result of our immaturity, we lost our connection to God’s love (</a:t>
            </a:r>
            <a:r>
              <a:rPr lang="en-US" sz="2200" dirty="0">
                <a:solidFill>
                  <a:srgbClr val="D0050C"/>
                </a:solidFill>
                <a:latin typeface="Lucida Grande" charset="0"/>
                <a:sym typeface="Lucida Grande" charset="0"/>
              </a:rPr>
              <a:t>click</a:t>
            </a:r>
            <a:r>
              <a:rPr lang="en-US" sz="2200" dirty="0">
                <a:latin typeface="Lucida Grande" charset="0"/>
                <a:sym typeface="Lucida Grande" charset="0"/>
              </a:rPr>
              <a:t>)</a:t>
            </a:r>
          </a:p>
          <a:p>
            <a:endParaRPr lang="en-US" sz="2200" dirty="0">
              <a:latin typeface="Lucida Grande" charset="0"/>
              <a:sym typeface="Lucida Grande" charset="0"/>
            </a:endParaRPr>
          </a:p>
          <a:p>
            <a:r>
              <a:rPr lang="en-US" sz="2200" dirty="0">
                <a:latin typeface="Lucida Grande" charset="0"/>
                <a:sym typeface="Lucida Grande" charset="0"/>
              </a:rPr>
              <a:t>In addition, because of our resultant self-centered nature, Love became corrupted, which we saw hints of in the creation myths.</a:t>
            </a:r>
          </a:p>
          <a:p>
            <a:endParaRPr lang="en-US" sz="2200" dirty="0">
              <a:latin typeface="Lucida Grande" charset="0"/>
              <a:sym typeface="Lucida Grande" charset="0"/>
            </a:endParaRPr>
          </a:p>
        </p:txBody>
      </p:sp>
    </p:spTree>
    <p:extLst>
      <p:ext uri="{BB962C8B-B14F-4D97-AF65-F5344CB8AC3E}">
        <p14:creationId xmlns:p14="http://schemas.microsoft.com/office/powerpoint/2010/main" val="4188248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36790F-AE12-40FA-9B88-E00F56775854}" type="slidenum">
              <a:rPr lang="en-US"/>
              <a:pPr/>
              <a:t>30</a:t>
            </a:fld>
            <a:endParaRPr lang="en-US"/>
          </a:p>
        </p:txBody>
      </p:sp>
      <p:sp>
        <p:nvSpPr>
          <p:cNvPr id="2344962" name="Rectangle 2"/>
          <p:cNvSpPr>
            <a:spLocks noGrp="1" noRot="1" noChangeAspect="1" noChangeArrowheads="1" noTextEdit="1"/>
          </p:cNvSpPr>
          <p:nvPr>
            <p:ph type="sldImg"/>
          </p:nvPr>
        </p:nvSpPr>
        <p:spPr>
          <a:ln/>
        </p:spPr>
      </p:sp>
      <p:sp>
        <p:nvSpPr>
          <p:cNvPr id="2344963" name="Rectangle 3"/>
          <p:cNvSpPr>
            <a:spLocks noGrp="1" noChangeArrowheads="1"/>
          </p:cNvSpPr>
          <p:nvPr>
            <p:ph type="body" idx="1"/>
          </p:nvPr>
        </p:nvSpPr>
        <p:spPr>
          <a:xfrm>
            <a:off x="685800" y="4343400"/>
            <a:ext cx="5486400" cy="4114800"/>
          </a:xfrm>
          <a:noFill/>
          <a:ln/>
        </p:spPr>
        <p:txBody>
          <a:bodyPr/>
          <a:lstStyle/>
          <a:p>
            <a:r>
              <a:rPr lang="en-US" sz="2200" dirty="0">
                <a:latin typeface="Lucida Grande" charset="0"/>
                <a:sym typeface="Lucida Grande" charset="0"/>
              </a:rPr>
              <a:t>However, we learned through the various creation myths that human beings failed to accomplish their responsibility by reaching spiritual maturity. (</a:t>
            </a:r>
            <a:r>
              <a:rPr lang="en-US" sz="2200" dirty="0">
                <a:solidFill>
                  <a:srgbClr val="D0050C"/>
                </a:solidFill>
                <a:latin typeface="Lucida Grande" charset="0"/>
                <a:sym typeface="Lucida Grande" charset="0"/>
              </a:rPr>
              <a:t>click</a:t>
            </a:r>
            <a:r>
              <a:rPr lang="en-US" sz="2200" dirty="0">
                <a:latin typeface="Lucida Grande" charset="0"/>
                <a:sym typeface="Lucida Grande" charset="0"/>
              </a:rPr>
              <a:t>)</a:t>
            </a:r>
          </a:p>
          <a:p>
            <a:endParaRPr lang="en-US" sz="2200" dirty="0">
              <a:latin typeface="Lucida Grande" charset="0"/>
              <a:sym typeface="Lucida Grande" charset="0"/>
            </a:endParaRPr>
          </a:p>
          <a:p>
            <a:r>
              <a:rPr lang="en-US" sz="2200" dirty="0">
                <a:latin typeface="Lucida Grande" charset="0"/>
                <a:sym typeface="Lucida Grande" charset="0"/>
              </a:rPr>
              <a:t>As a result of our immaturity, we lost our connection to God’s love (</a:t>
            </a:r>
            <a:r>
              <a:rPr lang="en-US" sz="2200" dirty="0">
                <a:solidFill>
                  <a:srgbClr val="D0050C"/>
                </a:solidFill>
                <a:latin typeface="Lucida Grande" charset="0"/>
                <a:sym typeface="Lucida Grande" charset="0"/>
              </a:rPr>
              <a:t>click</a:t>
            </a:r>
            <a:r>
              <a:rPr lang="en-US" sz="2200" dirty="0">
                <a:latin typeface="Lucida Grande" charset="0"/>
                <a:sym typeface="Lucida Grande" charset="0"/>
              </a:rPr>
              <a:t>)</a:t>
            </a:r>
          </a:p>
          <a:p>
            <a:endParaRPr lang="en-US" sz="2200" dirty="0">
              <a:latin typeface="Lucida Grande" charset="0"/>
              <a:sym typeface="Lucida Grande" charset="0"/>
            </a:endParaRPr>
          </a:p>
          <a:p>
            <a:r>
              <a:rPr lang="en-US" sz="2200" dirty="0">
                <a:latin typeface="Lucida Grande" charset="0"/>
                <a:sym typeface="Lucida Grande" charset="0"/>
              </a:rPr>
              <a:t>In addition, because of our resultant self-centered nature, Love became corrupted, which we saw hints of in the creation myths.</a:t>
            </a:r>
          </a:p>
          <a:p>
            <a:endParaRPr lang="en-US" sz="2200" dirty="0">
              <a:latin typeface="Lucida Grande" charset="0"/>
              <a:sym typeface="Lucida Grande" charset="0"/>
            </a:endParaRPr>
          </a:p>
        </p:txBody>
      </p:sp>
    </p:spTree>
    <p:extLst>
      <p:ext uri="{BB962C8B-B14F-4D97-AF65-F5344CB8AC3E}">
        <p14:creationId xmlns:p14="http://schemas.microsoft.com/office/powerpoint/2010/main" val="760561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Faded background picture</a:t>
            </a:r>
            <a:endParaRPr lang="en-US" sz="1400" b="1" baseline="0" dirty="0" smtClean="0"/>
          </a:p>
          <a:p>
            <a:r>
              <a:rPr lang="en-US" sz="1400" b="0" baseline="0" dirty="0" smtClean="0"/>
              <a:t>(Basic)</a:t>
            </a:r>
          </a:p>
          <a:p>
            <a:endParaRPr lang="en-US" sz="1200" b="1" baseline="0" dirty="0" smtClean="0"/>
          </a:p>
          <a:p>
            <a:endParaRPr lang="en-US" sz="1200" b="1" baseline="0" dirty="0" smtClean="0"/>
          </a:p>
          <a:p>
            <a:r>
              <a:rPr lang="en-US" sz="1200" b="0" dirty="0" smtClean="0"/>
              <a:t>To reproduce the background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indent="-228600">
              <a:buFont typeface="+mj-lt"/>
              <a:buAutoNum type="arabicPeriod"/>
            </a:pPr>
            <a:r>
              <a:rPr lang="en-US" sz="1200" b="0" dirty="0" smtClean="0"/>
              <a:t>Right-click the slide</a:t>
            </a:r>
            <a:r>
              <a:rPr lang="en-US" sz="1200" b="0" baseline="0" dirty="0" smtClean="0"/>
              <a:t> and click </a:t>
            </a:r>
            <a:r>
              <a:rPr lang="en-US" sz="1200" b="1"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 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select </a:t>
            </a:r>
            <a:r>
              <a:rPr lang="en-US" sz="1200" b="1" baseline="0" dirty="0" smtClean="0"/>
              <a:t>Picture or texture fill</a:t>
            </a:r>
            <a:r>
              <a:rPr lang="en-US" sz="1200" b="0" baseline="0" dirty="0" smtClean="0"/>
              <a:t>, and then under </a:t>
            </a:r>
            <a:r>
              <a:rPr lang="en-US" sz="1200" b="1" baseline="0" dirty="0" smtClean="0"/>
              <a:t>Insert from</a:t>
            </a:r>
            <a:r>
              <a:rPr lang="en-US" sz="1200" b="0" baseline="0" dirty="0" smtClean="0"/>
              <a:t>, click </a:t>
            </a:r>
            <a:r>
              <a:rPr lang="en-US" sz="1200" b="1" baseline="0" dirty="0" smtClean="0"/>
              <a:t>File</a:t>
            </a:r>
            <a:r>
              <a:rPr lang="en-US" sz="1200" b="0" baseline="0" dirty="0" smtClean="0"/>
              <a:t>. </a:t>
            </a:r>
          </a:p>
          <a:p>
            <a:pPr marL="228600" indent="-228600">
              <a:buFont typeface="+mj-lt"/>
              <a:buAutoNum type="arabicPeriod"/>
            </a:pPr>
            <a:r>
              <a:rPr lang="en-US" sz="1200" b="0" baseline="0" dirty="0" smtClean="0"/>
              <a:t>In the </a:t>
            </a:r>
            <a:r>
              <a:rPr lang="en-US" sz="1200" b="1" baseline="0" dirty="0" smtClean="0"/>
              <a:t>Insert Picture </a:t>
            </a:r>
            <a:r>
              <a:rPr lang="en-US" sz="1200" b="0" baseline="0" dirty="0" smtClean="0"/>
              <a:t>dialog box, select a picture, and then click </a:t>
            </a:r>
            <a:r>
              <a:rPr lang="en-US" sz="1200" b="1" baseline="0" dirty="0" smtClean="0"/>
              <a:t>Insert</a:t>
            </a:r>
            <a:r>
              <a:rPr lang="en-US" sz="1200" b="0" baseline="0" dirty="0" smtClean="0"/>
              <a:t>.</a:t>
            </a:r>
          </a:p>
          <a:p>
            <a:pPr marL="228600" indent="-228600">
              <a:buFont typeface="+mj-lt"/>
              <a:buAutoNum type="arabicPeriod"/>
            </a:pPr>
            <a:r>
              <a:rPr lang="en-US" sz="1200" b="0" baseline="0" dirty="0" smtClean="0"/>
              <a:t>Also  in the </a:t>
            </a:r>
            <a:r>
              <a:rPr lang="en-US" sz="1200" b="1" baseline="0" dirty="0" smtClean="0"/>
              <a:t>Format Background </a:t>
            </a:r>
            <a:r>
              <a:rPr lang="en-US" sz="1200" b="0" baseline="0" dirty="0" smtClean="0"/>
              <a:t>dialog box, in the </a:t>
            </a:r>
            <a:r>
              <a:rPr lang="en-US" sz="1200" b="1" baseline="0" dirty="0" smtClean="0"/>
              <a:t>Fill</a:t>
            </a:r>
            <a:r>
              <a:rPr lang="en-US" sz="1200" b="0" baseline="0" dirty="0" smtClean="0"/>
              <a:t> pane, in the </a:t>
            </a:r>
            <a:r>
              <a:rPr lang="en-US" sz="1200" b="1" baseline="0" dirty="0" smtClean="0"/>
              <a:t>Transparency</a:t>
            </a:r>
            <a:r>
              <a:rPr lang="en-US" sz="1200" b="0" baseline="0" dirty="0" smtClean="0"/>
              <a:t> box, enter </a:t>
            </a:r>
            <a:r>
              <a:rPr lang="en-US" sz="1200" b="1" baseline="0" dirty="0" smtClean="0"/>
              <a:t>85%</a:t>
            </a:r>
            <a:r>
              <a:rPr lang="en-US" sz="1200" b="0" baseline="0" dirty="0" smtClean="0"/>
              <a:t>.</a:t>
            </a:r>
          </a:p>
          <a:p>
            <a:pPr marL="228600" indent="-228600">
              <a:buFont typeface="+mj-lt"/>
              <a:buAutoNum type="arabicPeriod"/>
            </a:pPr>
            <a:endParaRPr lang="en-US" sz="1200" b="0" baseline="0" dirty="0" smtClean="0"/>
          </a:p>
          <a:p>
            <a:endParaRPr lang="en-US" sz="1200" b="0" dirty="0"/>
          </a:p>
        </p:txBody>
      </p:sp>
    </p:spTree>
    <p:extLst>
      <p:ext uri="{BB962C8B-B14F-4D97-AF65-F5344CB8AC3E}">
        <p14:creationId xmlns:p14="http://schemas.microsoft.com/office/powerpoint/2010/main" val="1557664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6/27/2014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1409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6/27/2014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571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6/27/2014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5390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1143000" y="1219200"/>
            <a:ext cx="6934200" cy="1828800"/>
          </a:xfrm>
        </p:spPr>
        <p:txBody>
          <a:bodyPr anchor="t"/>
          <a:lstStyle>
            <a:lvl1pPr>
              <a:defRPr sz="4400" b="1"/>
            </a:lvl1pPr>
          </a:lstStyle>
          <a:p>
            <a:pPr lvl="0"/>
            <a:r>
              <a:rPr lang="en-US" altLang="en-US" noProof="0" smtClean="0"/>
              <a:t>Click to edit Master title style</a:t>
            </a:r>
          </a:p>
        </p:txBody>
      </p:sp>
      <p:sp>
        <p:nvSpPr>
          <p:cNvPr id="50179" name="Rectangle 3"/>
          <p:cNvSpPr>
            <a:spLocks noGrp="1" noChangeArrowheads="1"/>
          </p:cNvSpPr>
          <p:nvPr>
            <p:ph type="subTitle" idx="1"/>
          </p:nvPr>
        </p:nvSpPr>
        <p:spPr>
          <a:xfrm>
            <a:off x="1828800" y="3581400"/>
            <a:ext cx="5562600" cy="1371600"/>
          </a:xfrm>
        </p:spPr>
        <p:txBody>
          <a:bodyPr/>
          <a:lstStyle>
            <a:lvl1pPr marL="0" indent="0" algn="ctr">
              <a:buFontTx/>
              <a:buNone/>
              <a:defRPr/>
            </a:lvl1pPr>
          </a:lstStyle>
          <a:p>
            <a:pPr lvl="0"/>
            <a:r>
              <a:rPr lang="en-US" altLang="en-US" noProof="0" smtClean="0"/>
              <a:t>Click to edit Master subtitle style</a:t>
            </a:r>
          </a:p>
        </p:txBody>
      </p:sp>
      <p:sp>
        <p:nvSpPr>
          <p:cNvPr id="50180" name="Rectangle 4"/>
          <p:cNvSpPr>
            <a:spLocks noGrp="1" noChangeArrowheads="1"/>
          </p:cNvSpPr>
          <p:nvPr>
            <p:ph type="dt" sz="half" idx="2"/>
          </p:nvPr>
        </p:nvSpPr>
        <p:spPr>
          <a:xfrm>
            <a:off x="76200" y="6405563"/>
            <a:ext cx="1905000" cy="457200"/>
          </a:xfrm>
        </p:spPr>
        <p:txBody>
          <a:bodyPr/>
          <a:lstStyle>
            <a:lvl1pPr>
              <a:defRPr/>
            </a:lvl1pPr>
          </a:lstStyle>
          <a:p>
            <a:endParaRPr lang="en-US" altLang="en-US">
              <a:solidFill>
                <a:srgbClr val="000000"/>
              </a:solidFill>
            </a:endParaRPr>
          </a:p>
        </p:txBody>
      </p:sp>
      <p:sp>
        <p:nvSpPr>
          <p:cNvPr id="50181" name="Rectangle 5"/>
          <p:cNvSpPr>
            <a:spLocks noGrp="1" noChangeArrowheads="1"/>
          </p:cNvSpPr>
          <p:nvPr>
            <p:ph type="ftr" sz="quarter" idx="3"/>
          </p:nvPr>
        </p:nvSpPr>
        <p:spPr>
          <a:xfrm>
            <a:off x="3124200" y="6405563"/>
            <a:ext cx="2895600" cy="457200"/>
          </a:xfrm>
        </p:spPr>
        <p:txBody>
          <a:bodyPr/>
          <a:lstStyle>
            <a:lvl1pPr>
              <a:defRPr/>
            </a:lvl1pPr>
          </a:lstStyle>
          <a:p>
            <a:endParaRPr lang="en-US" altLang="en-US">
              <a:solidFill>
                <a:srgbClr val="000000"/>
              </a:solidFill>
            </a:endParaRPr>
          </a:p>
        </p:txBody>
      </p:sp>
      <p:sp>
        <p:nvSpPr>
          <p:cNvPr id="50182" name="Rectangle 6"/>
          <p:cNvSpPr>
            <a:spLocks noGrp="1" noChangeArrowheads="1"/>
          </p:cNvSpPr>
          <p:nvPr>
            <p:ph type="sldNum" sz="quarter" idx="4"/>
          </p:nvPr>
        </p:nvSpPr>
        <p:spPr>
          <a:xfrm>
            <a:off x="7162800" y="6405563"/>
            <a:ext cx="1905000" cy="457200"/>
          </a:xfrm>
        </p:spPr>
        <p:txBody>
          <a:bodyPr/>
          <a:lstStyle>
            <a:lvl1pPr>
              <a:defRPr/>
            </a:lvl1pPr>
          </a:lstStyle>
          <a:p>
            <a:fld id="{1B61B46F-1BB8-490C-88B1-37957DB1DD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1856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974AE1-EE07-4ACF-9941-210021E889D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153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213963-AC54-4D77-AC2B-0EE2A11AED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6874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524000"/>
            <a:ext cx="36195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524000"/>
            <a:ext cx="36195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5BECF5-06C3-4017-A16D-D115151474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7602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BE63BB3-A7B0-4297-90EC-5880DA2BD7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2929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C8B48E1-19DB-4CEC-B9C9-05D8BDFAE6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2000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12C42EB-AC13-4645-B5CC-305946EA13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0462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E23CAA-398E-4044-8104-E89A80DE41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918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6/27/2014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3947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ECA61C4-A531-40F4-B57D-528274313B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7147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698903-AC09-4F55-92F3-55E2DF1C5A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6633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304800"/>
            <a:ext cx="19050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04800"/>
            <a:ext cx="55626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1180233-DAC2-4765-95B4-030215CF44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106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6/27/2014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296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6/27/2014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3811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6/27/2014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6182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6/27/2014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737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6/27/2014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440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6/27/2014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1966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6/27/2014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645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0000"/>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6/27/2014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615319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533400" y="304800"/>
            <a:ext cx="7620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9155" name="Rectangle 3"/>
          <p:cNvSpPr>
            <a:spLocks noGrp="1" noChangeArrowheads="1"/>
          </p:cNvSpPr>
          <p:nvPr>
            <p:ph type="body" idx="1"/>
          </p:nvPr>
        </p:nvSpPr>
        <p:spPr bwMode="auto">
          <a:xfrm>
            <a:off x="533400" y="1524000"/>
            <a:ext cx="7391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9156" name="Rectangle 4"/>
          <p:cNvSpPr>
            <a:spLocks noGrp="1" noChangeArrowheads="1"/>
          </p:cNvSpPr>
          <p:nvPr>
            <p:ph type="dt" sz="half" idx="2"/>
          </p:nvPr>
        </p:nvSpPr>
        <p:spPr bwMode="auto">
          <a:xfrm>
            <a:off x="5334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latin typeface="+mn-lt"/>
              </a:defRPr>
            </a:lvl1pPr>
          </a:lstStyle>
          <a:p>
            <a:pPr eaLnBrk="0" fontAlgn="base" hangingPunct="0">
              <a:spcBef>
                <a:spcPct val="0"/>
              </a:spcBef>
              <a:spcAft>
                <a:spcPct val="0"/>
              </a:spcAft>
            </a:pPr>
            <a:endParaRPr lang="en-US" altLang="en-US" smtClean="0">
              <a:solidFill>
                <a:srgbClr val="000000"/>
              </a:solidFill>
            </a:endParaRPr>
          </a:p>
        </p:txBody>
      </p:sp>
      <p:sp>
        <p:nvSpPr>
          <p:cNvPr id="49157" name="Rectangle 5"/>
          <p:cNvSpPr>
            <a:spLocks noGrp="1" noChangeArrowheads="1"/>
          </p:cNvSpPr>
          <p:nvPr>
            <p:ph type="ftr" sz="quarter" idx="3"/>
          </p:nvPr>
        </p:nvSpPr>
        <p:spPr bwMode="auto">
          <a:xfrm>
            <a:off x="34290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200">
                <a:latin typeface="+mn-lt"/>
              </a:defRPr>
            </a:lvl1pPr>
          </a:lstStyle>
          <a:p>
            <a:pPr eaLnBrk="0" fontAlgn="base" hangingPunct="0">
              <a:spcBef>
                <a:spcPct val="0"/>
              </a:spcBef>
              <a:spcAft>
                <a:spcPct val="0"/>
              </a:spcAft>
            </a:pPr>
            <a:endParaRPr lang="en-US" altLang="en-US" smtClean="0">
              <a:solidFill>
                <a:srgbClr val="000000"/>
              </a:solidFill>
            </a:endParaRPr>
          </a:p>
        </p:txBody>
      </p:sp>
      <p:sp>
        <p:nvSpPr>
          <p:cNvPr id="49158" name="Rectangle 6"/>
          <p:cNvSpPr>
            <a:spLocks noGrp="1" noChangeArrowheads="1"/>
          </p:cNvSpPr>
          <p:nvPr>
            <p:ph type="sldNum" sz="quarter" idx="4"/>
          </p:nvPr>
        </p:nvSpPr>
        <p:spPr bwMode="auto">
          <a:xfrm>
            <a:off x="7162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atin typeface="+mn-lt"/>
              </a:defRPr>
            </a:lvl1pPr>
          </a:lstStyle>
          <a:p>
            <a:pPr eaLnBrk="0" fontAlgn="base" hangingPunct="0">
              <a:spcBef>
                <a:spcPct val="0"/>
              </a:spcBef>
              <a:spcAft>
                <a:spcPct val="0"/>
              </a:spcAft>
            </a:pPr>
            <a:fld id="{E7C923C9-BD26-4261-B112-2E545A0264CE}"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15425558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anose="020B0604020202020204" pitchFamily="34" charset="0"/>
        </a:defRPr>
      </a:lvl2pPr>
      <a:lvl3pPr algn="l" rtl="0" eaLnBrk="0" fontAlgn="base" hangingPunct="0">
        <a:spcBef>
          <a:spcPct val="0"/>
        </a:spcBef>
        <a:spcAft>
          <a:spcPct val="0"/>
        </a:spcAft>
        <a:defRPr sz="4000">
          <a:solidFill>
            <a:schemeClr val="tx2"/>
          </a:solidFill>
          <a:latin typeface="Arial" panose="020B0604020202020204" pitchFamily="34" charset="0"/>
        </a:defRPr>
      </a:lvl3pPr>
      <a:lvl4pPr algn="l" rtl="0" eaLnBrk="0" fontAlgn="base" hangingPunct="0">
        <a:spcBef>
          <a:spcPct val="0"/>
        </a:spcBef>
        <a:spcAft>
          <a:spcPct val="0"/>
        </a:spcAft>
        <a:defRPr sz="4000">
          <a:solidFill>
            <a:schemeClr val="tx2"/>
          </a:solidFill>
          <a:latin typeface="Arial" panose="020B0604020202020204" pitchFamily="34" charset="0"/>
        </a:defRPr>
      </a:lvl4pPr>
      <a:lvl5pPr algn="l" rtl="0" eaLnBrk="0" fontAlgn="base" hangingPunct="0">
        <a:spcBef>
          <a:spcPct val="0"/>
        </a:spcBef>
        <a:spcAft>
          <a:spcPct val="0"/>
        </a:spcAft>
        <a:defRPr sz="4000">
          <a:solidFill>
            <a:schemeClr val="tx2"/>
          </a:solidFill>
          <a:latin typeface="Arial" panose="020B0604020202020204" pitchFamily="34" charset="0"/>
        </a:defRPr>
      </a:lvl5pPr>
      <a:lvl6pPr marL="457200" algn="l" rtl="0" eaLnBrk="0" fontAlgn="base" hangingPunct="0">
        <a:spcBef>
          <a:spcPct val="0"/>
        </a:spcBef>
        <a:spcAft>
          <a:spcPct val="0"/>
        </a:spcAft>
        <a:defRPr sz="4000">
          <a:solidFill>
            <a:schemeClr val="tx2"/>
          </a:solidFill>
          <a:latin typeface="Arial" panose="020B0604020202020204" pitchFamily="34" charset="0"/>
        </a:defRPr>
      </a:lvl6pPr>
      <a:lvl7pPr marL="914400" algn="l" rtl="0" eaLnBrk="0" fontAlgn="base" hangingPunct="0">
        <a:spcBef>
          <a:spcPct val="0"/>
        </a:spcBef>
        <a:spcAft>
          <a:spcPct val="0"/>
        </a:spcAft>
        <a:defRPr sz="4000">
          <a:solidFill>
            <a:schemeClr val="tx2"/>
          </a:solidFill>
          <a:latin typeface="Arial" panose="020B0604020202020204" pitchFamily="34" charset="0"/>
        </a:defRPr>
      </a:lvl7pPr>
      <a:lvl8pPr marL="1371600" algn="l" rtl="0" eaLnBrk="0" fontAlgn="base" hangingPunct="0">
        <a:spcBef>
          <a:spcPct val="0"/>
        </a:spcBef>
        <a:spcAft>
          <a:spcPct val="0"/>
        </a:spcAft>
        <a:defRPr sz="4000">
          <a:solidFill>
            <a:schemeClr val="tx2"/>
          </a:solidFill>
          <a:latin typeface="Arial" panose="020B0604020202020204" pitchFamily="34" charset="0"/>
        </a:defRPr>
      </a:lvl8pPr>
      <a:lvl9pPr marL="1828800" algn="l" rtl="0" eaLnBrk="0" fontAlgn="base" hangingPunct="0">
        <a:spcBef>
          <a:spcPct val="0"/>
        </a:spcBef>
        <a:spcAft>
          <a:spcPct val="0"/>
        </a:spcAft>
        <a:defRPr sz="40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1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8.png"/><Relationship Id="rId12" Type="http://schemas.microsoft.com/office/2007/relationships/hdphoto" Target="../media/hdphoto2.wdp"/><Relationship Id="rId17" Type="http://schemas.openxmlformats.org/officeDocument/2006/relationships/image" Target="../media/image17.png"/><Relationship Id="rId2" Type="http://schemas.openxmlformats.org/officeDocument/2006/relationships/notesSlide" Target="../notesSlides/notesSlide7.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5.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0.png"/><Relationship Id="rId1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9.JPG"/><Relationship Id="rId11" Type="http://schemas.openxmlformats.org/officeDocument/2006/relationships/image" Target="../media/image34.JPG"/><Relationship Id="rId5" Type="http://schemas.openxmlformats.org/officeDocument/2006/relationships/image" Target="../media/image28.JPG"/><Relationship Id="rId10" Type="http://schemas.openxmlformats.org/officeDocument/2006/relationships/image" Target="../media/image33.JPG"/><Relationship Id="rId4" Type="http://schemas.openxmlformats.org/officeDocument/2006/relationships/image" Target="../media/image27.JPG"/><Relationship Id="rId9" Type="http://schemas.openxmlformats.org/officeDocument/2006/relationships/image" Target="../media/image3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5.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4.wdp"/><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7.png"/><Relationship Id="rId4" Type="http://schemas.openxmlformats.org/officeDocument/2006/relationships/notesSlide" Target="../notesSlides/notesSlide9.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themarriagelibrary.com/Cor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62000"/>
            <a:ext cx="7086600" cy="3262432"/>
          </a:xfrm>
          <a:prstGeom prst="rect">
            <a:avLst/>
          </a:prstGeom>
          <a:noFill/>
        </p:spPr>
        <p:txBody>
          <a:bodyPr wrap="square" rtlCol="0">
            <a:spAutoFit/>
          </a:bodyPr>
          <a:lstStyle/>
          <a:p>
            <a:pPr algn="ctr"/>
            <a:r>
              <a:rPr lang="en-US" sz="7200" b="1" dirty="0" smtClean="0">
                <a:latin typeface="Arial" panose="020B0604020202020204" pitchFamily="34" charset="0"/>
                <a:cs typeface="Arial" panose="020B0604020202020204" pitchFamily="34" charset="0"/>
              </a:rPr>
              <a:t>God’s Original Design for Sex</a:t>
            </a:r>
          </a:p>
          <a:p>
            <a:pPr algn="ctr"/>
            <a:endParaRPr lang="en-US" sz="800" b="1" dirty="0" smtClean="0">
              <a:latin typeface="Arial" panose="020B0604020202020204" pitchFamily="34" charset="0"/>
              <a:cs typeface="Arial" panose="020B0604020202020204" pitchFamily="34" charset="0"/>
            </a:endParaRPr>
          </a:p>
          <a:p>
            <a:pPr algn="ctr"/>
            <a:r>
              <a:rPr lang="en-US" sz="4800" b="1" dirty="0" smtClean="0">
                <a:latin typeface="Arial" panose="020B0604020202020204" pitchFamily="34" charset="0"/>
                <a:cs typeface="Arial" panose="020B0604020202020204" pitchFamily="34" charset="0"/>
              </a:rPr>
              <a:t>- 3 Times a Week</a:t>
            </a:r>
            <a:endParaRPr lang="en-US" sz="4800" b="1" dirty="0">
              <a:latin typeface="Arial" panose="020B0604020202020204" pitchFamily="34" charset="0"/>
              <a:cs typeface="Arial" panose="020B0604020202020204" pitchFamily="34" charset="0"/>
            </a:endParaRPr>
          </a:p>
        </p:txBody>
      </p:sp>
      <p:sp>
        <p:nvSpPr>
          <p:cNvPr id="3" name="TextBox 2"/>
          <p:cNvSpPr txBox="1"/>
          <p:nvPr/>
        </p:nvSpPr>
        <p:spPr>
          <a:xfrm>
            <a:off x="1676400" y="4419600"/>
            <a:ext cx="5867400" cy="1384995"/>
          </a:xfrm>
          <a:prstGeom prst="rect">
            <a:avLst/>
          </a:prstGeom>
          <a:noFill/>
        </p:spPr>
        <p:txBody>
          <a:bodyPr wrap="square" rtlCol="0">
            <a:spAutoFit/>
          </a:bodyPr>
          <a:lstStyle/>
          <a:p>
            <a:pPr algn="ctr"/>
            <a:r>
              <a:rPr lang="en-US" sz="3600" dirty="0" smtClean="0">
                <a:latin typeface="Arial" panose="020B0604020202020204" pitchFamily="34" charset="0"/>
                <a:cs typeface="Arial" panose="020B0604020202020204" pitchFamily="34" charset="0"/>
              </a:rPr>
              <a:t>A Revelation</a:t>
            </a:r>
          </a:p>
          <a:p>
            <a:pPr algn="ctr"/>
            <a:endParaRPr lang="en-US" sz="1200" dirty="0">
              <a:latin typeface="Arial" panose="020B0604020202020204" pitchFamily="34" charset="0"/>
              <a:cs typeface="Arial" panose="020B0604020202020204" pitchFamily="34" charset="0"/>
            </a:endParaRPr>
          </a:p>
          <a:p>
            <a:pPr algn="ctr"/>
            <a:r>
              <a:rPr lang="en-US" sz="3600" dirty="0" smtClean="0">
                <a:latin typeface="Arial" panose="020B0604020202020204" pitchFamily="34" charset="0"/>
                <a:cs typeface="Arial" panose="020B0604020202020204" pitchFamily="34" charset="0"/>
              </a:rPr>
              <a:t> by Jim Stephens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08268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42985"/>
            <a:ext cx="8382000" cy="507831"/>
          </a:xfrm>
          <a:prstGeom prst="rect">
            <a:avLst/>
          </a:prstGeom>
          <a:noFill/>
        </p:spPr>
        <p:txBody>
          <a:bodyPr wrap="square" rtlCol="0">
            <a:spAutoFit/>
          </a:bodyPr>
          <a:lstStyle/>
          <a:p>
            <a:r>
              <a:rPr lang="en-US" sz="2700" b="1" dirty="0">
                <a:latin typeface="Arial" panose="020B0604020202020204" pitchFamily="34" charset="0"/>
                <a:cs typeface="Arial" panose="020B0604020202020204" pitchFamily="34" charset="0"/>
              </a:rPr>
              <a:t>True Father said </a:t>
            </a:r>
            <a:r>
              <a:rPr lang="en-US" sz="2700" b="1" dirty="0" smtClean="0">
                <a:latin typeface="Arial" panose="020B0604020202020204" pitchFamily="34" charset="0"/>
                <a:cs typeface="Arial" panose="020B0604020202020204" pitchFamily="34" charset="0"/>
              </a:rPr>
              <a:t>about sex:                       7 quotes</a:t>
            </a:r>
            <a:endParaRPr lang="en-US" sz="2700" b="1" dirty="0">
              <a:latin typeface="Arial" panose="020B0604020202020204" pitchFamily="34" charset="0"/>
              <a:cs typeface="Arial" panose="020B0604020202020204" pitchFamily="34" charset="0"/>
            </a:endParaRPr>
          </a:p>
        </p:txBody>
      </p:sp>
      <p:sp>
        <p:nvSpPr>
          <p:cNvPr id="4" name="TextBox 3"/>
          <p:cNvSpPr txBox="1"/>
          <p:nvPr/>
        </p:nvSpPr>
        <p:spPr>
          <a:xfrm>
            <a:off x="685800" y="1066800"/>
            <a:ext cx="7653338" cy="5078313"/>
          </a:xfrm>
          <a:prstGeom prst="rect">
            <a:avLst/>
          </a:prstGeom>
          <a:noFill/>
        </p:spPr>
        <p:txBody>
          <a:bodyPr wrap="square" rtlCol="0">
            <a:spAutoFit/>
          </a:bodyPr>
          <a:lstStyle/>
          <a:p>
            <a:pPr>
              <a:lnSpc>
                <a:spcPct val="150000"/>
              </a:lnSpc>
              <a:spcAft>
                <a:spcPts val="1200"/>
              </a:spcAft>
            </a:pPr>
            <a:r>
              <a:rPr lang="en-US" sz="2400" dirty="0">
                <a:latin typeface="Arial" panose="020B0604020202020204" pitchFamily="34" charset="0"/>
                <a:ea typeface="Calibri" panose="020F0502020204030204" pitchFamily="34" charset="0"/>
              </a:rPr>
              <a:t>The land of settlement, where the ideal of God’s love can be perfected, begins from the place where concave and convex unite and a relationship of the first love is established after marriage. The first love relationship of man and woman represents the place of perfection of the object partner of God. This is the </a:t>
            </a:r>
            <a:r>
              <a:rPr lang="en-US" sz="2400" b="1" dirty="0">
                <a:latin typeface="Arial" panose="020B0604020202020204" pitchFamily="34" charset="0"/>
                <a:ea typeface="Calibri" panose="020F0502020204030204" pitchFamily="34" charset="0"/>
              </a:rPr>
              <a:t>core of the universe</a:t>
            </a:r>
            <a:r>
              <a:rPr lang="en-US" sz="2400" dirty="0">
                <a:latin typeface="Arial" panose="020B0604020202020204" pitchFamily="34" charset="0"/>
                <a:ea typeface="Calibri" panose="020F0502020204030204" pitchFamily="34" charset="0"/>
              </a:rPr>
              <a:t>. When this moves, the entire universe goes back and forth in harmony. It is the base for the Kingdom of Heaven on earth and in spirit world.</a:t>
            </a:r>
            <a:endParaRPr lang="en-US" sz="2400" dirty="0"/>
          </a:p>
        </p:txBody>
      </p:sp>
      <p:cxnSp>
        <p:nvCxnSpPr>
          <p:cNvPr id="6" name="Straight Connector 5"/>
          <p:cNvCxnSpPr/>
          <p:nvPr/>
        </p:nvCxnSpPr>
        <p:spPr>
          <a:xfrm>
            <a:off x="3924300" y="1600200"/>
            <a:ext cx="40386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2000" y="2209800"/>
            <a:ext cx="23622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29400" y="3810000"/>
            <a:ext cx="16002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4343400"/>
            <a:ext cx="51816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086600" y="4343400"/>
            <a:ext cx="11430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00100" y="4940300"/>
            <a:ext cx="22860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35577" y="5473700"/>
            <a:ext cx="1702045"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2000" y="6019800"/>
            <a:ext cx="63246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101320" y="4927600"/>
            <a:ext cx="212828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0100" y="5473700"/>
            <a:ext cx="42291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46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6625526" cy="507831"/>
          </a:xfrm>
          <a:prstGeom prst="rect">
            <a:avLst/>
          </a:prstGeom>
          <a:noFill/>
        </p:spPr>
        <p:txBody>
          <a:bodyPr wrap="square" rtlCol="0">
            <a:spAutoFit/>
          </a:bodyPr>
          <a:lstStyle/>
          <a:p>
            <a:r>
              <a:rPr lang="en-US" sz="2700" b="1" dirty="0">
                <a:latin typeface="Arial" panose="020B0604020202020204" pitchFamily="34" charset="0"/>
                <a:cs typeface="Arial" panose="020B0604020202020204" pitchFamily="34" charset="0"/>
              </a:rPr>
              <a:t>True Father said </a:t>
            </a:r>
            <a:r>
              <a:rPr lang="en-US" sz="2700" b="1" dirty="0" smtClean="0">
                <a:latin typeface="Arial" panose="020B0604020202020204" pitchFamily="34" charset="0"/>
                <a:cs typeface="Arial" panose="020B0604020202020204" pitchFamily="34" charset="0"/>
              </a:rPr>
              <a:t>about sex:</a:t>
            </a:r>
            <a:endParaRPr lang="en-US" sz="2700" b="1" dirty="0">
              <a:latin typeface="Arial" panose="020B0604020202020204" pitchFamily="34" charset="0"/>
              <a:cs typeface="Arial" panose="020B0604020202020204" pitchFamily="34" charset="0"/>
            </a:endParaRPr>
          </a:p>
        </p:txBody>
      </p:sp>
      <p:sp>
        <p:nvSpPr>
          <p:cNvPr id="4" name="TextBox 3"/>
          <p:cNvSpPr txBox="1"/>
          <p:nvPr/>
        </p:nvSpPr>
        <p:spPr>
          <a:xfrm>
            <a:off x="762000" y="888831"/>
            <a:ext cx="7772400" cy="5632311"/>
          </a:xfrm>
          <a:prstGeom prst="rect">
            <a:avLst/>
          </a:prstGeom>
          <a:noFill/>
        </p:spPr>
        <p:txBody>
          <a:bodyPr wrap="square" rtlCol="0">
            <a:spAutoFit/>
          </a:bodyPr>
          <a:lstStyle/>
          <a:p>
            <a:pPr>
              <a:lnSpc>
                <a:spcPct val="150000"/>
              </a:lnSpc>
              <a:spcAft>
                <a:spcPts val="1200"/>
              </a:spcAft>
            </a:pPr>
            <a:r>
              <a:rPr lang="en-US" sz="2400" dirty="0">
                <a:latin typeface="Arial" panose="020B0604020202020204" pitchFamily="34" charset="0"/>
                <a:ea typeface="Calibri" panose="020F0502020204030204" pitchFamily="34" charset="0"/>
              </a:rPr>
              <a:t>The sexual organs are the palace of love, the palace in which eternal life is born, the palace that inherits the future descendants and lineage which will succeed to the eternally unchanging traditions of heaven. It is the palace of true life, true love and true lineage. It is the most precious place of all. You cannot do anything you like with it. You cannot use it without permission from God. It is a place that cannot be touched by anyone other than your husband or wife, who has gained the approval of God and the universe. (216-207, 1991.3.31)</a:t>
            </a:r>
            <a:endParaRPr lang="en-US" sz="2400" dirty="0"/>
          </a:p>
        </p:txBody>
      </p:sp>
      <p:cxnSp>
        <p:nvCxnSpPr>
          <p:cNvPr id="5" name="Straight Connector 4"/>
          <p:cNvCxnSpPr/>
          <p:nvPr/>
        </p:nvCxnSpPr>
        <p:spPr>
          <a:xfrm>
            <a:off x="4419600" y="1447800"/>
            <a:ext cx="20574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477000" y="1447800"/>
            <a:ext cx="18288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1981200"/>
            <a:ext cx="33528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267200" y="1981200"/>
            <a:ext cx="3581400" cy="18143"/>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8200" y="2514600"/>
            <a:ext cx="43434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8200" y="3657600"/>
            <a:ext cx="60198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38200" y="4191000"/>
            <a:ext cx="35814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00300" y="4724400"/>
            <a:ext cx="56007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38200" y="5257800"/>
            <a:ext cx="6858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07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82769"/>
            <a:ext cx="6625526" cy="507831"/>
          </a:xfrm>
          <a:prstGeom prst="rect">
            <a:avLst/>
          </a:prstGeom>
          <a:noFill/>
        </p:spPr>
        <p:txBody>
          <a:bodyPr wrap="square" rtlCol="0">
            <a:spAutoFit/>
          </a:bodyPr>
          <a:lstStyle/>
          <a:p>
            <a:r>
              <a:rPr lang="en-US" sz="2700" b="1" dirty="0">
                <a:latin typeface="Arial" panose="020B0604020202020204" pitchFamily="34" charset="0"/>
                <a:cs typeface="Arial" panose="020B0604020202020204" pitchFamily="34" charset="0"/>
              </a:rPr>
              <a:t>True Father said </a:t>
            </a:r>
            <a:r>
              <a:rPr lang="en-US" sz="2700" b="1" dirty="0" smtClean="0">
                <a:latin typeface="Arial" panose="020B0604020202020204" pitchFamily="34" charset="0"/>
                <a:cs typeface="Arial" panose="020B0604020202020204" pitchFamily="34" charset="0"/>
              </a:rPr>
              <a:t>about sex:</a:t>
            </a:r>
            <a:endParaRPr lang="en-US" sz="2700" b="1" dirty="0">
              <a:latin typeface="Arial" panose="020B0604020202020204" pitchFamily="34" charset="0"/>
              <a:cs typeface="Arial" panose="020B0604020202020204" pitchFamily="34" charset="0"/>
            </a:endParaRPr>
          </a:p>
        </p:txBody>
      </p:sp>
      <p:sp>
        <p:nvSpPr>
          <p:cNvPr id="4" name="TextBox 3"/>
          <p:cNvSpPr txBox="1"/>
          <p:nvPr/>
        </p:nvSpPr>
        <p:spPr>
          <a:xfrm>
            <a:off x="685800" y="1295400"/>
            <a:ext cx="7696200" cy="5078313"/>
          </a:xfrm>
          <a:prstGeom prst="rect">
            <a:avLst/>
          </a:prstGeom>
          <a:noFill/>
        </p:spPr>
        <p:txBody>
          <a:bodyPr wrap="square" rtlCol="0">
            <a:spAutoFit/>
          </a:bodyPr>
          <a:lstStyle/>
          <a:p>
            <a:pPr>
              <a:lnSpc>
                <a:spcPct val="150000"/>
              </a:lnSpc>
              <a:spcAft>
                <a:spcPts val="1200"/>
              </a:spcAft>
            </a:pPr>
            <a:r>
              <a:rPr lang="en-US" sz="2400" dirty="0">
                <a:latin typeface="Arial" panose="020B0604020202020204" pitchFamily="34" charset="0"/>
                <a:ea typeface="Calibri" panose="020F0502020204030204" pitchFamily="34" charset="0"/>
              </a:rPr>
              <a:t>Where is the original place through which not only man and woman, but also God Himself can be perfected? Where can you perfect the love of God and man and woman? Where is the central place of settlement? This is the question. If you don’t know the answer to this question, you cannot expand and extend the heavenly kingdom of the ideal of love on earth. Is that place of settlement the eyes, nose, hands, or feet? Where is it? It is the sexual organs. (261-167, 1994.6.9)</a:t>
            </a:r>
            <a:endParaRPr lang="en-US" sz="2400" dirty="0"/>
          </a:p>
        </p:txBody>
      </p:sp>
      <p:cxnSp>
        <p:nvCxnSpPr>
          <p:cNvPr id="5" name="Straight Connector 4"/>
          <p:cNvCxnSpPr/>
          <p:nvPr/>
        </p:nvCxnSpPr>
        <p:spPr>
          <a:xfrm>
            <a:off x="2057400" y="1828800"/>
            <a:ext cx="61722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5800" y="2362200"/>
            <a:ext cx="71628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19400" y="4038600"/>
            <a:ext cx="48768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5800" y="4572000"/>
            <a:ext cx="73914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5105400"/>
            <a:ext cx="51054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66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42879"/>
            <a:ext cx="6625526" cy="507831"/>
          </a:xfrm>
          <a:prstGeom prst="rect">
            <a:avLst/>
          </a:prstGeom>
          <a:noFill/>
        </p:spPr>
        <p:txBody>
          <a:bodyPr wrap="square" rtlCol="0">
            <a:spAutoFit/>
          </a:bodyPr>
          <a:lstStyle/>
          <a:p>
            <a:r>
              <a:rPr lang="en-US" sz="2700" b="1" dirty="0">
                <a:latin typeface="Arial" panose="020B0604020202020204" pitchFamily="34" charset="0"/>
                <a:cs typeface="Arial" panose="020B0604020202020204" pitchFamily="34" charset="0"/>
              </a:rPr>
              <a:t>True Father said </a:t>
            </a:r>
            <a:r>
              <a:rPr lang="en-US" sz="2700" b="1" dirty="0" smtClean="0">
                <a:latin typeface="Arial" panose="020B0604020202020204" pitchFamily="34" charset="0"/>
                <a:cs typeface="Arial" panose="020B0604020202020204" pitchFamily="34" charset="0"/>
              </a:rPr>
              <a:t>about sex:</a:t>
            </a:r>
            <a:endParaRPr lang="en-US" sz="2700" b="1" dirty="0">
              <a:latin typeface="Arial" panose="020B0604020202020204" pitchFamily="34" charset="0"/>
              <a:cs typeface="Arial" panose="020B0604020202020204" pitchFamily="34" charset="0"/>
            </a:endParaRPr>
          </a:p>
        </p:txBody>
      </p:sp>
      <p:sp>
        <p:nvSpPr>
          <p:cNvPr id="4" name="TextBox 3"/>
          <p:cNvSpPr txBox="1"/>
          <p:nvPr/>
        </p:nvSpPr>
        <p:spPr>
          <a:xfrm>
            <a:off x="609600" y="1752600"/>
            <a:ext cx="8055591" cy="2862322"/>
          </a:xfrm>
          <a:prstGeom prst="rect">
            <a:avLst/>
          </a:prstGeom>
          <a:noFill/>
        </p:spPr>
        <p:txBody>
          <a:bodyPr wrap="square" rtlCol="0">
            <a:spAutoFit/>
          </a:bodyPr>
          <a:lstStyle/>
          <a:p>
            <a:pPr>
              <a:lnSpc>
                <a:spcPct val="150000"/>
              </a:lnSpc>
              <a:spcAft>
                <a:spcPts val="1200"/>
              </a:spcAft>
            </a:pPr>
            <a:r>
              <a:rPr lang="en-US" sz="2400" dirty="0">
                <a:latin typeface="Arial" panose="020B0604020202020204" pitchFamily="34" charset="0"/>
                <a:ea typeface="Calibri" panose="020F0502020204030204" pitchFamily="34" charset="0"/>
              </a:rPr>
              <a:t>From now on, please make the absolutely pure sexual organ, unique sexual organ, unchanging sexual organ and eternal sexual organ the basis of your pursuit of God. These organs are the basis of love, life, lineage and conscience. (279-257, 1996.9.15) </a:t>
            </a:r>
            <a:endParaRPr lang="en-US" sz="2400" dirty="0"/>
          </a:p>
        </p:txBody>
      </p:sp>
      <p:cxnSp>
        <p:nvCxnSpPr>
          <p:cNvPr id="5" name="Straight Connector 4"/>
          <p:cNvCxnSpPr/>
          <p:nvPr/>
        </p:nvCxnSpPr>
        <p:spPr>
          <a:xfrm>
            <a:off x="3505200" y="3429000"/>
            <a:ext cx="44958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2000" y="3962400"/>
            <a:ext cx="69342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62000" y="4529199"/>
            <a:ext cx="1524000" cy="14514"/>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2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79557"/>
            <a:ext cx="6625526" cy="507831"/>
          </a:xfrm>
          <a:prstGeom prst="rect">
            <a:avLst/>
          </a:prstGeom>
          <a:noFill/>
        </p:spPr>
        <p:txBody>
          <a:bodyPr wrap="square" rtlCol="0">
            <a:spAutoFit/>
          </a:bodyPr>
          <a:lstStyle/>
          <a:p>
            <a:r>
              <a:rPr lang="en-US" sz="2700" b="1" dirty="0">
                <a:latin typeface="Arial" panose="020B0604020202020204" pitchFamily="34" charset="0"/>
                <a:cs typeface="Arial" panose="020B0604020202020204" pitchFamily="34" charset="0"/>
              </a:rPr>
              <a:t>True </a:t>
            </a:r>
            <a:r>
              <a:rPr lang="en-US" sz="2700" b="1" dirty="0" smtClean="0">
                <a:latin typeface="Arial" panose="020B0604020202020204" pitchFamily="34" charset="0"/>
                <a:cs typeface="Arial" panose="020B0604020202020204" pitchFamily="34" charset="0"/>
              </a:rPr>
              <a:t>Father said:</a:t>
            </a:r>
            <a:endParaRPr lang="en-US" sz="2700" b="1" dirty="0">
              <a:latin typeface="Arial" panose="020B0604020202020204" pitchFamily="34" charset="0"/>
              <a:cs typeface="Arial" panose="020B0604020202020204" pitchFamily="34" charset="0"/>
            </a:endParaRPr>
          </a:p>
        </p:txBody>
      </p:sp>
      <p:sp>
        <p:nvSpPr>
          <p:cNvPr id="4" name="TextBox 3"/>
          <p:cNvSpPr txBox="1"/>
          <p:nvPr/>
        </p:nvSpPr>
        <p:spPr>
          <a:xfrm>
            <a:off x="533400" y="1600200"/>
            <a:ext cx="8055591" cy="2239844"/>
          </a:xfrm>
          <a:prstGeom prst="rect">
            <a:avLst/>
          </a:prstGeom>
          <a:noFill/>
        </p:spPr>
        <p:txBody>
          <a:bodyPr wrap="square" rtlCol="0">
            <a:spAutoFit/>
          </a:bodyPr>
          <a:lstStyle/>
          <a:p>
            <a:pPr>
              <a:lnSpc>
                <a:spcPct val="150000"/>
              </a:lnSpc>
              <a:spcAft>
                <a:spcPts val="1200"/>
              </a:spcAft>
            </a:pPr>
            <a:r>
              <a:rPr lang="en-US" sz="2400" dirty="0">
                <a:latin typeface="Arial" panose="020B0604020202020204" pitchFamily="34" charset="0"/>
                <a:ea typeface="Calibri" panose="020F0502020204030204" pitchFamily="34" charset="0"/>
              </a:rPr>
              <a:t>The sexual relationship between a husband and wife is the root of life, the root of ideal, and the root of happiness. Freedom exists on that foundation. Happiness can also exist on that foundation. (March 20, 1994)</a:t>
            </a:r>
          </a:p>
        </p:txBody>
      </p:sp>
      <p:cxnSp>
        <p:nvCxnSpPr>
          <p:cNvPr id="5" name="Straight Connector 4"/>
          <p:cNvCxnSpPr/>
          <p:nvPr/>
        </p:nvCxnSpPr>
        <p:spPr>
          <a:xfrm>
            <a:off x="673100" y="2133600"/>
            <a:ext cx="74676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3100" y="2707422"/>
            <a:ext cx="7696200" cy="2540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34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05054"/>
            <a:ext cx="6625526" cy="507831"/>
          </a:xfrm>
          <a:prstGeom prst="rect">
            <a:avLst/>
          </a:prstGeom>
          <a:noFill/>
        </p:spPr>
        <p:txBody>
          <a:bodyPr wrap="square" rtlCol="0">
            <a:spAutoFit/>
          </a:bodyPr>
          <a:lstStyle/>
          <a:p>
            <a:r>
              <a:rPr lang="en-US" sz="2700" b="1" dirty="0">
                <a:latin typeface="Arial" panose="020B0604020202020204" pitchFamily="34" charset="0"/>
                <a:cs typeface="Arial" panose="020B0604020202020204" pitchFamily="34" charset="0"/>
              </a:rPr>
              <a:t>True Father </a:t>
            </a:r>
            <a:r>
              <a:rPr lang="en-US" sz="2700" b="1" dirty="0" smtClean="0">
                <a:latin typeface="Arial" panose="020B0604020202020204" pitchFamily="34" charset="0"/>
                <a:cs typeface="Arial" panose="020B0604020202020204" pitchFamily="34" charset="0"/>
              </a:rPr>
              <a:t>said:</a:t>
            </a:r>
            <a:endParaRPr lang="en-US" sz="2700" b="1" dirty="0">
              <a:latin typeface="Arial" panose="020B0604020202020204" pitchFamily="34" charset="0"/>
              <a:cs typeface="Arial" panose="020B0604020202020204" pitchFamily="34" charset="0"/>
            </a:endParaRPr>
          </a:p>
        </p:txBody>
      </p:sp>
      <p:sp>
        <p:nvSpPr>
          <p:cNvPr id="4" name="TextBox 3"/>
          <p:cNvSpPr txBox="1"/>
          <p:nvPr/>
        </p:nvSpPr>
        <p:spPr>
          <a:xfrm>
            <a:off x="533400" y="1231920"/>
            <a:ext cx="8153400" cy="4066947"/>
          </a:xfrm>
          <a:prstGeom prst="rect">
            <a:avLst/>
          </a:prstGeom>
          <a:noFill/>
        </p:spPr>
        <p:txBody>
          <a:bodyPr wrap="square" rtlCol="0">
            <a:spAutoFit/>
          </a:bodyPr>
          <a:lstStyle/>
          <a:p>
            <a:pPr>
              <a:lnSpc>
                <a:spcPct val="150000"/>
              </a:lnSpc>
              <a:spcAft>
                <a:spcPts val="1200"/>
              </a:spcAft>
            </a:pPr>
            <a:r>
              <a:rPr lang="en-US" sz="2400" dirty="0">
                <a:latin typeface="Arial" panose="020B0604020202020204" pitchFamily="34" charset="0"/>
                <a:ea typeface="Calibri" panose="020F0502020204030204" pitchFamily="34" charset="0"/>
              </a:rPr>
              <a:t>All the harmonies and phenomena of this world that come out of love are as a fragrance to God. God wants to live within this beautiful fragrance and so He is seeking it. God’s love descends to the place of sexual relationship between husband and wife. This is where all creation and the universe are harmonized. (Blessed Family - 889</a:t>
            </a:r>
            <a:r>
              <a:rPr lang="en-US" sz="2400" dirty="0" smtClean="0">
                <a:latin typeface="Arial" panose="020B0604020202020204" pitchFamily="34" charset="0"/>
                <a:ea typeface="Calibri" panose="020F0502020204030204" pitchFamily="34" charset="0"/>
              </a:rPr>
              <a:t>)</a:t>
            </a:r>
          </a:p>
          <a:p>
            <a:pPr>
              <a:lnSpc>
                <a:spcPct val="150000"/>
              </a:lnSpc>
              <a:spcAft>
                <a:spcPts val="1200"/>
              </a:spcAft>
            </a:pPr>
            <a:endParaRPr lang="en-US" sz="2400" dirty="0"/>
          </a:p>
        </p:txBody>
      </p:sp>
      <p:cxnSp>
        <p:nvCxnSpPr>
          <p:cNvPr id="5" name="Straight Connector 4"/>
          <p:cNvCxnSpPr/>
          <p:nvPr/>
        </p:nvCxnSpPr>
        <p:spPr>
          <a:xfrm>
            <a:off x="685800" y="3429000"/>
            <a:ext cx="74676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5800" y="3962400"/>
            <a:ext cx="37338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19600" y="3962400"/>
            <a:ext cx="40386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4495800"/>
            <a:ext cx="3886200" cy="0"/>
          </a:xfrm>
          <a:prstGeom prst="line">
            <a:avLst/>
          </a:prstGeom>
          <a:ln w="41275">
            <a:solidFill>
              <a:srgbClr val="C00000"/>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97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28600"/>
            <a:ext cx="8153400" cy="6494085"/>
          </a:xfrm>
          <a:prstGeom prst="rect">
            <a:avLst/>
          </a:prstGeom>
          <a:noFill/>
        </p:spPr>
        <p:txBody>
          <a:bodyPr wrap="square" rtlCol="0">
            <a:spAutoFit/>
          </a:bodyPr>
          <a:lstStyle/>
          <a:p>
            <a:r>
              <a:rPr lang="en-US" sz="2400" b="1" dirty="0" smtClean="0">
                <a:solidFill>
                  <a:srgbClr val="005392"/>
                </a:solidFill>
                <a:latin typeface="Arial" panose="020B0604020202020204" pitchFamily="34" charset="0"/>
                <a:cs typeface="Arial" panose="020B0604020202020204" pitchFamily="34" charset="0"/>
              </a:rPr>
              <a:t>Cheong </a:t>
            </a:r>
            <a:r>
              <a:rPr lang="en-US" sz="2400" b="1" dirty="0" err="1" smtClean="0">
                <a:solidFill>
                  <a:srgbClr val="005392"/>
                </a:solidFill>
                <a:latin typeface="Arial" panose="020B0604020202020204" pitchFamily="34" charset="0"/>
                <a:cs typeface="Arial" panose="020B0604020202020204" pitchFamily="34" charset="0"/>
              </a:rPr>
              <a:t>Seung</a:t>
            </a:r>
            <a:r>
              <a:rPr lang="en-US" sz="2400" b="1" dirty="0" smtClean="0">
                <a:solidFill>
                  <a:srgbClr val="005392"/>
                </a:solidFill>
                <a:latin typeface="Arial" panose="020B0604020202020204" pitchFamily="34" charset="0"/>
                <a:cs typeface="Arial" panose="020B0604020202020204" pitchFamily="34" charset="0"/>
              </a:rPr>
              <a:t> </a:t>
            </a:r>
            <a:r>
              <a:rPr lang="en-US" sz="2400" b="1" dirty="0" err="1" smtClean="0">
                <a:solidFill>
                  <a:srgbClr val="005392"/>
                </a:solidFill>
                <a:latin typeface="Arial" panose="020B0604020202020204" pitchFamily="34" charset="0"/>
                <a:cs typeface="Arial" panose="020B0604020202020204" pitchFamily="34" charset="0"/>
              </a:rPr>
              <a:t>Gyeong</a:t>
            </a:r>
            <a:r>
              <a:rPr lang="en-US" sz="2400" b="1" dirty="0" smtClean="0">
                <a:solidFill>
                  <a:srgbClr val="005392"/>
                </a:solidFill>
                <a:latin typeface="Arial" panose="020B0604020202020204" pitchFamily="34" charset="0"/>
                <a:cs typeface="Arial" panose="020B0604020202020204" pitchFamily="34" charset="0"/>
              </a:rPr>
              <a:t>, Book </a:t>
            </a:r>
            <a:r>
              <a:rPr lang="en-US" sz="2400" b="1" dirty="0">
                <a:solidFill>
                  <a:srgbClr val="005392"/>
                </a:solidFill>
                <a:latin typeface="Arial" panose="020B0604020202020204" pitchFamily="34" charset="0"/>
                <a:cs typeface="Arial" panose="020B0604020202020204" pitchFamily="34" charset="0"/>
              </a:rPr>
              <a:t>11 The Root of the Universe, Section 4.2. The owners of the sexual organs were interchanged</a:t>
            </a:r>
            <a:r>
              <a:rPr lang="en-US" sz="2400" b="1"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Man’s treasure is not owned by him. It is owned by the woman, and her treasure belongs to him. In short, ownership has been exchanged. The woman does not own her sexual organ. She needs to know that it belongs to her man; it is not hers. The same is true for the man.  (162-50, 1987.3.22)   </a:t>
            </a:r>
          </a:p>
          <a:p>
            <a:r>
              <a:rPr lang="en-US"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Women’s sexual organs are not for themselves, but for their husbands. Until now they have thought of them as their own, but that is not so. They have no need of them. Men are the ones who need them. Women need to realize that what they have belongs to the men. It belongs to the men, to their husbands. (275-132, 1995.12.4) </a:t>
            </a:r>
          </a:p>
          <a:p>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3172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5716" y="685800"/>
            <a:ext cx="8153400" cy="1200329"/>
          </a:xfrm>
          <a:prstGeom prst="rect">
            <a:avLst/>
          </a:prstGeom>
          <a:noFill/>
        </p:spPr>
        <p:txBody>
          <a:bodyPr wrap="square" rtlCol="0">
            <a:spAutoFit/>
          </a:bodyPr>
          <a:lstStyle/>
          <a:p>
            <a:r>
              <a:rPr lang="en-US" sz="2400" b="1" dirty="0" smtClean="0">
                <a:solidFill>
                  <a:srgbClr val="005392"/>
                </a:solidFill>
                <a:latin typeface="Arial" panose="020B0604020202020204" pitchFamily="34" charset="0"/>
                <a:cs typeface="Arial" panose="020B0604020202020204" pitchFamily="34" charset="0"/>
              </a:rPr>
              <a:t>Cheong </a:t>
            </a:r>
            <a:r>
              <a:rPr lang="en-US" sz="2400" b="1" dirty="0" err="1" smtClean="0">
                <a:solidFill>
                  <a:srgbClr val="005392"/>
                </a:solidFill>
                <a:latin typeface="Arial" panose="020B0604020202020204" pitchFamily="34" charset="0"/>
                <a:cs typeface="Arial" panose="020B0604020202020204" pitchFamily="34" charset="0"/>
              </a:rPr>
              <a:t>Seung</a:t>
            </a:r>
            <a:r>
              <a:rPr lang="en-US" sz="2400" b="1" dirty="0" smtClean="0">
                <a:solidFill>
                  <a:srgbClr val="005392"/>
                </a:solidFill>
                <a:latin typeface="Arial" panose="020B0604020202020204" pitchFamily="34" charset="0"/>
                <a:cs typeface="Arial" panose="020B0604020202020204" pitchFamily="34" charset="0"/>
              </a:rPr>
              <a:t> </a:t>
            </a:r>
            <a:r>
              <a:rPr lang="en-US" sz="2400" b="1" dirty="0" err="1" smtClean="0">
                <a:solidFill>
                  <a:srgbClr val="005392"/>
                </a:solidFill>
                <a:latin typeface="Arial" panose="020B0604020202020204" pitchFamily="34" charset="0"/>
                <a:cs typeface="Arial" panose="020B0604020202020204" pitchFamily="34" charset="0"/>
              </a:rPr>
              <a:t>Gyeong</a:t>
            </a:r>
            <a:r>
              <a:rPr lang="en-US" sz="2400" b="1" dirty="0" smtClean="0">
                <a:solidFill>
                  <a:srgbClr val="005392"/>
                </a:solidFill>
                <a:latin typeface="Arial" panose="020B0604020202020204" pitchFamily="34" charset="0"/>
                <a:cs typeface="Arial" panose="020B0604020202020204" pitchFamily="34" charset="0"/>
              </a:rPr>
              <a:t>, Book </a:t>
            </a:r>
            <a:r>
              <a:rPr lang="en-US" sz="2400" b="1" dirty="0">
                <a:solidFill>
                  <a:srgbClr val="005392"/>
                </a:solidFill>
                <a:latin typeface="Arial" panose="020B0604020202020204" pitchFamily="34" charset="0"/>
                <a:cs typeface="Arial" panose="020B0604020202020204" pitchFamily="34" charset="0"/>
              </a:rPr>
              <a:t>11 The Root of the Universe, Section 4.2. The owners of the sexual organs were interchanged</a:t>
            </a:r>
            <a:r>
              <a:rPr lang="en-US" sz="2400" b="1"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p>
        </p:txBody>
      </p:sp>
      <p:sp>
        <p:nvSpPr>
          <p:cNvPr id="3" name="TextBox 2"/>
          <p:cNvSpPr txBox="1"/>
          <p:nvPr/>
        </p:nvSpPr>
        <p:spPr>
          <a:xfrm>
            <a:off x="617561" y="2286000"/>
            <a:ext cx="8153400" cy="1938992"/>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whom do those things dangling from men’s bodies belong? This was previously not understood. Thinking that your sexual organ belongs to you is a sin. It is a grave sin for women to think that their sexual organs belong to them. (141-172, 1986.2.21)</a:t>
            </a:r>
          </a:p>
        </p:txBody>
      </p:sp>
    </p:spTree>
    <p:extLst>
      <p:ext uri="{BB962C8B-B14F-4D97-AF65-F5344CB8AC3E}">
        <p14:creationId xmlns:p14="http://schemas.microsoft.com/office/powerpoint/2010/main" val="204994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3938" name="Picture 2"/>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Lst>
          </a:blip>
          <a:srcRect/>
          <a:stretch>
            <a:fillRect/>
          </a:stretch>
        </p:blipFill>
        <p:spPr bwMode="auto">
          <a:xfrm>
            <a:off x="5874290" y="3658434"/>
            <a:ext cx="2117725" cy="2249488"/>
          </a:xfrm>
          <a:prstGeom prst="rect">
            <a:avLst/>
          </a:prstGeom>
          <a:noFill/>
          <a:ln w="12700">
            <a:noFill/>
            <a:miter lim="800000"/>
            <a:headEnd/>
            <a:tailEnd/>
          </a:ln>
        </p:spPr>
      </p:pic>
      <p:grpSp>
        <p:nvGrpSpPr>
          <p:cNvPr id="2" name="Group 3"/>
          <p:cNvGrpSpPr>
            <a:grpSpLocks/>
          </p:cNvGrpSpPr>
          <p:nvPr/>
        </p:nvGrpSpPr>
        <p:grpSpPr bwMode="auto">
          <a:xfrm>
            <a:off x="816478" y="876605"/>
            <a:ext cx="3236912" cy="3335337"/>
            <a:chOff x="0" y="0"/>
            <a:chExt cx="3665" cy="3800"/>
          </a:xfrm>
        </p:grpSpPr>
        <p:pic>
          <p:nvPicPr>
            <p:cNvPr id="2343940" name="Picture 4"/>
            <p:cNvPicPr>
              <a:picLocks noChangeAspect="1" noChangeArrowheads="1"/>
            </p:cNvPicPr>
            <p:nvPr/>
          </p:nvPicPr>
          <p:blipFill>
            <a:blip r:embed="rId5" cstate="print"/>
            <a:srcRect/>
            <a:stretch>
              <a:fillRect/>
            </a:stretch>
          </p:blipFill>
          <p:spPr bwMode="auto">
            <a:xfrm>
              <a:off x="492" y="503"/>
              <a:ext cx="2716" cy="2855"/>
            </a:xfrm>
            <a:prstGeom prst="rect">
              <a:avLst/>
            </a:prstGeom>
            <a:noFill/>
            <a:ln w="12700">
              <a:noFill/>
              <a:miter lim="800000"/>
              <a:headEnd/>
              <a:tailEnd/>
            </a:ln>
          </p:spPr>
        </p:pic>
        <p:pic>
          <p:nvPicPr>
            <p:cNvPr id="2343941" name="Picture 5"/>
            <p:cNvPicPr>
              <a:picLocks noChangeAspect="1" noChangeArrowheads="1"/>
            </p:cNvPicPr>
            <p:nvPr/>
          </p:nvPicPr>
          <p:blipFill>
            <a:blip r:embed="rId6" cstate="print"/>
            <a:srcRect/>
            <a:stretch>
              <a:fillRect/>
            </a:stretch>
          </p:blipFill>
          <p:spPr bwMode="auto">
            <a:xfrm>
              <a:off x="1174" y="0"/>
              <a:ext cx="1346" cy="1170"/>
            </a:xfrm>
            <a:prstGeom prst="rect">
              <a:avLst/>
            </a:prstGeom>
            <a:noFill/>
            <a:ln w="12700">
              <a:noFill/>
              <a:miter lim="800000"/>
              <a:headEnd/>
              <a:tailEnd/>
            </a:ln>
          </p:spPr>
        </p:pic>
        <p:pic>
          <p:nvPicPr>
            <p:cNvPr id="2343942" name="Picture 6"/>
            <p:cNvPicPr>
              <a:picLocks noChangeAspect="1" noChangeArrowheads="1"/>
            </p:cNvPicPr>
            <p:nvPr/>
          </p:nvPicPr>
          <p:blipFill>
            <a:blip r:embed="rId7" cstate="print"/>
            <a:srcRect/>
            <a:stretch>
              <a:fillRect/>
            </a:stretch>
          </p:blipFill>
          <p:spPr bwMode="auto">
            <a:xfrm>
              <a:off x="0" y="1342"/>
              <a:ext cx="1296" cy="1117"/>
            </a:xfrm>
            <a:prstGeom prst="rect">
              <a:avLst/>
            </a:prstGeom>
            <a:noFill/>
            <a:ln w="12700">
              <a:noFill/>
              <a:miter lim="800000"/>
              <a:headEnd/>
              <a:tailEnd/>
            </a:ln>
          </p:spPr>
        </p:pic>
        <p:pic>
          <p:nvPicPr>
            <p:cNvPr id="2343943" name="Picture 7"/>
            <p:cNvPicPr>
              <a:picLocks noChangeAspect="1" noChangeArrowheads="1"/>
            </p:cNvPicPr>
            <p:nvPr/>
          </p:nvPicPr>
          <p:blipFill>
            <a:blip r:embed="rId8" cstate="print"/>
            <a:srcRect/>
            <a:stretch>
              <a:fillRect/>
            </a:stretch>
          </p:blipFill>
          <p:spPr bwMode="auto">
            <a:xfrm>
              <a:off x="2385" y="1342"/>
              <a:ext cx="1280" cy="1112"/>
            </a:xfrm>
            <a:prstGeom prst="rect">
              <a:avLst/>
            </a:prstGeom>
            <a:noFill/>
            <a:ln w="12700">
              <a:noFill/>
              <a:miter lim="800000"/>
              <a:headEnd/>
              <a:tailEnd/>
            </a:ln>
          </p:spPr>
        </p:pic>
        <p:pic>
          <p:nvPicPr>
            <p:cNvPr id="2343944" name="Picture 8"/>
            <p:cNvPicPr>
              <a:picLocks noChangeAspect="1" noChangeArrowheads="1"/>
            </p:cNvPicPr>
            <p:nvPr/>
          </p:nvPicPr>
          <p:blipFill>
            <a:blip r:embed="rId9" cstate="print"/>
            <a:srcRect/>
            <a:stretch>
              <a:fillRect/>
            </a:stretch>
          </p:blipFill>
          <p:spPr bwMode="auto">
            <a:xfrm>
              <a:off x="1138" y="2551"/>
              <a:ext cx="1434" cy="1249"/>
            </a:xfrm>
            <a:prstGeom prst="rect">
              <a:avLst/>
            </a:prstGeom>
            <a:noFill/>
            <a:ln w="12700">
              <a:noFill/>
              <a:miter lim="800000"/>
              <a:headEnd/>
              <a:tailEnd/>
            </a:ln>
          </p:spPr>
        </p:pic>
        <p:grpSp>
          <p:nvGrpSpPr>
            <p:cNvPr id="3" name="Group 9"/>
            <p:cNvGrpSpPr>
              <a:grpSpLocks/>
            </p:cNvGrpSpPr>
            <p:nvPr/>
          </p:nvGrpSpPr>
          <p:grpSpPr bwMode="auto">
            <a:xfrm>
              <a:off x="1167" y="1219"/>
              <a:ext cx="1364" cy="1417"/>
              <a:chOff x="0" y="0"/>
              <a:chExt cx="1364" cy="1416"/>
            </a:xfrm>
          </p:grpSpPr>
          <p:pic>
            <p:nvPicPr>
              <p:cNvPr id="2343946" name="Picture 10"/>
              <p:cNvPicPr>
                <a:picLocks noChangeAspect="1" noChangeArrowheads="1"/>
              </p:cNvPicPr>
              <p:nvPr/>
            </p:nvPicPr>
            <p:blipFill>
              <a:blip r:embed="rId10" cstate="print"/>
              <a:srcRect/>
              <a:stretch>
                <a:fillRect/>
              </a:stretch>
            </p:blipFill>
            <p:spPr bwMode="auto">
              <a:xfrm>
                <a:off x="0" y="173"/>
                <a:ext cx="1364" cy="1243"/>
              </a:xfrm>
              <a:prstGeom prst="rect">
                <a:avLst/>
              </a:prstGeom>
              <a:noFill/>
              <a:ln w="12700">
                <a:noFill/>
                <a:miter lim="800000"/>
                <a:headEnd/>
                <a:tailEnd/>
              </a:ln>
            </p:spPr>
          </p:pic>
          <p:pic>
            <p:nvPicPr>
              <p:cNvPr id="2343947" name="Picture 11"/>
              <p:cNvPicPr>
                <a:picLocks noChangeAspect="1" noChangeArrowheads="1"/>
              </p:cNvPicPr>
              <p:nvPr/>
            </p:nvPicPr>
            <p:blipFill>
              <a:blip r:embed="rId11" cstate="print">
                <a:duotone>
                  <a:prstClr val="black"/>
                  <a:schemeClr val="accent2">
                    <a:tint val="45000"/>
                    <a:satMod val="400000"/>
                  </a:schemeClr>
                </a:duotone>
                <a:extLst>
                  <a:ext uri="{BEBA8EAE-BF5A-486C-A8C5-ECC9F3942E4B}">
                    <a14:imgProps xmlns:a14="http://schemas.microsoft.com/office/drawing/2010/main">
                      <a14:imgLayer r:embed="rId12">
                        <a14:imgEffect>
                          <a14:colorTemperature colorTemp="6511"/>
                        </a14:imgEffect>
                      </a14:imgLayer>
                    </a14:imgProps>
                  </a:ext>
                </a:extLst>
              </a:blip>
              <a:srcRect/>
              <a:stretch>
                <a:fillRect/>
              </a:stretch>
            </p:blipFill>
            <p:spPr bwMode="auto">
              <a:xfrm>
                <a:off x="348" y="0"/>
                <a:ext cx="473" cy="1198"/>
              </a:xfrm>
              <a:prstGeom prst="rect">
                <a:avLst/>
              </a:prstGeom>
              <a:noFill/>
              <a:ln w="12700">
                <a:noFill/>
                <a:miter lim="800000"/>
                <a:headEnd/>
                <a:tailEnd/>
              </a:ln>
            </p:spPr>
          </p:pic>
        </p:grpSp>
      </p:grpSp>
      <p:grpSp>
        <p:nvGrpSpPr>
          <p:cNvPr id="4" name="Group 12"/>
          <p:cNvGrpSpPr>
            <a:grpSpLocks/>
          </p:cNvGrpSpPr>
          <p:nvPr/>
        </p:nvGrpSpPr>
        <p:grpSpPr bwMode="auto">
          <a:xfrm>
            <a:off x="5329862" y="876605"/>
            <a:ext cx="3159101" cy="3196507"/>
            <a:chOff x="0" y="0"/>
            <a:chExt cx="3792" cy="3742"/>
          </a:xfrm>
        </p:grpSpPr>
        <p:pic>
          <p:nvPicPr>
            <p:cNvPr id="2343949" name="Picture 13"/>
            <p:cNvPicPr>
              <a:picLocks noChangeAspect="1" noChangeArrowheads="1"/>
            </p:cNvPicPr>
            <p:nvPr/>
          </p:nvPicPr>
          <p:blipFill>
            <a:blip r:embed="rId5" cstate="print"/>
            <a:srcRect/>
            <a:stretch>
              <a:fillRect/>
            </a:stretch>
          </p:blipFill>
          <p:spPr bwMode="auto">
            <a:xfrm>
              <a:off x="490" y="529"/>
              <a:ext cx="2801" cy="2944"/>
            </a:xfrm>
            <a:prstGeom prst="rect">
              <a:avLst/>
            </a:prstGeom>
            <a:noFill/>
            <a:ln w="12700">
              <a:noFill/>
              <a:miter lim="800000"/>
              <a:headEnd/>
              <a:tailEnd/>
            </a:ln>
          </p:spPr>
        </p:pic>
        <p:pic>
          <p:nvPicPr>
            <p:cNvPr id="2343950" name="Picture 14"/>
            <p:cNvPicPr>
              <a:picLocks noChangeAspect="1" noChangeArrowheads="1"/>
            </p:cNvPicPr>
            <p:nvPr/>
          </p:nvPicPr>
          <p:blipFill>
            <a:blip r:embed="rId6" cstate="print"/>
            <a:srcRect/>
            <a:stretch>
              <a:fillRect/>
            </a:stretch>
          </p:blipFill>
          <p:spPr bwMode="auto">
            <a:xfrm>
              <a:off x="1193" y="0"/>
              <a:ext cx="1388" cy="1207"/>
            </a:xfrm>
            <a:prstGeom prst="rect">
              <a:avLst/>
            </a:prstGeom>
            <a:noFill/>
            <a:ln w="12700">
              <a:noFill/>
              <a:miter lim="800000"/>
              <a:headEnd/>
              <a:tailEnd/>
            </a:ln>
          </p:spPr>
        </p:pic>
        <p:grpSp>
          <p:nvGrpSpPr>
            <p:cNvPr id="5" name="Group 15"/>
            <p:cNvGrpSpPr>
              <a:grpSpLocks/>
            </p:cNvGrpSpPr>
            <p:nvPr/>
          </p:nvGrpSpPr>
          <p:grpSpPr bwMode="auto">
            <a:xfrm>
              <a:off x="1186" y="1227"/>
              <a:ext cx="1407" cy="1461"/>
              <a:chOff x="0" y="0"/>
              <a:chExt cx="1407" cy="1461"/>
            </a:xfrm>
          </p:grpSpPr>
          <p:pic>
            <p:nvPicPr>
              <p:cNvPr id="2343952" name="Picture 16"/>
              <p:cNvPicPr>
                <a:picLocks noChangeAspect="1" noChangeArrowheads="1"/>
              </p:cNvPicPr>
              <p:nvPr/>
            </p:nvPicPr>
            <p:blipFill>
              <a:blip r:embed="rId10" cstate="print"/>
              <a:srcRect/>
              <a:stretch>
                <a:fillRect/>
              </a:stretch>
            </p:blipFill>
            <p:spPr bwMode="auto">
              <a:xfrm>
                <a:off x="0" y="179"/>
                <a:ext cx="1407" cy="1282"/>
              </a:xfrm>
              <a:prstGeom prst="rect">
                <a:avLst/>
              </a:prstGeom>
              <a:noFill/>
              <a:ln w="12700">
                <a:noFill/>
                <a:miter lim="800000"/>
                <a:headEnd/>
                <a:tailEnd/>
              </a:ln>
            </p:spPr>
          </p:pic>
          <p:pic>
            <p:nvPicPr>
              <p:cNvPr id="2343953" name="Picture 17"/>
              <p:cNvPicPr>
                <a:picLocks noChangeAspect="1" noChangeArrowheads="1"/>
              </p:cNvPicPr>
              <p:nvPr/>
            </p:nvPicPr>
            <p:blipFill>
              <a:blip r:embed="rId13" cstate="print">
                <a:duotone>
                  <a:prstClr val="black"/>
                  <a:schemeClr val="accent6">
                    <a:tint val="45000"/>
                    <a:satMod val="400000"/>
                  </a:schemeClr>
                </a:duotone>
              </a:blip>
              <a:srcRect/>
              <a:stretch>
                <a:fillRect/>
              </a:stretch>
            </p:blipFill>
            <p:spPr bwMode="auto">
              <a:xfrm>
                <a:off x="358" y="0"/>
                <a:ext cx="489" cy="1236"/>
              </a:xfrm>
              <a:prstGeom prst="rect">
                <a:avLst/>
              </a:prstGeom>
              <a:noFill/>
              <a:ln w="12700">
                <a:noFill/>
                <a:miter lim="800000"/>
                <a:headEnd/>
                <a:tailEnd/>
              </a:ln>
            </p:spPr>
          </p:pic>
        </p:grpSp>
        <p:pic>
          <p:nvPicPr>
            <p:cNvPr id="2343954" name="Picture 18"/>
            <p:cNvPicPr>
              <a:picLocks noChangeAspect="1" noChangeArrowheads="1"/>
            </p:cNvPicPr>
            <p:nvPr/>
          </p:nvPicPr>
          <p:blipFill>
            <a:blip r:embed="rId14" cstate="print"/>
            <a:srcRect/>
            <a:stretch>
              <a:fillRect/>
            </a:stretch>
          </p:blipFill>
          <p:spPr bwMode="auto">
            <a:xfrm>
              <a:off x="0" y="1415"/>
              <a:ext cx="1307" cy="1101"/>
            </a:xfrm>
            <a:prstGeom prst="rect">
              <a:avLst/>
            </a:prstGeom>
            <a:noFill/>
            <a:ln w="12700">
              <a:noFill/>
              <a:miter lim="800000"/>
              <a:headEnd/>
              <a:tailEnd/>
            </a:ln>
          </p:spPr>
        </p:pic>
        <p:pic>
          <p:nvPicPr>
            <p:cNvPr id="2343955" name="Picture 19"/>
            <p:cNvPicPr>
              <a:picLocks noChangeAspect="1" noChangeArrowheads="1"/>
            </p:cNvPicPr>
            <p:nvPr/>
          </p:nvPicPr>
          <p:blipFill>
            <a:blip r:embed="rId15" cstate="print"/>
            <a:srcRect/>
            <a:stretch>
              <a:fillRect/>
            </a:stretch>
          </p:blipFill>
          <p:spPr bwMode="auto">
            <a:xfrm>
              <a:off x="2464" y="1444"/>
              <a:ext cx="1328" cy="1117"/>
            </a:xfrm>
            <a:prstGeom prst="rect">
              <a:avLst/>
            </a:prstGeom>
            <a:noFill/>
            <a:ln w="12700">
              <a:noFill/>
              <a:miter lim="800000"/>
              <a:headEnd/>
              <a:tailEnd/>
            </a:ln>
          </p:spPr>
        </p:pic>
        <p:pic>
          <p:nvPicPr>
            <p:cNvPr id="2343956" name="Picture 20"/>
            <p:cNvPicPr>
              <a:picLocks noChangeAspect="1" noChangeArrowheads="1"/>
            </p:cNvPicPr>
            <p:nvPr/>
          </p:nvPicPr>
          <p:blipFill>
            <a:blip r:embed="rId16" cstate="print"/>
            <a:srcRect/>
            <a:stretch>
              <a:fillRect/>
            </a:stretch>
          </p:blipFill>
          <p:spPr bwMode="auto">
            <a:xfrm>
              <a:off x="1207" y="2591"/>
              <a:ext cx="1367" cy="1151"/>
            </a:xfrm>
            <a:prstGeom prst="rect">
              <a:avLst/>
            </a:prstGeom>
            <a:noFill/>
            <a:ln w="12700">
              <a:noFill/>
              <a:miter lim="800000"/>
              <a:headEnd/>
              <a:tailEnd/>
            </a:ln>
          </p:spPr>
        </p:pic>
      </p:grpSp>
      <p:pic>
        <p:nvPicPr>
          <p:cNvPr id="2343957" name="Picture 21"/>
          <p:cNvPicPr>
            <a:picLocks noChangeAspect="1" noChangeArrowheads="1"/>
          </p:cNvPicPr>
          <p:nvPr/>
        </p:nvPicPr>
        <p:blipFill>
          <a:blip r:embed="rId17" cstate="print">
            <a:duotone>
              <a:prstClr val="black"/>
              <a:schemeClr val="tx2">
                <a:tint val="45000"/>
                <a:satMod val="400000"/>
              </a:schemeClr>
            </a:duotone>
            <a:extLst>
              <a:ext uri="{BEBA8EAE-BF5A-486C-A8C5-ECC9F3942E4B}">
                <a14:imgProps xmlns:a14="http://schemas.microsoft.com/office/drawing/2010/main">
                  <a14:imgLayer r:embed="rId18">
                    <a14:imgEffect>
                      <a14:colorTemperature colorTemp="11200"/>
                    </a14:imgEffect>
                  </a14:imgLayer>
                </a14:imgProps>
              </a:ext>
            </a:extLst>
          </a:blip>
          <a:srcRect/>
          <a:stretch>
            <a:fillRect/>
          </a:stretch>
        </p:blipFill>
        <p:spPr bwMode="auto">
          <a:xfrm>
            <a:off x="816478" y="1064963"/>
            <a:ext cx="3271837" cy="2616200"/>
          </a:xfrm>
          <a:prstGeom prst="rect">
            <a:avLst/>
          </a:prstGeom>
          <a:noFill/>
          <a:ln w="12700">
            <a:noFill/>
            <a:miter lim="800000"/>
            <a:headEnd/>
            <a:tailEnd/>
          </a:ln>
          <a:effectLst>
            <a:outerShdw blurRad="50800" dist="50800" dir="5400000" algn="ctr" rotWithShape="0">
              <a:schemeClr val="tx1"/>
            </a:outerShdw>
          </a:effectLst>
        </p:spPr>
      </p:pic>
      <p:sp>
        <p:nvSpPr>
          <p:cNvPr id="2343958" name="Rectangle 22"/>
          <p:cNvSpPr>
            <a:spLocks/>
          </p:cNvSpPr>
          <p:nvPr/>
        </p:nvSpPr>
        <p:spPr bwMode="auto">
          <a:xfrm>
            <a:off x="285054" y="4467988"/>
            <a:ext cx="5438750" cy="746341"/>
          </a:xfrm>
          <a:prstGeom prst="rect">
            <a:avLst/>
          </a:prstGeom>
          <a:noFill/>
          <a:ln w="12700">
            <a:noFill/>
            <a:miter lim="800000"/>
            <a:headEnd/>
            <a:tailEnd/>
          </a:ln>
        </p:spPr>
        <p:txBody>
          <a:bodyPr lIns="0" tIns="0" rIns="0" bIns="0" anchor="ctr"/>
          <a:lstStyle/>
          <a:p>
            <a:pPr algn="l" defTabSz="642938" fontAlgn="base">
              <a:spcBef>
                <a:spcPct val="0"/>
              </a:spcBef>
              <a:spcAft>
                <a:spcPct val="0"/>
              </a:spcAft>
            </a:pPr>
            <a:r>
              <a:rPr lang="en-US" sz="2000" b="1" dirty="0">
                <a:solidFill>
                  <a:schemeClr val="tx1"/>
                </a:solidFill>
                <a:latin typeface="Arial" panose="020B0604020202020204" pitchFamily="34" charset="0"/>
                <a:cs typeface="Arial" panose="020B0604020202020204" pitchFamily="34" charset="0"/>
                <a:sym typeface="Gill Sans" charset="0"/>
              </a:rPr>
              <a:t>Lost connection to God’s </a:t>
            </a:r>
            <a:r>
              <a:rPr lang="en-US" sz="2000" b="1" dirty="0" smtClean="0">
                <a:solidFill>
                  <a:schemeClr val="tx1"/>
                </a:solidFill>
                <a:latin typeface="Arial" panose="020B0604020202020204" pitchFamily="34" charset="0"/>
                <a:cs typeface="Arial" panose="020B0604020202020204" pitchFamily="34" charset="0"/>
                <a:sym typeface="Gill Sans" charset="0"/>
              </a:rPr>
              <a:t>love and truth, and lost individual mind-body </a:t>
            </a:r>
            <a:r>
              <a:rPr lang="en-US" sz="2000" b="1" dirty="0">
                <a:solidFill>
                  <a:schemeClr val="tx1"/>
                </a:solidFill>
                <a:latin typeface="Arial" panose="020B0604020202020204" pitchFamily="34" charset="0"/>
                <a:cs typeface="Arial" panose="020B0604020202020204" pitchFamily="34" charset="0"/>
                <a:sym typeface="Gill Sans" charset="0"/>
              </a:rPr>
              <a:t>u</a:t>
            </a:r>
            <a:r>
              <a:rPr lang="en-US" sz="2000" b="1" dirty="0" smtClean="0">
                <a:solidFill>
                  <a:schemeClr val="tx1"/>
                </a:solidFill>
                <a:latin typeface="Arial" panose="020B0604020202020204" pitchFamily="34" charset="0"/>
                <a:cs typeface="Arial" panose="020B0604020202020204" pitchFamily="34" charset="0"/>
                <a:sym typeface="Gill Sans" charset="0"/>
              </a:rPr>
              <a:t>nity</a:t>
            </a:r>
            <a:endParaRPr lang="en-US" sz="2000" b="1" dirty="0">
              <a:solidFill>
                <a:schemeClr val="tx1"/>
              </a:solidFill>
              <a:latin typeface="Arial" panose="020B0604020202020204" pitchFamily="34" charset="0"/>
              <a:cs typeface="Arial" panose="020B0604020202020204" pitchFamily="34" charset="0"/>
              <a:sym typeface="Gill Sans" charset="0"/>
            </a:endParaRPr>
          </a:p>
        </p:txBody>
      </p:sp>
      <p:sp>
        <p:nvSpPr>
          <p:cNvPr id="2343959" name="Rectangle 23"/>
          <p:cNvSpPr>
            <a:spLocks/>
          </p:cNvSpPr>
          <p:nvPr/>
        </p:nvSpPr>
        <p:spPr bwMode="auto">
          <a:xfrm>
            <a:off x="299329" y="5396408"/>
            <a:ext cx="5410200" cy="837742"/>
          </a:xfrm>
          <a:prstGeom prst="rect">
            <a:avLst/>
          </a:prstGeom>
          <a:noFill/>
          <a:ln w="12700">
            <a:noFill/>
            <a:miter lim="800000"/>
            <a:headEnd/>
            <a:tailEnd/>
          </a:ln>
        </p:spPr>
        <p:txBody>
          <a:bodyPr lIns="0" tIns="0" rIns="0" bIns="0" anchor="ctr"/>
          <a:lstStyle/>
          <a:p>
            <a:pPr algn="l" defTabSz="642938" fontAlgn="base">
              <a:spcBef>
                <a:spcPct val="0"/>
              </a:spcBef>
              <a:spcAft>
                <a:spcPct val="0"/>
              </a:spcAft>
            </a:pPr>
            <a:r>
              <a:rPr lang="en-US" sz="2000" b="1" dirty="0">
                <a:solidFill>
                  <a:schemeClr val="tx1"/>
                </a:solidFill>
                <a:latin typeface="Arial" panose="020B0604020202020204" pitchFamily="34" charset="0"/>
                <a:ea typeface="Tahoma" panose="020B0604030504040204" pitchFamily="34" charset="0"/>
                <a:cs typeface="Arial" panose="020B0604020202020204" pitchFamily="34" charset="0"/>
                <a:sym typeface="Gill Sans" charset="0"/>
              </a:rPr>
              <a:t>Love </a:t>
            </a:r>
            <a:r>
              <a:rPr lang="en-US" sz="2000" b="1" dirty="0" smtClean="0">
                <a:solidFill>
                  <a:schemeClr val="tx1"/>
                </a:solidFill>
                <a:latin typeface="Arial" panose="020B0604020202020204" pitchFamily="34" charset="0"/>
                <a:ea typeface="Tahoma" panose="020B0604030504040204" pitchFamily="34" charset="0"/>
                <a:cs typeface="Arial" panose="020B0604020202020204" pitchFamily="34" charset="0"/>
                <a:sym typeface="Gill Sans" charset="0"/>
              </a:rPr>
              <a:t>and sex became corrupted, family breakdown and dysfunction, male-female &amp; brother-brother violence and abuse.</a:t>
            </a:r>
            <a:endParaRPr lang="en-US" sz="2000" b="1" dirty="0">
              <a:solidFill>
                <a:schemeClr val="tx1"/>
              </a:solidFill>
              <a:latin typeface="Arial" panose="020B0604020202020204" pitchFamily="34" charset="0"/>
              <a:ea typeface="Tahoma" panose="020B0604030504040204" pitchFamily="34" charset="0"/>
              <a:cs typeface="Arial" panose="020B0604020202020204" pitchFamily="34" charset="0"/>
              <a:sym typeface="Gill Sans" charset="0"/>
            </a:endParaRPr>
          </a:p>
        </p:txBody>
      </p:sp>
      <p:sp>
        <p:nvSpPr>
          <p:cNvPr id="2343960" name="Rectangle 24"/>
          <p:cNvSpPr>
            <a:spLocks/>
          </p:cNvSpPr>
          <p:nvPr/>
        </p:nvSpPr>
        <p:spPr bwMode="auto">
          <a:xfrm>
            <a:off x="2287770" y="214512"/>
            <a:ext cx="4558940" cy="615553"/>
          </a:xfrm>
          <a:prstGeom prst="rect">
            <a:avLst/>
          </a:prstGeom>
          <a:noFill/>
          <a:ln w="12700">
            <a:noFill/>
            <a:miter lim="800000"/>
            <a:headEnd/>
            <a:tailEnd/>
          </a:ln>
        </p:spPr>
        <p:txBody>
          <a:bodyPr wrap="none" lIns="0" tIns="0" rIns="0" bIns="0" anchor="ctr">
            <a:spAutoFit/>
          </a:bodyPr>
          <a:lstStyle/>
          <a:p>
            <a:pPr algn="ctr" defTabSz="642938" fontAlgn="base">
              <a:spcBef>
                <a:spcPct val="0"/>
              </a:spcBef>
              <a:spcAft>
                <a:spcPct val="0"/>
              </a:spcAft>
            </a:pPr>
            <a:r>
              <a:rPr lang="en-US" sz="4000" b="1" dirty="0" smtClean="0">
                <a:solidFill>
                  <a:schemeClr val="tx1"/>
                </a:solidFill>
                <a:latin typeface="Arial" panose="020B0604020202020204" pitchFamily="34" charset="0"/>
                <a:cs typeface="Arial" panose="020B0604020202020204" pitchFamily="34" charset="0"/>
                <a:sym typeface="Gill Sans" charset="0"/>
              </a:rPr>
              <a:t>Results of The </a:t>
            </a:r>
            <a:r>
              <a:rPr lang="en-US" sz="4000" b="1" dirty="0">
                <a:solidFill>
                  <a:schemeClr val="tx1"/>
                </a:solidFill>
                <a:latin typeface="Arial" panose="020B0604020202020204" pitchFamily="34" charset="0"/>
                <a:cs typeface="Arial" panose="020B0604020202020204" pitchFamily="34" charset="0"/>
                <a:sym typeface="Gill Sans" charset="0"/>
              </a:rPr>
              <a:t>Fall</a:t>
            </a:r>
          </a:p>
        </p:txBody>
      </p:sp>
      <p:pic>
        <p:nvPicPr>
          <p:cNvPr id="27" name="Picture 21"/>
          <p:cNvPicPr>
            <a:picLocks noChangeAspect="1" noChangeArrowheads="1"/>
          </p:cNvPicPr>
          <p:nvPr/>
        </p:nvPicPr>
        <p:blipFill>
          <a:blip r:embed="rId17" cstate="print">
            <a:duotone>
              <a:prstClr val="black"/>
              <a:schemeClr val="tx2">
                <a:tint val="45000"/>
                <a:satMod val="400000"/>
              </a:schemeClr>
            </a:duotone>
            <a:extLst>
              <a:ext uri="{BEBA8EAE-BF5A-486C-A8C5-ECC9F3942E4B}">
                <a14:imgProps xmlns:a14="http://schemas.microsoft.com/office/drawing/2010/main">
                  <a14:imgLayer r:embed="rId18">
                    <a14:imgEffect>
                      <a14:colorTemperature colorTemp="11200"/>
                    </a14:imgEffect>
                  </a14:imgLayer>
                </a14:imgProps>
              </a:ext>
            </a:extLst>
          </a:blip>
          <a:srcRect/>
          <a:stretch>
            <a:fillRect/>
          </a:stretch>
        </p:blipFill>
        <p:spPr bwMode="auto">
          <a:xfrm>
            <a:off x="5217126" y="1064963"/>
            <a:ext cx="3271837" cy="2616200"/>
          </a:xfrm>
          <a:prstGeom prst="rect">
            <a:avLst/>
          </a:prstGeom>
          <a:noFill/>
          <a:ln w="12700">
            <a:noFill/>
            <a:miter lim="800000"/>
            <a:headEnd/>
            <a:tailEnd/>
          </a:ln>
          <a:effectLst>
            <a:outerShdw blurRad="50800" dist="50800" dir="5400000" algn="ctr" rotWithShape="0">
              <a:schemeClr val="tx1"/>
            </a:outerShdw>
          </a:effectLst>
        </p:spPr>
      </p:pic>
    </p:spTree>
    <p:extLst>
      <p:ext uri="{BB962C8B-B14F-4D97-AF65-F5344CB8AC3E}">
        <p14:creationId xmlns:p14="http://schemas.microsoft.com/office/powerpoint/2010/main" val="337920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43957"/>
                                        </p:tgtEl>
                                        <p:attrNameLst>
                                          <p:attrName>style.visibility</p:attrName>
                                        </p:attrNameLst>
                                      </p:cBhvr>
                                      <p:to>
                                        <p:strVal val="visible"/>
                                      </p:to>
                                    </p:set>
                                    <p:anim calcmode="lin" valueType="num">
                                      <p:cBhvr>
                                        <p:cTn id="7" dur="500" fill="hold"/>
                                        <p:tgtEl>
                                          <p:spTgt spid="2343957"/>
                                        </p:tgtEl>
                                        <p:attrNameLst>
                                          <p:attrName>ppt_w</p:attrName>
                                        </p:attrNameLst>
                                      </p:cBhvr>
                                      <p:tavLst>
                                        <p:tav tm="0">
                                          <p:val>
                                            <p:fltVal val="0"/>
                                          </p:val>
                                        </p:tav>
                                        <p:tav tm="100000">
                                          <p:val>
                                            <p:strVal val="#ppt_w"/>
                                          </p:val>
                                        </p:tav>
                                      </p:tavLst>
                                    </p:anim>
                                    <p:anim calcmode="lin" valueType="num">
                                      <p:cBhvr>
                                        <p:cTn id="8" dur="500" fill="hold"/>
                                        <p:tgtEl>
                                          <p:spTgt spid="234395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343958"/>
                                        </p:tgtEl>
                                        <p:attrNameLst>
                                          <p:attrName>style.visibility</p:attrName>
                                        </p:attrNameLst>
                                      </p:cBhvr>
                                      <p:to>
                                        <p:strVal val="visible"/>
                                      </p:to>
                                    </p:set>
                                    <p:animEffect transition="in" filter="wipe(left)">
                                      <p:cBhvr>
                                        <p:cTn id="13" dur="1000"/>
                                        <p:tgtEl>
                                          <p:spTgt spid="2343958"/>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43959"/>
                                        </p:tgtEl>
                                        <p:attrNameLst>
                                          <p:attrName>style.visibility</p:attrName>
                                        </p:attrNameLst>
                                      </p:cBhvr>
                                      <p:to>
                                        <p:strVal val="visible"/>
                                      </p:to>
                                    </p:set>
                                    <p:animEffect transition="in" filter="wipe(left)">
                                      <p:cBhvr>
                                        <p:cTn id="24" dur="1000"/>
                                        <p:tgtEl>
                                          <p:spTgt spid="2343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3958" grpId="0" autoUpdateAnimBg="0"/>
      <p:bldP spid="234395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446298"/>
            <a:ext cx="7391400"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Adam and Eve did not reach the quality of heart and love (i.e. Jesus’ level) where God could grant His Blessing </a:t>
            </a:r>
            <a:r>
              <a:rPr lang="en-US" sz="2400" dirty="0" smtClean="0">
                <a:latin typeface="Arial" panose="020B0604020202020204" pitchFamily="34" charset="0"/>
                <a:cs typeface="Arial" panose="020B0604020202020204" pitchFamily="34" charset="0"/>
              </a:rPr>
              <a:t>upon their </a:t>
            </a:r>
            <a:r>
              <a:rPr lang="en-US" sz="2400" dirty="0" smtClean="0">
                <a:latin typeface="Arial" panose="020B0604020202020204" pitchFamily="34" charset="0"/>
                <a:cs typeface="Arial" panose="020B0604020202020204" pitchFamily="34" charset="0"/>
              </a:rPr>
              <a:t>marriage.</a:t>
            </a:r>
            <a:endParaRPr lang="en-US" sz="2400" dirty="0">
              <a:latin typeface="Arial" panose="020B0604020202020204" pitchFamily="34" charset="0"/>
              <a:cs typeface="Arial" panose="020B0604020202020204" pitchFamily="34" charset="0"/>
            </a:endParaRPr>
          </a:p>
        </p:txBody>
      </p:sp>
      <p:sp>
        <p:nvSpPr>
          <p:cNvPr id="3" name="TextBox 2"/>
          <p:cNvSpPr txBox="1"/>
          <p:nvPr/>
        </p:nvSpPr>
        <p:spPr>
          <a:xfrm>
            <a:off x="711200" y="2784081"/>
            <a:ext cx="7391400"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The first sex was illicit. No sex in history ever had God’s original approval.</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711200" y="3752532"/>
            <a:ext cx="7391400"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No marriage in history was ever able to receive God’s Blessing. No couple ever inherited God’s authorization to have children.</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685800" y="5090315"/>
            <a:ext cx="7391400"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The mission of Adam and Eve as True Parents was never fulfilled. God’s Plan remained to be accomplished. It required a second Adam and Eve.</a:t>
            </a:r>
            <a:endParaRPr lang="en-US" sz="2400" dirty="0">
              <a:latin typeface="Arial" panose="020B0604020202020204" pitchFamily="34" charset="0"/>
              <a:cs typeface="Arial" panose="020B0604020202020204" pitchFamily="34" charset="0"/>
            </a:endParaRPr>
          </a:p>
        </p:txBody>
      </p:sp>
      <p:sp>
        <p:nvSpPr>
          <p:cNvPr id="6" name="TextBox 5"/>
          <p:cNvSpPr txBox="1"/>
          <p:nvPr/>
        </p:nvSpPr>
        <p:spPr>
          <a:xfrm>
            <a:off x="304800" y="329637"/>
            <a:ext cx="8458200" cy="923330"/>
          </a:xfrm>
          <a:prstGeom prst="rect">
            <a:avLst/>
          </a:prstGeom>
          <a:noFill/>
        </p:spPr>
        <p:txBody>
          <a:bodyPr wrap="square" rtlCol="0">
            <a:spAutoFit/>
          </a:bodyPr>
          <a:lstStyle/>
          <a:p>
            <a:r>
              <a:rPr lang="en-US" sz="2700" b="1" dirty="0" smtClean="0">
                <a:latin typeface="Arial" panose="020B0604020202020204" pitchFamily="34" charset="0"/>
                <a:cs typeface="Arial" panose="020B0604020202020204" pitchFamily="34" charset="0"/>
              </a:rPr>
              <a:t>God’s Blessing on any sexual relationship and marriage </a:t>
            </a:r>
            <a:r>
              <a:rPr lang="en-US" sz="2700" b="1" dirty="0">
                <a:latin typeface="Arial" panose="020B0604020202020204" pitchFamily="34" charset="0"/>
                <a:cs typeface="Arial" panose="020B0604020202020204" pitchFamily="34" charset="0"/>
              </a:rPr>
              <a:t>c</a:t>
            </a:r>
            <a:r>
              <a:rPr lang="en-US" sz="2700" b="1" dirty="0" smtClean="0">
                <a:latin typeface="Arial" panose="020B0604020202020204" pitchFamily="34" charset="0"/>
                <a:cs typeface="Arial" panose="020B0604020202020204" pitchFamily="34" charset="0"/>
              </a:rPr>
              <a:t>ould never be </a:t>
            </a:r>
            <a:r>
              <a:rPr lang="en-US" sz="2700" b="1" dirty="0">
                <a:latin typeface="Arial" panose="020B0604020202020204" pitchFamily="34" charset="0"/>
                <a:cs typeface="Arial" panose="020B0604020202020204" pitchFamily="34" charset="0"/>
              </a:rPr>
              <a:t>g</a:t>
            </a:r>
            <a:r>
              <a:rPr lang="en-US" sz="2700" b="1" dirty="0" smtClean="0">
                <a:latin typeface="Arial" panose="020B0604020202020204" pitchFamily="34" charset="0"/>
                <a:cs typeface="Arial" panose="020B0604020202020204" pitchFamily="34" charset="0"/>
              </a:rPr>
              <a:t>iven</a:t>
            </a:r>
            <a:endParaRPr lang="en-US" sz="2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12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90600"/>
            <a:ext cx="7467600" cy="4031873"/>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This was a “revelation” to me.</a:t>
            </a:r>
          </a:p>
          <a:p>
            <a:pPr algn="ctr"/>
            <a:endParaRPr lang="en-US" sz="1600" b="1" dirty="0" smtClean="0">
              <a:latin typeface="Arial" panose="020B0604020202020204" pitchFamily="34" charset="0"/>
              <a:cs typeface="Arial" panose="020B0604020202020204" pitchFamily="34" charset="0"/>
            </a:endParaRPr>
          </a:p>
          <a:p>
            <a:pPr algn="ctr"/>
            <a:endParaRPr lang="en-US" sz="1600" b="1" dirty="0" smtClean="0">
              <a:latin typeface="Arial" panose="020B0604020202020204" pitchFamily="34" charset="0"/>
              <a:cs typeface="Arial" panose="020B0604020202020204" pitchFamily="34" charset="0"/>
            </a:endParaRPr>
          </a:p>
          <a:p>
            <a:pPr algn="ctr"/>
            <a:r>
              <a:rPr lang="en-US" sz="2800" b="1" dirty="0" smtClean="0">
                <a:latin typeface="Arial" panose="020B0604020202020204" pitchFamily="34" charset="0"/>
                <a:cs typeface="Arial" panose="020B0604020202020204" pitchFamily="34" charset="0"/>
              </a:rPr>
              <a:t>It’s an inspiration which came to me while driving home from church. It was like a culmination of insights from my various missions following God and True Parents over the last 40 years. It was also received, I believe, based on what my wife and I have been practicing in our own Blessing.</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83166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433388" y="2124076"/>
            <a:ext cx="8153401" cy="3313115"/>
            <a:chOff x="2529" y="1338"/>
            <a:chExt cx="5136" cy="2087"/>
          </a:xfrm>
        </p:grpSpPr>
        <p:sp>
          <p:nvSpPr>
            <p:cNvPr id="7171" name="Rectangle 3"/>
            <p:cNvSpPr>
              <a:spLocks noChangeArrowheads="1"/>
            </p:cNvSpPr>
            <p:nvPr/>
          </p:nvSpPr>
          <p:spPr bwMode="auto">
            <a:xfrm>
              <a:off x="2563" y="1338"/>
              <a:ext cx="5102" cy="1023"/>
            </a:xfrm>
            <a:prstGeom prst="rect">
              <a:avLst/>
            </a:prstGeom>
            <a:gradFill flip="none" rotWithShape="1">
              <a:gsLst>
                <a:gs pos="0">
                  <a:schemeClr val="accent6">
                    <a:lumMod val="40000"/>
                    <a:lumOff val="60000"/>
                  </a:schemeClr>
                </a:gs>
                <a:gs pos="100000">
                  <a:schemeClr val="bg1"/>
                </a:gs>
              </a:gsLst>
              <a:lin ang="16200000" scaled="1"/>
              <a:tileRect/>
            </a:gradFill>
            <a:ln>
              <a:noFill/>
            </a:ln>
            <a:effectLst>
              <a:outerShdw dist="35921" dir="2700000" algn="ctr" rotWithShape="0">
                <a:schemeClr val="accent2">
                  <a:lumMod val="20000"/>
                  <a:lumOff val="8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gradFill>
                  <a:gsLst>
                    <a:gs pos="1000">
                      <a:schemeClr val="accent1">
                        <a:lumMod val="7000"/>
                        <a:lumOff val="93000"/>
                        <a:alpha val="27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Arial" panose="020B0604020202020204" pitchFamily="34" charset="0"/>
                <a:cs typeface="Arial" panose="020B0604020202020204" pitchFamily="34" charset="0"/>
              </a:endParaRPr>
            </a:p>
          </p:txBody>
        </p:sp>
        <p:sp>
          <p:nvSpPr>
            <p:cNvPr id="7172" name="Rectangle 4"/>
            <p:cNvSpPr>
              <a:spLocks noChangeArrowheads="1"/>
            </p:cNvSpPr>
            <p:nvPr/>
          </p:nvSpPr>
          <p:spPr bwMode="auto">
            <a:xfrm>
              <a:off x="2529" y="2382"/>
              <a:ext cx="5136" cy="1043"/>
            </a:xfrm>
            <a:prstGeom prst="rect">
              <a:avLst/>
            </a:prstGeom>
            <a:gradFill rotWithShape="0">
              <a:gsLst>
                <a:gs pos="0">
                  <a:srgbClr val="00DFCA">
                    <a:alpha val="7000"/>
                  </a:srgbClr>
                </a:gs>
                <a:gs pos="100000">
                  <a:srgbClr val="800080"/>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grpSp>
        <p:nvGrpSpPr>
          <p:cNvPr id="7185" name="Group 17"/>
          <p:cNvGrpSpPr>
            <a:grpSpLocks/>
          </p:cNvGrpSpPr>
          <p:nvPr/>
        </p:nvGrpSpPr>
        <p:grpSpPr bwMode="auto">
          <a:xfrm>
            <a:off x="433388" y="528844"/>
            <a:ext cx="8167689" cy="4886120"/>
            <a:chOff x="42" y="336"/>
            <a:chExt cx="5145" cy="2928"/>
          </a:xfrm>
        </p:grpSpPr>
        <p:sp>
          <p:nvSpPr>
            <p:cNvPr id="7186" name="Line 18"/>
            <p:cNvSpPr>
              <a:spLocks noChangeShapeType="1"/>
            </p:cNvSpPr>
            <p:nvPr/>
          </p:nvSpPr>
          <p:spPr bwMode="auto">
            <a:xfrm flipV="1">
              <a:off x="54" y="1279"/>
              <a:ext cx="5108" cy="13"/>
            </a:xfrm>
            <a:prstGeom prst="line">
              <a:avLst/>
            </a:prstGeom>
            <a:noFill/>
            <a:ln w="50800">
              <a:solidFill>
                <a:srgbClr val="F35B1B"/>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7187" name="Line 19"/>
            <p:cNvSpPr>
              <a:spLocks noChangeShapeType="1"/>
            </p:cNvSpPr>
            <p:nvPr/>
          </p:nvSpPr>
          <p:spPr bwMode="auto">
            <a:xfrm>
              <a:off x="60" y="2272"/>
              <a:ext cx="5102" cy="0"/>
            </a:xfrm>
            <a:prstGeom prst="line">
              <a:avLst/>
            </a:prstGeom>
            <a:noFill/>
            <a:ln w="50800">
              <a:solidFill>
                <a:srgbClr val="F35B1B"/>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7188" name="Line 20"/>
            <p:cNvSpPr>
              <a:spLocks noChangeShapeType="1"/>
            </p:cNvSpPr>
            <p:nvPr/>
          </p:nvSpPr>
          <p:spPr bwMode="auto">
            <a:xfrm>
              <a:off x="42" y="3264"/>
              <a:ext cx="5120" cy="0"/>
            </a:xfrm>
            <a:prstGeom prst="line">
              <a:avLst/>
            </a:prstGeom>
            <a:noFill/>
            <a:ln w="50800">
              <a:solidFill>
                <a:srgbClr val="F35B1B"/>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7189" name="Line 21"/>
            <p:cNvSpPr>
              <a:spLocks noChangeShapeType="1"/>
            </p:cNvSpPr>
            <p:nvPr/>
          </p:nvSpPr>
          <p:spPr bwMode="auto">
            <a:xfrm flipH="1">
              <a:off x="55" y="336"/>
              <a:ext cx="6" cy="2928"/>
            </a:xfrm>
            <a:prstGeom prst="line">
              <a:avLst/>
            </a:prstGeom>
            <a:noFill/>
            <a:ln w="50800">
              <a:solidFill>
                <a:srgbClr val="F35B1B"/>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7190" name="Line 22"/>
            <p:cNvSpPr>
              <a:spLocks noChangeShapeType="1"/>
            </p:cNvSpPr>
            <p:nvPr/>
          </p:nvSpPr>
          <p:spPr bwMode="auto">
            <a:xfrm flipH="1">
              <a:off x="5162" y="336"/>
              <a:ext cx="13" cy="2928"/>
            </a:xfrm>
            <a:prstGeom prst="line">
              <a:avLst/>
            </a:prstGeom>
            <a:noFill/>
            <a:ln w="50800">
              <a:solidFill>
                <a:srgbClr val="F35B1B"/>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7191" name="Line 23"/>
            <p:cNvSpPr>
              <a:spLocks noChangeShapeType="1"/>
            </p:cNvSpPr>
            <p:nvPr/>
          </p:nvSpPr>
          <p:spPr bwMode="auto">
            <a:xfrm flipV="1">
              <a:off x="64" y="339"/>
              <a:ext cx="5123" cy="6"/>
            </a:xfrm>
            <a:prstGeom prst="line">
              <a:avLst/>
            </a:prstGeom>
            <a:noFill/>
            <a:ln w="50800">
              <a:solidFill>
                <a:srgbClr val="F35B1B"/>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grpSp>
        <p:nvGrpSpPr>
          <p:cNvPr id="7192" name="Group 24"/>
          <p:cNvGrpSpPr>
            <a:grpSpLocks/>
          </p:cNvGrpSpPr>
          <p:nvPr/>
        </p:nvGrpSpPr>
        <p:grpSpPr bwMode="auto">
          <a:xfrm>
            <a:off x="2076017" y="3801177"/>
            <a:ext cx="685800" cy="1580450"/>
            <a:chOff x="720" y="1824"/>
            <a:chExt cx="432" cy="1440"/>
          </a:xfrm>
        </p:grpSpPr>
        <p:sp>
          <p:nvSpPr>
            <p:cNvPr id="7193" name="Rectangle 25"/>
            <p:cNvSpPr>
              <a:spLocks noChangeArrowheads="1"/>
            </p:cNvSpPr>
            <p:nvPr/>
          </p:nvSpPr>
          <p:spPr bwMode="auto">
            <a:xfrm>
              <a:off x="816" y="2100"/>
              <a:ext cx="223" cy="1164"/>
            </a:xfrm>
            <a:prstGeom prst="rect">
              <a:avLst/>
            </a:prstGeom>
            <a:gradFill rotWithShape="0">
              <a:gsLst>
                <a:gs pos="0">
                  <a:srgbClr val="FAFD00">
                    <a:gamma/>
                    <a:shade val="46275"/>
                    <a:invGamma/>
                  </a:srgbClr>
                </a:gs>
                <a:gs pos="50000">
                  <a:srgbClr val="FAFD00"/>
                </a:gs>
                <a:gs pos="100000">
                  <a:srgbClr val="FAFD00">
                    <a:gamma/>
                    <a:shade val="46275"/>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7194" name="AutoShape 26"/>
            <p:cNvSpPr>
              <a:spLocks noChangeArrowheads="1"/>
            </p:cNvSpPr>
            <p:nvPr/>
          </p:nvSpPr>
          <p:spPr bwMode="auto">
            <a:xfrm>
              <a:off x="720" y="1824"/>
              <a:ext cx="432" cy="1409"/>
            </a:xfrm>
            <a:prstGeom prst="upArrow">
              <a:avLst>
                <a:gd name="adj1" fmla="val 29630"/>
                <a:gd name="adj2" fmla="val 56942"/>
              </a:avLst>
            </a:prstGeom>
            <a:gradFill rotWithShape="0">
              <a:gsLst>
                <a:gs pos="0">
                  <a:srgbClr val="FF9933"/>
                </a:gs>
                <a:gs pos="50000">
                  <a:srgbClr val="FAFD00"/>
                </a:gs>
                <a:gs pos="100000">
                  <a:srgbClr val="FF9933"/>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grpSp>
        <p:nvGrpSpPr>
          <p:cNvPr id="7216" name="Group 48"/>
          <p:cNvGrpSpPr>
            <a:grpSpLocks/>
          </p:cNvGrpSpPr>
          <p:nvPr/>
        </p:nvGrpSpPr>
        <p:grpSpPr bwMode="auto">
          <a:xfrm>
            <a:off x="7162800" y="5181600"/>
            <a:ext cx="1143000" cy="1404938"/>
            <a:chOff x="4512" y="3264"/>
            <a:chExt cx="720" cy="885"/>
          </a:xfrm>
        </p:grpSpPr>
        <p:sp>
          <p:nvSpPr>
            <p:cNvPr id="7217" name="Oval 49"/>
            <p:cNvSpPr>
              <a:spLocks noChangeArrowheads="1"/>
            </p:cNvSpPr>
            <p:nvPr/>
          </p:nvSpPr>
          <p:spPr bwMode="auto">
            <a:xfrm>
              <a:off x="4973" y="3582"/>
              <a:ext cx="259" cy="272"/>
            </a:xfrm>
            <a:prstGeom prst="ellipse">
              <a:avLst/>
            </a:prstGeom>
            <a:gradFill rotWithShape="0">
              <a:gsLst>
                <a:gs pos="0">
                  <a:srgbClr val="FC0128"/>
                </a:gs>
                <a:gs pos="100000">
                  <a:srgbClr val="FC0128">
                    <a:gamma/>
                    <a:shade val="29804"/>
                    <a:invGamma/>
                  </a:srgbClr>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7218" name="Oval 50"/>
            <p:cNvSpPr>
              <a:spLocks noChangeArrowheads="1"/>
            </p:cNvSpPr>
            <p:nvPr/>
          </p:nvSpPr>
          <p:spPr bwMode="auto">
            <a:xfrm>
              <a:off x="4512" y="3582"/>
              <a:ext cx="259" cy="272"/>
            </a:xfrm>
            <a:prstGeom prst="ellipse">
              <a:avLst/>
            </a:prstGeom>
            <a:gradFill rotWithShape="0">
              <a:gsLst>
                <a:gs pos="0">
                  <a:srgbClr val="FC0128"/>
                </a:gs>
                <a:gs pos="100000">
                  <a:srgbClr val="FC0128">
                    <a:gamma/>
                    <a:shade val="29804"/>
                    <a:invGamma/>
                  </a:srgbClr>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7219" name="Oval 51"/>
            <p:cNvSpPr>
              <a:spLocks noChangeArrowheads="1"/>
            </p:cNvSpPr>
            <p:nvPr/>
          </p:nvSpPr>
          <p:spPr bwMode="auto">
            <a:xfrm>
              <a:off x="4753" y="3264"/>
              <a:ext cx="260" cy="271"/>
            </a:xfrm>
            <a:prstGeom prst="ellipse">
              <a:avLst/>
            </a:prstGeom>
            <a:gradFill rotWithShape="0">
              <a:gsLst>
                <a:gs pos="0">
                  <a:srgbClr val="FC0128"/>
                </a:gs>
                <a:gs pos="100000">
                  <a:srgbClr val="FC0128">
                    <a:gamma/>
                    <a:shade val="29804"/>
                    <a:invGamma/>
                  </a:srgbClr>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useBgFill="1">
          <p:nvSpPr>
            <p:cNvPr id="7220" name="AutoShape 52"/>
            <p:cNvSpPr>
              <a:spLocks noChangeArrowheads="1"/>
            </p:cNvSpPr>
            <p:nvPr/>
          </p:nvSpPr>
          <p:spPr bwMode="auto">
            <a:xfrm>
              <a:off x="4802" y="3570"/>
              <a:ext cx="149" cy="294"/>
            </a:xfrm>
            <a:prstGeom prst="diamond">
              <a:avLst/>
            </a:prstGeom>
            <a:ln w="50800">
              <a:solidFill>
                <a:srgbClr val="D9319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7221" name="Oval 53"/>
            <p:cNvSpPr>
              <a:spLocks noChangeArrowheads="1"/>
            </p:cNvSpPr>
            <p:nvPr/>
          </p:nvSpPr>
          <p:spPr bwMode="auto">
            <a:xfrm>
              <a:off x="4749" y="3878"/>
              <a:ext cx="259" cy="271"/>
            </a:xfrm>
            <a:prstGeom prst="ellipse">
              <a:avLst/>
            </a:prstGeom>
            <a:gradFill rotWithShape="0">
              <a:gsLst>
                <a:gs pos="0">
                  <a:srgbClr val="FC0128"/>
                </a:gs>
                <a:gs pos="100000">
                  <a:srgbClr val="FC0128">
                    <a:gamma/>
                    <a:shade val="29804"/>
                    <a:invGamma/>
                  </a:srgbClr>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42" name="Rectangle 14"/>
          <p:cNvSpPr>
            <a:spLocks noChangeArrowheads="1"/>
          </p:cNvSpPr>
          <p:nvPr/>
        </p:nvSpPr>
        <p:spPr bwMode="auto">
          <a:xfrm>
            <a:off x="7325905" y="5219842"/>
            <a:ext cx="74058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spcBef>
                <a:spcPct val="0"/>
              </a:spcBef>
            </a:pPr>
            <a:r>
              <a:rPr lang="en-US" sz="2400" b="1" baseline="6000" dirty="0" smtClean="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Satan</a:t>
            </a:r>
            <a:endParaRPr lang="en-US" sz="2400" b="1" baseline="6000" dirty="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3" name="Rectangle 14"/>
          <p:cNvSpPr>
            <a:spLocks noChangeArrowheads="1"/>
          </p:cNvSpPr>
          <p:nvPr/>
        </p:nvSpPr>
        <p:spPr bwMode="auto">
          <a:xfrm>
            <a:off x="6784973" y="5737505"/>
            <a:ext cx="75181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spcBef>
                <a:spcPct val="0"/>
              </a:spcBef>
            </a:pPr>
            <a:r>
              <a:rPr lang="en-US" sz="2400" b="1" baseline="6000" dirty="0" smtClean="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Adam</a:t>
            </a:r>
            <a:endParaRPr lang="en-US" sz="2400" b="1" baseline="6000" dirty="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4" name="Rectangle 14"/>
          <p:cNvSpPr>
            <a:spLocks noChangeArrowheads="1"/>
          </p:cNvSpPr>
          <p:nvPr/>
        </p:nvSpPr>
        <p:spPr bwMode="auto">
          <a:xfrm>
            <a:off x="7818065" y="5750953"/>
            <a:ext cx="54662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spcBef>
                <a:spcPct val="0"/>
              </a:spcBef>
            </a:pPr>
            <a:r>
              <a:rPr lang="en-US" sz="2400" b="1" baseline="6000" dirty="0" smtClean="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Eve</a:t>
            </a:r>
            <a:endParaRPr lang="en-US" sz="2400" b="1" baseline="6000" dirty="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5" name="Rectangle 14"/>
          <p:cNvSpPr>
            <a:spLocks noChangeArrowheads="1"/>
          </p:cNvSpPr>
          <p:nvPr/>
        </p:nvSpPr>
        <p:spPr bwMode="auto">
          <a:xfrm>
            <a:off x="7325905" y="6196297"/>
            <a:ext cx="833563"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spcBef>
                <a:spcPct val="0"/>
              </a:spcBef>
            </a:pPr>
            <a:r>
              <a:rPr lang="en-US" sz="2400" b="1" baseline="6000" dirty="0" smtClean="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Family</a:t>
            </a:r>
            <a:endParaRPr lang="en-US" sz="2400" b="1" baseline="6000" dirty="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 name="TextBox 1"/>
          <p:cNvSpPr txBox="1"/>
          <p:nvPr/>
        </p:nvSpPr>
        <p:spPr>
          <a:xfrm>
            <a:off x="1447301" y="5992701"/>
            <a:ext cx="1272084" cy="646331"/>
          </a:xfrm>
          <a:prstGeom prst="rect">
            <a:avLst/>
          </a:prstGeom>
          <a:noFill/>
        </p:spPr>
        <p:txBody>
          <a:bodyPr wrap="square" rtlCol="0">
            <a:spAutoFit/>
          </a:bodyPr>
          <a:lstStyle/>
          <a:p>
            <a:r>
              <a:rPr lang="en-US" b="1" dirty="0" smtClean="0">
                <a:solidFill>
                  <a:schemeClr val="tx1"/>
                </a:solidFill>
                <a:latin typeface="Arial" panose="020B0604020202020204" pitchFamily="34" charset="0"/>
                <a:cs typeface="Arial" panose="020B0604020202020204" pitchFamily="34" charset="0"/>
              </a:rPr>
              <a:t>1,600 Years</a:t>
            </a:r>
            <a:endParaRPr lang="en-US" b="1" dirty="0">
              <a:solidFill>
                <a:schemeClr val="tx1"/>
              </a:solidFill>
              <a:latin typeface="Arial" panose="020B0604020202020204" pitchFamily="34" charset="0"/>
              <a:cs typeface="Arial" panose="020B0604020202020204" pitchFamily="34" charset="0"/>
            </a:endParaRPr>
          </a:p>
        </p:txBody>
      </p:sp>
      <p:sp>
        <p:nvSpPr>
          <p:cNvPr id="48" name="TextBox 47"/>
          <p:cNvSpPr txBox="1"/>
          <p:nvPr/>
        </p:nvSpPr>
        <p:spPr>
          <a:xfrm>
            <a:off x="563441" y="4955094"/>
            <a:ext cx="1734186" cy="400110"/>
          </a:xfrm>
          <a:prstGeom prst="rect">
            <a:avLst/>
          </a:prstGeom>
          <a:noFill/>
        </p:spPr>
        <p:txBody>
          <a:bodyPr wrap="square" rtlCol="0">
            <a:spAutoFit/>
          </a:bodyPr>
          <a:lstStyle/>
          <a:p>
            <a:r>
              <a:rPr lang="en-US" sz="2000" b="1" dirty="0" smtClean="0">
                <a:solidFill>
                  <a:schemeClr val="tx1"/>
                </a:solidFill>
                <a:latin typeface="Arial" panose="020B0604020202020204" pitchFamily="34" charset="0"/>
                <a:cs typeface="Arial" panose="020B0604020202020204" pitchFamily="34" charset="0"/>
              </a:rPr>
              <a:t>Moses/O.T.</a:t>
            </a:r>
            <a:endParaRPr lang="en-US" sz="2000" b="1" dirty="0">
              <a:solidFill>
                <a:schemeClr val="tx1"/>
              </a:solidFill>
              <a:latin typeface="Arial" panose="020B0604020202020204" pitchFamily="34" charset="0"/>
              <a:cs typeface="Arial" panose="020B0604020202020204" pitchFamily="34" charset="0"/>
            </a:endParaRPr>
          </a:p>
        </p:txBody>
      </p:sp>
      <p:grpSp>
        <p:nvGrpSpPr>
          <p:cNvPr id="49" name="Group 24"/>
          <p:cNvGrpSpPr>
            <a:grpSpLocks/>
          </p:cNvGrpSpPr>
          <p:nvPr/>
        </p:nvGrpSpPr>
        <p:grpSpPr bwMode="auto">
          <a:xfrm>
            <a:off x="712289" y="5435822"/>
            <a:ext cx="685800" cy="1288397"/>
            <a:chOff x="720" y="1824"/>
            <a:chExt cx="432" cy="1440"/>
          </a:xfrm>
        </p:grpSpPr>
        <p:sp>
          <p:nvSpPr>
            <p:cNvPr id="50" name="Rectangle 25"/>
            <p:cNvSpPr>
              <a:spLocks noChangeArrowheads="1"/>
            </p:cNvSpPr>
            <p:nvPr/>
          </p:nvSpPr>
          <p:spPr bwMode="auto">
            <a:xfrm>
              <a:off x="816" y="2100"/>
              <a:ext cx="223" cy="1164"/>
            </a:xfrm>
            <a:prstGeom prst="rect">
              <a:avLst/>
            </a:prstGeom>
            <a:gradFill rotWithShape="0">
              <a:gsLst>
                <a:gs pos="0">
                  <a:srgbClr val="FAFD00">
                    <a:gamma/>
                    <a:shade val="46275"/>
                    <a:invGamma/>
                  </a:srgbClr>
                </a:gs>
                <a:gs pos="50000">
                  <a:srgbClr val="FAFD00"/>
                </a:gs>
                <a:gs pos="100000">
                  <a:srgbClr val="FAFD00">
                    <a:gamma/>
                    <a:shade val="46275"/>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51" name="AutoShape 26"/>
            <p:cNvSpPr>
              <a:spLocks noChangeArrowheads="1"/>
            </p:cNvSpPr>
            <p:nvPr/>
          </p:nvSpPr>
          <p:spPr bwMode="auto">
            <a:xfrm>
              <a:off x="720" y="1824"/>
              <a:ext cx="432" cy="1409"/>
            </a:xfrm>
            <a:prstGeom prst="upArrow">
              <a:avLst>
                <a:gd name="adj1" fmla="val 29630"/>
                <a:gd name="adj2" fmla="val 56942"/>
              </a:avLst>
            </a:prstGeom>
            <a:gradFill rotWithShape="0">
              <a:gsLst>
                <a:gs pos="0">
                  <a:srgbClr val="FF9933"/>
                </a:gs>
                <a:gs pos="50000">
                  <a:srgbClr val="FAFD00"/>
                </a:gs>
                <a:gs pos="100000">
                  <a:srgbClr val="FF9933"/>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52" name="TextBox 51"/>
          <p:cNvSpPr txBox="1"/>
          <p:nvPr/>
        </p:nvSpPr>
        <p:spPr>
          <a:xfrm>
            <a:off x="2945877" y="4598195"/>
            <a:ext cx="1272084" cy="584775"/>
          </a:xfrm>
          <a:prstGeom prst="rect">
            <a:avLst/>
          </a:prstGeom>
          <a:noFill/>
        </p:spPr>
        <p:txBody>
          <a:bodyPr wrap="square" rtlCol="0">
            <a:spAutoFit/>
          </a:bodyPr>
          <a:lstStyle/>
          <a:p>
            <a:r>
              <a:rPr lang="en-US" sz="1600" b="1" dirty="0" smtClean="0">
                <a:solidFill>
                  <a:schemeClr val="tx1"/>
                </a:solidFill>
                <a:latin typeface="Arial" panose="020B0604020202020204" pitchFamily="34" charset="0"/>
                <a:cs typeface="Arial" panose="020B0604020202020204" pitchFamily="34" charset="0"/>
              </a:rPr>
              <a:t>2,000 Years</a:t>
            </a:r>
            <a:endParaRPr lang="en-US" sz="1600" b="1" dirty="0">
              <a:solidFill>
                <a:schemeClr val="tx1"/>
              </a:solidFill>
              <a:latin typeface="Arial" panose="020B0604020202020204" pitchFamily="34" charset="0"/>
              <a:cs typeface="Arial" panose="020B0604020202020204" pitchFamily="34" charset="0"/>
            </a:endParaRPr>
          </a:p>
        </p:txBody>
      </p:sp>
      <p:pic>
        <p:nvPicPr>
          <p:cNvPr id="46" name="Picture 55" descr="Adam-and-E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170" y="6053246"/>
            <a:ext cx="423050" cy="750454"/>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2673864" y="4013420"/>
            <a:ext cx="2288689" cy="584775"/>
          </a:xfrm>
          <a:prstGeom prst="rect">
            <a:avLst/>
          </a:prstGeom>
          <a:noFill/>
        </p:spPr>
        <p:txBody>
          <a:bodyPr wrap="square" rtlCol="0">
            <a:spAutoFit/>
          </a:bodyPr>
          <a:lstStyle/>
          <a:p>
            <a:r>
              <a:rPr lang="en-US" sz="1600" b="1" dirty="0" smtClean="0">
                <a:solidFill>
                  <a:schemeClr val="tx1"/>
                </a:solidFill>
                <a:latin typeface="Arial" panose="020B0604020202020204" pitchFamily="34" charset="0"/>
                <a:cs typeface="Arial" panose="020B0604020202020204" pitchFamily="34" charset="0"/>
              </a:rPr>
              <a:t>Jewish faith and obedience to the law</a:t>
            </a:r>
            <a:endParaRPr lang="en-US" sz="1600" b="1" dirty="0">
              <a:solidFill>
                <a:schemeClr val="tx1"/>
              </a:solidFill>
              <a:latin typeface="Arial" panose="020B0604020202020204" pitchFamily="34" charset="0"/>
              <a:cs typeface="Arial" panose="020B0604020202020204" pitchFamily="34" charset="0"/>
            </a:endParaRPr>
          </a:p>
        </p:txBody>
      </p:sp>
      <p:pic>
        <p:nvPicPr>
          <p:cNvPr id="54" name="Picture 15" descr="OrientalJes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1525" y="2638571"/>
            <a:ext cx="896786" cy="106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54"/>
          <p:cNvSpPr txBox="1"/>
          <p:nvPr/>
        </p:nvSpPr>
        <p:spPr>
          <a:xfrm>
            <a:off x="465139" y="3274323"/>
            <a:ext cx="1734186" cy="400110"/>
          </a:xfrm>
          <a:prstGeom prst="rect">
            <a:avLst/>
          </a:prstGeom>
          <a:noFill/>
        </p:spPr>
        <p:txBody>
          <a:bodyPr wrap="square" rtlCol="0">
            <a:spAutoFit/>
          </a:bodyPr>
          <a:lstStyle/>
          <a:p>
            <a:r>
              <a:rPr lang="en-US" sz="2000" b="1" dirty="0" smtClean="0">
                <a:solidFill>
                  <a:schemeClr val="tx1"/>
                </a:solidFill>
                <a:latin typeface="Arial" panose="020B0604020202020204" pitchFamily="34" charset="0"/>
                <a:cs typeface="Arial" panose="020B0604020202020204" pitchFamily="34" charset="0"/>
              </a:rPr>
              <a:t>Jesus/N.T.</a:t>
            </a:r>
            <a:endParaRPr lang="en-US" sz="2000" b="1" dirty="0">
              <a:solidFill>
                <a:schemeClr val="tx1"/>
              </a:solidFill>
              <a:latin typeface="Arial" panose="020B0604020202020204" pitchFamily="34" charset="0"/>
              <a:cs typeface="Arial" panose="020B0604020202020204" pitchFamily="34" charset="0"/>
            </a:endParaRPr>
          </a:p>
        </p:txBody>
      </p:sp>
      <p:sp>
        <p:nvSpPr>
          <p:cNvPr id="56" name="TextBox 55"/>
          <p:cNvSpPr txBox="1"/>
          <p:nvPr/>
        </p:nvSpPr>
        <p:spPr>
          <a:xfrm>
            <a:off x="2858948" y="2212842"/>
            <a:ext cx="1989079" cy="1077218"/>
          </a:xfrm>
          <a:prstGeom prst="rect">
            <a:avLst/>
          </a:prstGeom>
          <a:noFill/>
        </p:spPr>
        <p:txBody>
          <a:bodyPr wrap="square" rtlCol="0">
            <a:spAutoFit/>
          </a:bodyPr>
          <a:lstStyle/>
          <a:p>
            <a:r>
              <a:rPr lang="en-US" sz="1600" b="1" dirty="0" smtClean="0">
                <a:solidFill>
                  <a:schemeClr val="tx1"/>
                </a:solidFill>
                <a:latin typeface="Arial" panose="020B0604020202020204" pitchFamily="34" charset="0"/>
                <a:cs typeface="Arial" panose="020B0604020202020204" pitchFamily="34" charset="0"/>
              </a:rPr>
              <a:t>Christian faith, forgiveness, and adoption by Jesus and Holy Spirit</a:t>
            </a:r>
            <a:endParaRPr lang="en-US" sz="1600" b="1" dirty="0">
              <a:solidFill>
                <a:schemeClr val="tx1"/>
              </a:solidFill>
              <a:latin typeface="Arial" panose="020B0604020202020204" pitchFamily="34" charset="0"/>
              <a:cs typeface="Arial" panose="020B0604020202020204" pitchFamily="34" charset="0"/>
            </a:endParaRPr>
          </a:p>
        </p:txBody>
      </p:sp>
      <p:sp>
        <p:nvSpPr>
          <p:cNvPr id="57" name="TextBox 56"/>
          <p:cNvSpPr txBox="1"/>
          <p:nvPr/>
        </p:nvSpPr>
        <p:spPr>
          <a:xfrm>
            <a:off x="3094387" y="3324786"/>
            <a:ext cx="1518199" cy="338554"/>
          </a:xfrm>
          <a:prstGeom prst="rect">
            <a:avLst/>
          </a:prstGeom>
          <a:noFill/>
        </p:spPr>
        <p:txBody>
          <a:bodyPr wrap="square" rtlCol="0">
            <a:spAutoFit/>
          </a:bodyPr>
          <a:lstStyle/>
          <a:p>
            <a:r>
              <a:rPr lang="en-US" sz="1600" b="1" dirty="0" smtClean="0">
                <a:solidFill>
                  <a:schemeClr val="tx1"/>
                </a:solidFill>
                <a:latin typeface="Arial" panose="020B0604020202020204" pitchFamily="34" charset="0"/>
                <a:cs typeface="Arial" panose="020B0604020202020204" pitchFamily="34" charset="0"/>
              </a:rPr>
              <a:t>2,000 Years</a:t>
            </a:r>
            <a:endParaRPr lang="en-US" sz="1600" b="1" dirty="0">
              <a:solidFill>
                <a:schemeClr val="tx1"/>
              </a:solidFill>
              <a:latin typeface="Arial" panose="020B0604020202020204" pitchFamily="34" charset="0"/>
              <a:cs typeface="Arial" panose="020B0604020202020204" pitchFamily="34" charset="0"/>
            </a:endParaRPr>
          </a:p>
        </p:txBody>
      </p:sp>
      <p:grpSp>
        <p:nvGrpSpPr>
          <p:cNvPr id="58" name="Group 24"/>
          <p:cNvGrpSpPr>
            <a:grpSpLocks/>
          </p:cNvGrpSpPr>
          <p:nvPr/>
        </p:nvGrpSpPr>
        <p:grpSpPr bwMode="auto">
          <a:xfrm>
            <a:off x="4810154" y="2156560"/>
            <a:ext cx="685800" cy="1580450"/>
            <a:chOff x="720" y="1824"/>
            <a:chExt cx="432" cy="1440"/>
          </a:xfrm>
        </p:grpSpPr>
        <p:sp>
          <p:nvSpPr>
            <p:cNvPr id="59" name="Rectangle 25"/>
            <p:cNvSpPr>
              <a:spLocks noChangeArrowheads="1"/>
            </p:cNvSpPr>
            <p:nvPr/>
          </p:nvSpPr>
          <p:spPr bwMode="auto">
            <a:xfrm>
              <a:off x="816" y="2100"/>
              <a:ext cx="223" cy="1164"/>
            </a:xfrm>
            <a:prstGeom prst="rect">
              <a:avLst/>
            </a:prstGeom>
            <a:gradFill rotWithShape="0">
              <a:gsLst>
                <a:gs pos="0">
                  <a:srgbClr val="FAFD00">
                    <a:gamma/>
                    <a:shade val="46275"/>
                    <a:invGamma/>
                  </a:srgbClr>
                </a:gs>
                <a:gs pos="50000">
                  <a:srgbClr val="FAFD00"/>
                </a:gs>
                <a:gs pos="100000">
                  <a:srgbClr val="FAFD00">
                    <a:gamma/>
                    <a:shade val="46275"/>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60" name="AutoShape 26"/>
            <p:cNvSpPr>
              <a:spLocks noChangeArrowheads="1"/>
            </p:cNvSpPr>
            <p:nvPr/>
          </p:nvSpPr>
          <p:spPr bwMode="auto">
            <a:xfrm>
              <a:off x="720" y="1824"/>
              <a:ext cx="432" cy="1409"/>
            </a:xfrm>
            <a:prstGeom prst="upArrow">
              <a:avLst>
                <a:gd name="adj1" fmla="val 29630"/>
                <a:gd name="adj2" fmla="val 56942"/>
              </a:avLst>
            </a:prstGeom>
            <a:gradFill rotWithShape="0">
              <a:gsLst>
                <a:gs pos="0">
                  <a:srgbClr val="FF9933"/>
                </a:gs>
                <a:gs pos="50000">
                  <a:srgbClr val="FAFD00"/>
                </a:gs>
                <a:gs pos="100000">
                  <a:srgbClr val="FF9933"/>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61" name="TextBox 60"/>
          <p:cNvSpPr txBox="1"/>
          <p:nvPr/>
        </p:nvSpPr>
        <p:spPr>
          <a:xfrm>
            <a:off x="525341" y="2339776"/>
            <a:ext cx="1367166" cy="830997"/>
          </a:xfrm>
          <a:prstGeom prst="rect">
            <a:avLst/>
          </a:prstGeom>
          <a:noFill/>
        </p:spPr>
        <p:txBody>
          <a:bodyPr wrap="square" rtlCol="0">
            <a:spAutoFit/>
          </a:bodyPr>
          <a:lstStyle/>
          <a:p>
            <a:r>
              <a:rPr lang="en-US" sz="1600" b="1" dirty="0" smtClean="0">
                <a:solidFill>
                  <a:schemeClr val="tx1"/>
                </a:solidFill>
                <a:latin typeface="Arial" panose="020B0604020202020204" pitchFamily="34" charset="0"/>
                <a:cs typeface="Arial" panose="020B0604020202020204" pitchFamily="34" charset="0"/>
              </a:rPr>
              <a:t>One sinless child of God</a:t>
            </a:r>
            <a:endParaRPr lang="en-US" sz="1600" b="1" dirty="0">
              <a:solidFill>
                <a:schemeClr val="tx1"/>
              </a:solidFill>
              <a:latin typeface="Arial" panose="020B0604020202020204" pitchFamily="34" charset="0"/>
              <a:cs typeface="Arial" panose="020B0604020202020204" pitchFamily="34" charset="0"/>
            </a:endParaRPr>
          </a:p>
        </p:txBody>
      </p:sp>
      <p:pic>
        <p:nvPicPr>
          <p:cNvPr id="62" name="Picture 2"/>
          <p:cNvPicPr>
            <a:picLocks noChangeAspect="1" noChangeArrowheads="1"/>
          </p:cNvPicPr>
          <p:nvPr/>
        </p:nvPicPr>
        <p:blipFill>
          <a:blip r:embed="rId4" cstate="print"/>
          <a:srcRect/>
          <a:stretch>
            <a:fillRect/>
          </a:stretch>
        </p:blipFill>
        <p:spPr bwMode="auto">
          <a:xfrm>
            <a:off x="4483477" y="1177000"/>
            <a:ext cx="1270799" cy="895350"/>
          </a:xfrm>
          <a:prstGeom prst="rect">
            <a:avLst/>
          </a:prstGeom>
          <a:noFill/>
          <a:ln w="9525">
            <a:noFill/>
            <a:miter lim="800000"/>
            <a:headEnd/>
            <a:tailEnd/>
          </a:ln>
          <a:effectLst/>
        </p:spPr>
      </p:pic>
      <p:sp>
        <p:nvSpPr>
          <p:cNvPr id="63" name="TextBox 62"/>
          <p:cNvSpPr txBox="1"/>
          <p:nvPr/>
        </p:nvSpPr>
        <p:spPr>
          <a:xfrm>
            <a:off x="547480" y="585522"/>
            <a:ext cx="3338719" cy="1461939"/>
          </a:xfrm>
          <a:prstGeom prst="rect">
            <a:avLst/>
          </a:prstGeom>
          <a:noFill/>
        </p:spPr>
        <p:txBody>
          <a:bodyPr wrap="square" rtlCol="0">
            <a:spAutoFit/>
          </a:bodyPr>
          <a:lstStyle/>
          <a:p>
            <a:pPr>
              <a:spcBef>
                <a:spcPts val="600"/>
              </a:spcBef>
            </a:pPr>
            <a:r>
              <a:rPr lang="en-US" sz="1600" b="1" dirty="0" smtClean="0">
                <a:solidFill>
                  <a:schemeClr val="tx1"/>
                </a:solidFill>
                <a:latin typeface="Arial" panose="020B0604020202020204" pitchFamily="34" charset="0"/>
                <a:cs typeface="Arial" panose="020B0604020202020204" pitchFamily="34" charset="0"/>
              </a:rPr>
              <a:t>SMM &amp; HJH fulfill Adam &amp; Eve, receive the Blessing, give salvation/adoption into God’s Lineage/Bless us for God</a:t>
            </a:r>
          </a:p>
          <a:p>
            <a:pPr>
              <a:spcBef>
                <a:spcPts val="600"/>
              </a:spcBef>
            </a:pPr>
            <a:r>
              <a:rPr lang="en-US" sz="2000" b="1" dirty="0" smtClean="0">
                <a:solidFill>
                  <a:schemeClr val="tx1"/>
                </a:solidFill>
                <a:latin typeface="Arial" panose="020B0604020202020204" pitchFamily="34" charset="0"/>
                <a:cs typeface="Arial" panose="020B0604020202020204" pitchFamily="34" charset="0"/>
              </a:rPr>
              <a:t>Divine Principle/ C.T.</a:t>
            </a:r>
            <a:endParaRPr lang="en-US" sz="2000" b="1" dirty="0">
              <a:solidFill>
                <a:schemeClr val="tx1"/>
              </a:solidFill>
              <a:latin typeface="Arial" panose="020B0604020202020204" pitchFamily="34" charset="0"/>
              <a:cs typeface="Arial" panose="020B0604020202020204" pitchFamily="34" charset="0"/>
            </a:endParaRPr>
          </a:p>
        </p:txBody>
      </p:sp>
      <p:sp>
        <p:nvSpPr>
          <p:cNvPr id="64" name="TextBox 63"/>
          <p:cNvSpPr txBox="1"/>
          <p:nvPr/>
        </p:nvSpPr>
        <p:spPr>
          <a:xfrm>
            <a:off x="5878738" y="667211"/>
            <a:ext cx="2620795" cy="1200329"/>
          </a:xfrm>
          <a:prstGeom prst="rect">
            <a:avLst/>
          </a:prstGeom>
          <a:noFill/>
        </p:spPr>
        <p:txBody>
          <a:bodyPr wrap="square" rtlCol="0">
            <a:spAutoFit/>
          </a:bodyPr>
          <a:lstStyle/>
          <a:p>
            <a:r>
              <a:rPr lang="en-US" sz="1800" b="1" dirty="0" smtClean="0">
                <a:solidFill>
                  <a:srgbClr val="C00000"/>
                </a:solidFill>
                <a:latin typeface="Arial" panose="020B0604020202020204" pitchFamily="34" charset="0"/>
                <a:cs typeface="Arial" panose="020B0604020202020204" pitchFamily="34" charset="0"/>
              </a:rPr>
              <a:t>Physical Redemption: Original Sin forgiven. Sex restored to God’s side. Sinless children</a:t>
            </a:r>
            <a:endParaRPr lang="en-US" sz="1800" b="1" dirty="0">
              <a:solidFill>
                <a:srgbClr val="C00000"/>
              </a:solidFill>
              <a:latin typeface="Arial" panose="020B0604020202020204" pitchFamily="34" charset="0"/>
              <a:cs typeface="Arial" panose="020B0604020202020204" pitchFamily="34" charset="0"/>
            </a:endParaRPr>
          </a:p>
        </p:txBody>
      </p:sp>
      <p:sp>
        <p:nvSpPr>
          <p:cNvPr id="65" name="TextBox 64"/>
          <p:cNvSpPr txBox="1"/>
          <p:nvPr/>
        </p:nvSpPr>
        <p:spPr>
          <a:xfrm>
            <a:off x="5878737" y="2310496"/>
            <a:ext cx="2620795" cy="1200329"/>
          </a:xfrm>
          <a:prstGeom prst="rect">
            <a:avLst/>
          </a:prstGeom>
          <a:noFill/>
        </p:spPr>
        <p:txBody>
          <a:bodyPr wrap="square" rtlCol="0">
            <a:spAutoFit/>
          </a:bodyPr>
          <a:lstStyle/>
          <a:p>
            <a:r>
              <a:rPr lang="en-US" sz="1800" b="1" dirty="0" smtClean="0">
                <a:solidFill>
                  <a:srgbClr val="C00000"/>
                </a:solidFill>
                <a:latin typeface="Arial" panose="020B0604020202020204" pitchFamily="34" charset="0"/>
                <a:cs typeface="Arial" panose="020B0604020202020204" pitchFamily="34" charset="0"/>
              </a:rPr>
              <a:t>Spiritual Redemption: Jesus still only child of God, Original Sin remains</a:t>
            </a:r>
            <a:endParaRPr lang="en-US" sz="1800" b="1" dirty="0">
              <a:solidFill>
                <a:srgbClr val="C00000"/>
              </a:solidFill>
              <a:latin typeface="Arial" panose="020B0604020202020204" pitchFamily="34" charset="0"/>
              <a:cs typeface="Arial" panose="020B0604020202020204" pitchFamily="34" charset="0"/>
            </a:endParaRPr>
          </a:p>
        </p:txBody>
      </p:sp>
      <p:sp>
        <p:nvSpPr>
          <p:cNvPr id="66" name="TextBox 65"/>
          <p:cNvSpPr txBox="1"/>
          <p:nvPr/>
        </p:nvSpPr>
        <p:spPr>
          <a:xfrm>
            <a:off x="325119" y="70814"/>
            <a:ext cx="8363587" cy="461665"/>
          </a:xfrm>
          <a:prstGeom prst="rect">
            <a:avLst/>
          </a:prstGeom>
          <a:noFill/>
        </p:spPr>
        <p:txBody>
          <a:bodyPr wrap="square" rtlCol="0">
            <a:spAutoFit/>
          </a:bodyPr>
          <a:lstStyle/>
          <a:p>
            <a:r>
              <a:rPr lang="en-US" sz="2400" b="1" dirty="0" smtClean="0">
                <a:solidFill>
                  <a:srgbClr val="C00000"/>
                </a:solidFill>
                <a:latin typeface="Arial" panose="020B0604020202020204" pitchFamily="34" charset="0"/>
                <a:cs typeface="Arial" panose="020B0604020202020204" pitchFamily="34" charset="0"/>
              </a:rPr>
              <a:t>Value of the Blessing (i.e. Salvation, Purpose of History)</a:t>
            </a:r>
            <a:endParaRPr lang="en-US"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74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1000" fill="hold"/>
                                        <p:tgtEl>
                                          <p:spTgt spid="49"/>
                                        </p:tgtEl>
                                        <p:attrNameLst>
                                          <p:attrName>ppt_x</p:attrName>
                                        </p:attrNameLst>
                                      </p:cBhvr>
                                      <p:tavLst>
                                        <p:tav tm="0">
                                          <p:val>
                                            <p:strVal val="#ppt_x"/>
                                          </p:val>
                                        </p:tav>
                                        <p:tav tm="100000">
                                          <p:val>
                                            <p:strVal val="#ppt_x"/>
                                          </p:val>
                                        </p:tav>
                                      </p:tavLst>
                                    </p:anim>
                                    <p:anim calcmode="lin" valueType="num">
                                      <p:cBhvr additive="base">
                                        <p:cTn id="13" dur="1000" fill="hold"/>
                                        <p:tgtEl>
                                          <p:spTgt spid="4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1000"/>
                                        <p:tgtEl>
                                          <p:spTgt spid="53"/>
                                        </p:tgtEl>
                                      </p:cBhvr>
                                    </p:animEffect>
                                    <p:anim calcmode="lin" valueType="num">
                                      <p:cBhvr>
                                        <p:cTn id="32" dur="1000" fill="hold"/>
                                        <p:tgtEl>
                                          <p:spTgt spid="53"/>
                                        </p:tgtEl>
                                        <p:attrNameLst>
                                          <p:attrName>ppt_x</p:attrName>
                                        </p:attrNameLst>
                                      </p:cBhvr>
                                      <p:tavLst>
                                        <p:tav tm="0">
                                          <p:val>
                                            <p:strVal val="#ppt_x"/>
                                          </p:val>
                                        </p:tav>
                                        <p:tav tm="100000">
                                          <p:val>
                                            <p:strVal val="#ppt_x"/>
                                          </p:val>
                                        </p:tav>
                                      </p:tavLst>
                                    </p:anim>
                                    <p:anim calcmode="lin" valueType="num">
                                      <p:cBhvr>
                                        <p:cTn id="3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1000"/>
                                        <p:tgtEl>
                                          <p:spTgt spid="52"/>
                                        </p:tgtEl>
                                      </p:cBhvr>
                                    </p:animEffect>
                                    <p:anim calcmode="lin" valueType="num">
                                      <p:cBhvr>
                                        <p:cTn id="39" dur="1000" fill="hold"/>
                                        <p:tgtEl>
                                          <p:spTgt spid="52"/>
                                        </p:tgtEl>
                                        <p:attrNameLst>
                                          <p:attrName>ppt_x</p:attrName>
                                        </p:attrNameLst>
                                      </p:cBhvr>
                                      <p:tavLst>
                                        <p:tav tm="0">
                                          <p:val>
                                            <p:strVal val="#ppt_x"/>
                                          </p:val>
                                        </p:tav>
                                        <p:tav tm="100000">
                                          <p:val>
                                            <p:strVal val="#ppt_x"/>
                                          </p:val>
                                        </p:tav>
                                      </p:tavLst>
                                    </p:anim>
                                    <p:anim calcmode="lin" valueType="num">
                                      <p:cBhvr>
                                        <p:cTn id="40" dur="1000" fill="hold"/>
                                        <p:tgtEl>
                                          <p:spTgt spid="52"/>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2" presetClass="entr" presetSubtype="4" fill="hold" nodeType="afterEffect">
                                  <p:stCondLst>
                                    <p:cond delay="0"/>
                                  </p:stCondLst>
                                  <p:childTnLst>
                                    <p:set>
                                      <p:cBhvr>
                                        <p:cTn id="43" dur="1" fill="hold">
                                          <p:stCondLst>
                                            <p:cond delay="0"/>
                                          </p:stCondLst>
                                        </p:cTn>
                                        <p:tgtEl>
                                          <p:spTgt spid="7192"/>
                                        </p:tgtEl>
                                        <p:attrNameLst>
                                          <p:attrName>style.visibility</p:attrName>
                                        </p:attrNameLst>
                                      </p:cBhvr>
                                      <p:to>
                                        <p:strVal val="visible"/>
                                      </p:to>
                                    </p:set>
                                    <p:animEffect transition="in" filter="wipe(down)">
                                      <p:cBhvr>
                                        <p:cTn id="44" dur="1500"/>
                                        <p:tgtEl>
                                          <p:spTgt spid="719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1000"/>
                                        <p:tgtEl>
                                          <p:spTgt spid="55"/>
                                        </p:tgtEl>
                                      </p:cBhvr>
                                    </p:animEffect>
                                    <p:anim calcmode="lin" valueType="num">
                                      <p:cBhvr>
                                        <p:cTn id="50" dur="1000" fill="hold"/>
                                        <p:tgtEl>
                                          <p:spTgt spid="55"/>
                                        </p:tgtEl>
                                        <p:attrNameLst>
                                          <p:attrName>ppt_x</p:attrName>
                                        </p:attrNameLst>
                                      </p:cBhvr>
                                      <p:tavLst>
                                        <p:tav tm="0">
                                          <p:val>
                                            <p:strVal val="#ppt_x"/>
                                          </p:val>
                                        </p:tav>
                                        <p:tav tm="100000">
                                          <p:val>
                                            <p:strVal val="#ppt_x"/>
                                          </p:val>
                                        </p:tav>
                                      </p:tavLst>
                                    </p:anim>
                                    <p:anim calcmode="lin" valueType="num">
                                      <p:cBhvr>
                                        <p:cTn id="51" dur="1000" fill="hold"/>
                                        <p:tgtEl>
                                          <p:spTgt spid="5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1000"/>
                                        <p:tgtEl>
                                          <p:spTgt spid="56"/>
                                        </p:tgtEl>
                                      </p:cBhvr>
                                    </p:animEffect>
                                    <p:anim calcmode="lin" valueType="num">
                                      <p:cBhvr>
                                        <p:cTn id="69" dur="1000" fill="hold"/>
                                        <p:tgtEl>
                                          <p:spTgt spid="56"/>
                                        </p:tgtEl>
                                        <p:attrNameLst>
                                          <p:attrName>ppt_x</p:attrName>
                                        </p:attrNameLst>
                                      </p:cBhvr>
                                      <p:tavLst>
                                        <p:tav tm="0">
                                          <p:val>
                                            <p:strVal val="#ppt_x"/>
                                          </p:val>
                                        </p:tav>
                                        <p:tav tm="100000">
                                          <p:val>
                                            <p:strVal val="#ppt_x"/>
                                          </p:val>
                                        </p:tav>
                                      </p:tavLst>
                                    </p:anim>
                                    <p:anim calcmode="lin" valueType="num">
                                      <p:cBhvr>
                                        <p:cTn id="70"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fade">
                                      <p:cBhvr>
                                        <p:cTn id="75" dur="1000"/>
                                        <p:tgtEl>
                                          <p:spTgt spid="65"/>
                                        </p:tgtEl>
                                      </p:cBhvr>
                                    </p:animEffect>
                                    <p:anim calcmode="lin" valueType="num">
                                      <p:cBhvr>
                                        <p:cTn id="76" dur="1000" fill="hold"/>
                                        <p:tgtEl>
                                          <p:spTgt spid="65"/>
                                        </p:tgtEl>
                                        <p:attrNameLst>
                                          <p:attrName>ppt_x</p:attrName>
                                        </p:attrNameLst>
                                      </p:cBhvr>
                                      <p:tavLst>
                                        <p:tav tm="0">
                                          <p:val>
                                            <p:strVal val="#ppt_x"/>
                                          </p:val>
                                        </p:tav>
                                        <p:tav tm="100000">
                                          <p:val>
                                            <p:strVal val="#ppt_x"/>
                                          </p:val>
                                        </p:tav>
                                      </p:tavLst>
                                    </p:anim>
                                    <p:anim calcmode="lin" valueType="num">
                                      <p:cBhvr>
                                        <p:cTn id="7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1000"/>
                                        <p:tgtEl>
                                          <p:spTgt spid="57"/>
                                        </p:tgtEl>
                                      </p:cBhvr>
                                    </p:animEffect>
                                    <p:anim calcmode="lin" valueType="num">
                                      <p:cBhvr>
                                        <p:cTn id="83" dur="1000" fill="hold"/>
                                        <p:tgtEl>
                                          <p:spTgt spid="57"/>
                                        </p:tgtEl>
                                        <p:attrNameLst>
                                          <p:attrName>ppt_x</p:attrName>
                                        </p:attrNameLst>
                                      </p:cBhvr>
                                      <p:tavLst>
                                        <p:tav tm="0">
                                          <p:val>
                                            <p:strVal val="#ppt_x"/>
                                          </p:val>
                                        </p:tav>
                                        <p:tav tm="100000">
                                          <p:val>
                                            <p:strVal val="#ppt_x"/>
                                          </p:val>
                                        </p:tav>
                                      </p:tavLst>
                                    </p:anim>
                                    <p:anim calcmode="lin" valueType="num">
                                      <p:cBhvr>
                                        <p:cTn id="84" dur="1000" fill="hold"/>
                                        <p:tgtEl>
                                          <p:spTgt spid="57"/>
                                        </p:tgtEl>
                                        <p:attrNameLst>
                                          <p:attrName>ppt_y</p:attrName>
                                        </p:attrNameLst>
                                      </p:cBhvr>
                                      <p:tavLst>
                                        <p:tav tm="0">
                                          <p:val>
                                            <p:strVal val="#ppt_y+.1"/>
                                          </p:val>
                                        </p:tav>
                                        <p:tav tm="100000">
                                          <p:val>
                                            <p:strVal val="#ppt_y"/>
                                          </p:val>
                                        </p:tav>
                                      </p:tavLst>
                                    </p:anim>
                                  </p:childTnLst>
                                </p:cTn>
                              </p:par>
                            </p:childTnLst>
                          </p:cTn>
                        </p:par>
                        <p:par>
                          <p:cTn id="85" fill="hold">
                            <p:stCondLst>
                              <p:cond delay="1000"/>
                            </p:stCondLst>
                            <p:childTnLst>
                              <p:par>
                                <p:cTn id="86" presetID="22" presetClass="entr" presetSubtype="4" fill="hold"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wipe(down)">
                                      <p:cBhvr>
                                        <p:cTn id="88" dur="1500"/>
                                        <p:tgtEl>
                                          <p:spTgt spid="58"/>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63"/>
                                        </p:tgtEl>
                                        <p:attrNameLst>
                                          <p:attrName>style.visibility</p:attrName>
                                        </p:attrNameLst>
                                      </p:cBhvr>
                                      <p:to>
                                        <p:strVal val="visible"/>
                                      </p:to>
                                    </p:set>
                                    <p:animEffect transition="in" filter="fade">
                                      <p:cBhvr>
                                        <p:cTn id="100" dur="1000"/>
                                        <p:tgtEl>
                                          <p:spTgt spid="63"/>
                                        </p:tgtEl>
                                      </p:cBhvr>
                                    </p:animEffect>
                                    <p:anim calcmode="lin" valueType="num">
                                      <p:cBhvr>
                                        <p:cTn id="101" dur="1000" fill="hold"/>
                                        <p:tgtEl>
                                          <p:spTgt spid="63"/>
                                        </p:tgtEl>
                                        <p:attrNameLst>
                                          <p:attrName>ppt_x</p:attrName>
                                        </p:attrNameLst>
                                      </p:cBhvr>
                                      <p:tavLst>
                                        <p:tav tm="0">
                                          <p:val>
                                            <p:strVal val="#ppt_x"/>
                                          </p:val>
                                        </p:tav>
                                        <p:tav tm="100000">
                                          <p:val>
                                            <p:strVal val="#ppt_x"/>
                                          </p:val>
                                        </p:tav>
                                      </p:tavLst>
                                    </p:anim>
                                    <p:anim calcmode="lin" valueType="num">
                                      <p:cBhvr>
                                        <p:cTn id="102"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64"/>
                                        </p:tgtEl>
                                        <p:attrNameLst>
                                          <p:attrName>style.visibility</p:attrName>
                                        </p:attrNameLst>
                                      </p:cBhvr>
                                      <p:to>
                                        <p:strVal val="visible"/>
                                      </p:to>
                                    </p:set>
                                    <p:animEffect transition="in" filter="fade">
                                      <p:cBhvr>
                                        <p:cTn id="107" dur="1000"/>
                                        <p:tgtEl>
                                          <p:spTgt spid="64"/>
                                        </p:tgtEl>
                                      </p:cBhvr>
                                    </p:animEffect>
                                    <p:anim calcmode="lin" valueType="num">
                                      <p:cBhvr>
                                        <p:cTn id="108" dur="1000" fill="hold"/>
                                        <p:tgtEl>
                                          <p:spTgt spid="64"/>
                                        </p:tgtEl>
                                        <p:attrNameLst>
                                          <p:attrName>ppt_x</p:attrName>
                                        </p:attrNameLst>
                                      </p:cBhvr>
                                      <p:tavLst>
                                        <p:tav tm="0">
                                          <p:val>
                                            <p:strVal val="#ppt_x"/>
                                          </p:val>
                                        </p:tav>
                                        <p:tav tm="100000">
                                          <p:val>
                                            <p:strVal val="#ppt_x"/>
                                          </p:val>
                                        </p:tav>
                                      </p:tavLst>
                                    </p:anim>
                                    <p:anim calcmode="lin" valueType="num">
                                      <p:cBhvr>
                                        <p:cTn id="109"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8" grpId="0"/>
      <p:bldP spid="52" grpId="0"/>
      <p:bldP spid="53" grpId="0"/>
      <p:bldP spid="55" grpId="0"/>
      <p:bldP spid="56" grpId="0"/>
      <p:bldP spid="57" grpId="0"/>
      <p:bldP spid="61" grpId="0"/>
      <p:bldP spid="63" grpId="0"/>
      <p:bldP spid="64" grpId="0"/>
      <p:bldP spid="65"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3265732"/>
            <a:ext cx="7391400"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Blessed Couples have received God’s approval for sex through the authority granted by True Parents.</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914400" y="4245464"/>
            <a:ext cx="7239000"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God’s authorization is granted to Blessed Couples to have children which are born into God’s lineage and without Original Sin.</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914400" y="2286000"/>
            <a:ext cx="7391400"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True Parents fulfilled the original plan replacing Adam and Eve. </a:t>
            </a:r>
            <a:endParaRPr lang="en-US" sz="2400" dirty="0">
              <a:latin typeface="Arial" panose="020B0604020202020204" pitchFamily="34" charset="0"/>
              <a:cs typeface="Arial" panose="020B0604020202020204" pitchFamily="34" charset="0"/>
            </a:endParaRPr>
          </a:p>
        </p:txBody>
      </p:sp>
      <p:sp>
        <p:nvSpPr>
          <p:cNvPr id="6" name="TextBox 5"/>
          <p:cNvSpPr txBox="1"/>
          <p:nvPr/>
        </p:nvSpPr>
        <p:spPr>
          <a:xfrm>
            <a:off x="304800" y="329637"/>
            <a:ext cx="8458200" cy="1754326"/>
          </a:xfrm>
          <a:prstGeom prst="rect">
            <a:avLst/>
          </a:prstGeom>
          <a:noFill/>
        </p:spPr>
        <p:txBody>
          <a:bodyPr wrap="square" rtlCol="0">
            <a:spAutoFit/>
          </a:bodyPr>
          <a:lstStyle/>
          <a:p>
            <a:r>
              <a:rPr lang="en-US" sz="2700" b="1" dirty="0" smtClean="0">
                <a:latin typeface="Arial" panose="020B0604020202020204" pitchFamily="34" charset="0"/>
                <a:cs typeface="Arial" panose="020B0604020202020204" pitchFamily="34" charset="0"/>
              </a:rPr>
              <a:t>God’s permission is now being given for the first time in history on sexual relationships that are within the marriage “Blessing” officiated by True Parents.</a:t>
            </a:r>
            <a:endParaRPr lang="en-US" sz="2700" b="1" dirty="0">
              <a:latin typeface="Arial" panose="020B0604020202020204" pitchFamily="34" charset="0"/>
              <a:cs typeface="Arial" panose="020B0604020202020204" pitchFamily="34" charset="0"/>
            </a:endParaRPr>
          </a:p>
        </p:txBody>
      </p:sp>
      <p:sp>
        <p:nvSpPr>
          <p:cNvPr id="7" name="TextBox 6"/>
          <p:cNvSpPr txBox="1"/>
          <p:nvPr/>
        </p:nvSpPr>
        <p:spPr>
          <a:xfrm>
            <a:off x="914400" y="5594529"/>
            <a:ext cx="7848600"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Going forward </a:t>
            </a:r>
            <a:r>
              <a:rPr lang="en-US" sz="2400" dirty="0" smtClean="0">
                <a:latin typeface="Arial" panose="020B0604020202020204" pitchFamily="34" charset="0"/>
                <a:cs typeface="Arial" panose="020B0604020202020204" pitchFamily="34" charset="0"/>
              </a:rPr>
              <a:t>we need to understand the original design </a:t>
            </a:r>
            <a:r>
              <a:rPr lang="en-US" sz="2400" dirty="0" smtClean="0">
                <a:latin typeface="Arial" panose="020B0604020202020204" pitchFamily="34" charset="0"/>
                <a:cs typeface="Arial" panose="020B0604020202020204" pitchFamily="34" charset="0"/>
              </a:rPr>
              <a:t>of love and sex and </a:t>
            </a:r>
            <a:r>
              <a:rPr lang="en-US" sz="2400" dirty="0" smtClean="0">
                <a:latin typeface="Arial" panose="020B0604020202020204" pitchFamily="34" charset="0"/>
                <a:cs typeface="Arial" panose="020B0604020202020204" pitchFamily="34" charset="0"/>
              </a:rPr>
              <a:t>try to exemplify it in our lives.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397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000" name="Picture 8" descr="Sperm-eg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674638"/>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85002" name="Text Box 10"/>
          <p:cNvSpPr txBox="1">
            <a:spLocks noChangeArrowheads="1"/>
          </p:cNvSpPr>
          <p:nvPr/>
        </p:nvSpPr>
        <p:spPr bwMode="auto">
          <a:xfrm>
            <a:off x="3606800" y="1748503"/>
            <a:ext cx="5257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en-US" sz="2400" dirty="0" smtClean="0">
                <a:latin typeface="Arial" panose="020B0604020202020204" pitchFamily="34" charset="0"/>
              </a:rPr>
              <a:t>Until recently, </a:t>
            </a:r>
            <a:r>
              <a:rPr kumimoji="0" lang="en-US" altLang="en-US" sz="2400" dirty="0">
                <a:latin typeface="Arial" panose="020B0604020202020204" pitchFamily="34" charset="0"/>
              </a:rPr>
              <a:t>experts thought that fertilization occurred when enzymes in the head of each sperm, acting like dynamite, blasted through the outer shell of the egg so that </a:t>
            </a:r>
            <a:r>
              <a:rPr kumimoji="0" lang="en-US" altLang="en-US" sz="2400" dirty="0" smtClean="0">
                <a:latin typeface="Arial" panose="020B0604020202020204" pitchFamily="34" charset="0"/>
              </a:rPr>
              <a:t>one </a:t>
            </a:r>
            <a:r>
              <a:rPr kumimoji="0" lang="en-US" altLang="en-US" sz="2400" dirty="0">
                <a:latin typeface="Arial" panose="020B0604020202020204" pitchFamily="34" charset="0"/>
              </a:rPr>
              <a:t>sperm could lodge inside. </a:t>
            </a:r>
          </a:p>
        </p:txBody>
      </p:sp>
      <p:sp>
        <p:nvSpPr>
          <p:cNvPr id="85003" name="Text Box 11"/>
          <p:cNvSpPr txBox="1">
            <a:spLocks noChangeArrowheads="1"/>
          </p:cNvSpPr>
          <p:nvPr/>
        </p:nvSpPr>
        <p:spPr bwMode="auto">
          <a:xfrm>
            <a:off x="292100" y="4118789"/>
            <a:ext cx="85725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en-US" sz="2400" dirty="0">
                <a:latin typeface="Arial" panose="020B0604020202020204" pitchFamily="34" charset="0"/>
              </a:rPr>
              <a:t>Today we understand that each egg </a:t>
            </a:r>
            <a:r>
              <a:rPr kumimoji="0" lang="en-US" altLang="en-US" sz="2400" b="1" dirty="0">
                <a:latin typeface="Arial" panose="020B0604020202020204" pitchFamily="34" charset="0"/>
              </a:rPr>
              <a:t>SELECTS</a:t>
            </a:r>
            <a:r>
              <a:rPr kumimoji="0" lang="en-US" altLang="en-US" sz="2400" dirty="0">
                <a:latin typeface="Arial" panose="020B0604020202020204" pitchFamily="34" charset="0"/>
              </a:rPr>
              <a:t> the sperm it mates with, making the first irrevocable decision in one's life. Indeed, rather than passively participating in this drama, the egg opens its shell and literally embraces the sperm it feels attracted to.</a:t>
            </a:r>
          </a:p>
          <a:p>
            <a:endParaRPr kumimoji="0" lang="en-US" altLang="en-US" sz="1050" dirty="0">
              <a:latin typeface="Arial" panose="020B0604020202020204" pitchFamily="34" charset="0"/>
            </a:endParaRPr>
          </a:p>
          <a:p>
            <a:r>
              <a:rPr kumimoji="0" lang="en-US" altLang="en-US" b="1" i="1" dirty="0">
                <a:latin typeface="Arial" panose="020B0604020202020204" pitchFamily="34" charset="0"/>
              </a:rPr>
              <a:t>Pre-Parenting: Nurturing Your Child from Conception</a:t>
            </a:r>
            <a:r>
              <a:rPr kumimoji="0" lang="en-US" altLang="en-US" dirty="0">
                <a:latin typeface="Arial" panose="020B0604020202020204" pitchFamily="34" charset="0"/>
              </a:rPr>
              <a:t> by Thomas R, M.D. </a:t>
            </a:r>
            <a:r>
              <a:rPr kumimoji="0" lang="en-US" altLang="en-US" dirty="0" err="1">
                <a:latin typeface="Arial" panose="020B0604020202020204" pitchFamily="34" charset="0"/>
              </a:rPr>
              <a:t>Verny</a:t>
            </a:r>
            <a:r>
              <a:rPr kumimoji="0" lang="en-US" altLang="en-US" dirty="0">
                <a:latin typeface="Arial" panose="020B0604020202020204" pitchFamily="34" charset="0"/>
              </a:rPr>
              <a:t>, Pamela </a:t>
            </a:r>
            <a:r>
              <a:rPr kumimoji="0" lang="en-US" altLang="en-US" dirty="0" err="1">
                <a:latin typeface="Arial" panose="020B0604020202020204" pitchFamily="34" charset="0"/>
              </a:rPr>
              <a:t>Weintraub</a:t>
            </a:r>
            <a:endParaRPr kumimoji="0" lang="en-US" altLang="en-US" dirty="0">
              <a:latin typeface="Arial" panose="020B0604020202020204" pitchFamily="34" charset="0"/>
            </a:endParaRPr>
          </a:p>
        </p:txBody>
      </p:sp>
      <p:sp>
        <p:nvSpPr>
          <p:cNvPr id="5" name="Rectangle 24"/>
          <p:cNvSpPr>
            <a:spLocks/>
          </p:cNvSpPr>
          <p:nvPr/>
        </p:nvSpPr>
        <p:spPr bwMode="auto">
          <a:xfrm>
            <a:off x="3757141" y="368479"/>
            <a:ext cx="4957118" cy="1292662"/>
          </a:xfrm>
          <a:prstGeom prst="rect">
            <a:avLst/>
          </a:prstGeom>
          <a:noFill/>
          <a:ln w="12700">
            <a:noFill/>
            <a:miter lim="800000"/>
            <a:headEnd/>
            <a:tailEnd/>
          </a:ln>
        </p:spPr>
        <p:txBody>
          <a:bodyPr wrap="square" lIns="0" tIns="0" rIns="0" bIns="0" anchor="ctr">
            <a:spAutoFit/>
          </a:bodyPr>
          <a:lstStyle/>
          <a:p>
            <a:pPr algn="ctr" defTabSz="642938" fontAlgn="base">
              <a:spcBef>
                <a:spcPct val="0"/>
              </a:spcBef>
              <a:spcAft>
                <a:spcPct val="0"/>
              </a:spcAft>
            </a:pPr>
            <a:r>
              <a:rPr lang="en-US" sz="2800" b="1" dirty="0" smtClean="0">
                <a:solidFill>
                  <a:schemeClr val="tx1"/>
                </a:solidFill>
                <a:latin typeface="Arial" panose="020B0604020202020204" pitchFamily="34" charset="0"/>
                <a:cs typeface="Arial" panose="020B0604020202020204" pitchFamily="34" charset="0"/>
                <a:sym typeface="Gill Sans" charset="0"/>
              </a:rPr>
              <a:t>God had it all figured out. He has </a:t>
            </a:r>
            <a:r>
              <a:rPr lang="en-US" sz="2800" b="1" dirty="0" smtClean="0">
                <a:latin typeface="Arial" panose="020B0604020202020204" pitchFamily="34" charset="0"/>
                <a:cs typeface="Arial" panose="020B0604020202020204" pitchFamily="34" charset="0"/>
                <a:sym typeface="Gill Sans" charset="0"/>
              </a:rPr>
              <a:t>d</a:t>
            </a:r>
            <a:r>
              <a:rPr lang="en-US" sz="2800" b="1" dirty="0" smtClean="0">
                <a:solidFill>
                  <a:schemeClr val="tx1"/>
                </a:solidFill>
                <a:latin typeface="Arial" panose="020B0604020202020204" pitchFamily="34" charset="0"/>
                <a:cs typeface="Arial" panose="020B0604020202020204" pitchFamily="34" charset="0"/>
                <a:sym typeface="Gill Sans" charset="0"/>
              </a:rPr>
              <a:t>esigned even the tiniest of details.</a:t>
            </a:r>
            <a:endParaRPr lang="en-US" sz="2800" b="1" dirty="0">
              <a:solidFill>
                <a:schemeClr val="tx1"/>
              </a:solidFill>
              <a:latin typeface="Arial" panose="020B0604020202020204" pitchFamily="34" charset="0"/>
              <a:cs typeface="Arial" panose="020B0604020202020204" pitchFamily="34" charset="0"/>
              <a:sym typeface="Gill Sans" charset="0"/>
            </a:endParaRPr>
          </a:p>
        </p:txBody>
      </p:sp>
    </p:spTree>
    <p:extLst>
      <p:ext uri="{BB962C8B-B14F-4D97-AF65-F5344CB8AC3E}">
        <p14:creationId xmlns:p14="http://schemas.microsoft.com/office/powerpoint/2010/main" val="74301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5002"/>
                                        </p:tgtEl>
                                        <p:attrNameLst>
                                          <p:attrName>style.visibility</p:attrName>
                                        </p:attrNameLst>
                                      </p:cBhvr>
                                      <p:to>
                                        <p:strVal val="visible"/>
                                      </p:to>
                                    </p:set>
                                    <p:animEffect transition="in" filter="dissolve">
                                      <p:cBhvr>
                                        <p:cTn id="7" dur="500"/>
                                        <p:tgtEl>
                                          <p:spTgt spid="85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5003"/>
                                        </p:tgtEl>
                                        <p:attrNameLst>
                                          <p:attrName>style.visibility</p:attrName>
                                        </p:attrNameLst>
                                      </p:cBhvr>
                                      <p:to>
                                        <p:strVal val="visible"/>
                                      </p:to>
                                    </p:set>
                                    <p:animEffect transition="in" filter="dissolve">
                                      <p:cBhvr>
                                        <p:cTn id="12" dur="500"/>
                                        <p:tgtEl>
                                          <p:spTgt spid="85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2" grpId="0"/>
      <p:bldP spid="8500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304800" y="228600"/>
            <a:ext cx="8382000" cy="609600"/>
          </a:xfrm>
        </p:spPr>
        <p:txBody>
          <a:bodyPr/>
          <a:lstStyle/>
          <a:p>
            <a:r>
              <a:rPr lang="en-US" altLang="en-US" sz="3200" dirty="0"/>
              <a:t>Function and design of reproduction</a:t>
            </a:r>
            <a:endParaRPr lang="en-US" altLang="en-US" sz="6000" i="1" dirty="0">
              <a:solidFill>
                <a:srgbClr val="990099"/>
              </a:solidFill>
            </a:endParaRPr>
          </a:p>
        </p:txBody>
      </p:sp>
      <p:pic>
        <p:nvPicPr>
          <p:cNvPr id="57348" name="Picture 4" descr="fertcy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8077200" cy="2152650"/>
          </a:xfrm>
          <a:prstGeom prst="rect">
            <a:avLst/>
          </a:prstGeom>
          <a:noFill/>
          <a:extLst>
            <a:ext uri="{909E8E84-426E-40DD-AFC4-6F175D3DCCD1}">
              <a14:hiddenFill xmlns:a14="http://schemas.microsoft.com/office/drawing/2010/main">
                <a:solidFill>
                  <a:srgbClr val="FFFFFF"/>
                </a:solidFill>
              </a14:hiddenFill>
            </a:ext>
          </a:extLst>
        </p:spPr>
      </p:pic>
      <p:sp>
        <p:nvSpPr>
          <p:cNvPr id="57354" name="Rectangle 10"/>
          <p:cNvSpPr>
            <a:spLocks noChangeArrowheads="1"/>
          </p:cNvSpPr>
          <p:nvPr/>
        </p:nvSpPr>
        <p:spPr bwMode="auto">
          <a:xfrm>
            <a:off x="304800" y="3409951"/>
            <a:ext cx="8382000" cy="85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altLang="en-US" sz="2000" b="1" dirty="0"/>
              <a:t>God created the average fertility phase to be about 5 to 7 days out of 28 days. Many miraculous things are happening </a:t>
            </a:r>
            <a:r>
              <a:rPr kumimoji="0" lang="en-US" altLang="en-US" sz="2000" b="1" dirty="0" smtClean="0"/>
              <a:t>in each </a:t>
            </a:r>
            <a:r>
              <a:rPr kumimoji="0" lang="en-US" altLang="en-US" sz="2000" b="1" dirty="0" smtClean="0"/>
              <a:t>monthly </a:t>
            </a:r>
            <a:r>
              <a:rPr kumimoji="0" lang="en-US" altLang="en-US" sz="2000" b="1" dirty="0" smtClean="0"/>
              <a:t>menstrual cycle. All are preparation </a:t>
            </a:r>
            <a:r>
              <a:rPr kumimoji="0" lang="en-US" altLang="en-US" sz="2000" b="1" dirty="0" smtClean="0"/>
              <a:t>for pregnancy. </a:t>
            </a:r>
            <a:endParaRPr kumimoji="0" lang="en-US" altLang="en-US" sz="2000" b="1" dirty="0"/>
          </a:p>
        </p:txBody>
      </p:sp>
      <p:sp>
        <p:nvSpPr>
          <p:cNvPr id="57355" name="Line 11"/>
          <p:cNvSpPr>
            <a:spLocks noChangeShapeType="1"/>
          </p:cNvSpPr>
          <p:nvPr/>
        </p:nvSpPr>
        <p:spPr bwMode="auto">
          <a:xfrm>
            <a:off x="2819400" y="3124200"/>
            <a:ext cx="2209800" cy="0"/>
          </a:xfrm>
          <a:prstGeom prst="line">
            <a:avLst/>
          </a:prstGeom>
          <a:noFill/>
          <a:ln w="5715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7364" name="Rectangle 20"/>
          <p:cNvSpPr>
            <a:spLocks noChangeArrowheads="1"/>
          </p:cNvSpPr>
          <p:nvPr/>
        </p:nvSpPr>
        <p:spPr bwMode="auto">
          <a:xfrm>
            <a:off x="304800" y="4483099"/>
            <a:ext cx="8382000" cy="168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altLang="en-US" sz="2000" b="1" dirty="0"/>
              <a:t>Once released, the ovum </a:t>
            </a:r>
            <a:r>
              <a:rPr kumimoji="0" lang="en-US" altLang="en-US" sz="2000" b="1" dirty="0" smtClean="0"/>
              <a:t>(egg) will </a:t>
            </a:r>
            <a:r>
              <a:rPr kumimoji="0" lang="en-US" altLang="en-US" sz="2000" b="1" dirty="0"/>
              <a:t>live no longer than about 24 </a:t>
            </a:r>
            <a:r>
              <a:rPr kumimoji="0" lang="en-US" altLang="en-US" sz="2000" b="1" dirty="0" smtClean="0"/>
              <a:t>hours </a:t>
            </a:r>
            <a:r>
              <a:rPr kumimoji="0" lang="en-US" altLang="en-US" sz="2000" b="1" dirty="0"/>
              <a:t>unless fertilized. </a:t>
            </a:r>
            <a:endParaRPr kumimoji="0" lang="en-US" altLang="en-US" sz="2000" b="1" dirty="0" smtClean="0"/>
          </a:p>
          <a:p>
            <a:pPr algn="l">
              <a:lnSpc>
                <a:spcPct val="80000"/>
              </a:lnSpc>
            </a:pPr>
            <a:endParaRPr lang="en-US" altLang="en-US" sz="2000" b="1" dirty="0"/>
          </a:p>
          <a:p>
            <a:pPr algn="l">
              <a:lnSpc>
                <a:spcPct val="80000"/>
              </a:lnSpc>
            </a:pPr>
            <a:r>
              <a:rPr kumimoji="0" lang="en-US" altLang="en-US" sz="2000" b="1" dirty="0" smtClean="0"/>
              <a:t>In </a:t>
            </a:r>
            <a:r>
              <a:rPr kumimoji="0" lang="en-US" altLang="en-US" sz="2000" b="1" dirty="0"/>
              <a:t>non-fertile conditions sperm can survive for an </a:t>
            </a:r>
            <a:r>
              <a:rPr kumimoji="0" lang="en-US" altLang="en-US" sz="2000" b="1" dirty="0" smtClean="0"/>
              <a:t>average of only </a:t>
            </a:r>
            <a:r>
              <a:rPr kumimoji="0" lang="en-US" altLang="en-US" sz="2000" b="1" dirty="0"/>
              <a:t>3 to 7 hours. </a:t>
            </a:r>
            <a:r>
              <a:rPr kumimoji="0" lang="en-US" altLang="en-US" sz="2000" b="1" dirty="0" smtClean="0"/>
              <a:t>During the female fertility phase when cervical mucous is produced, the sperm can live 3 to 5 days.</a:t>
            </a:r>
            <a:endParaRPr kumimoji="0" lang="en-US" altLang="en-US" sz="2000" b="1" dirty="0"/>
          </a:p>
        </p:txBody>
      </p:sp>
    </p:spTree>
    <p:extLst>
      <p:ext uri="{BB962C8B-B14F-4D97-AF65-F5344CB8AC3E}">
        <p14:creationId xmlns:p14="http://schemas.microsoft.com/office/powerpoint/2010/main" val="162962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dissolve">
                                      <p:cBhvr>
                                        <p:cTn id="7" dur="500"/>
                                        <p:tgtEl>
                                          <p:spTgt spid="57348"/>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7354"/>
                                        </p:tgtEl>
                                        <p:attrNameLst>
                                          <p:attrName>style.visibility</p:attrName>
                                        </p:attrNameLst>
                                      </p:cBhvr>
                                      <p:to>
                                        <p:strVal val="visible"/>
                                      </p:to>
                                    </p:set>
                                    <p:animEffect transition="in" filter="fade">
                                      <p:cBhvr>
                                        <p:cTn id="12" dur="1000"/>
                                        <p:tgtEl>
                                          <p:spTgt spid="57354"/>
                                        </p:tgtEl>
                                      </p:cBhvr>
                                    </p:animEffect>
                                    <p:anim calcmode="lin" valueType="num">
                                      <p:cBhvr>
                                        <p:cTn id="13" dur="1000" fill="hold"/>
                                        <p:tgtEl>
                                          <p:spTgt spid="57354"/>
                                        </p:tgtEl>
                                        <p:attrNameLst>
                                          <p:attrName>ppt_x</p:attrName>
                                        </p:attrNameLst>
                                      </p:cBhvr>
                                      <p:tavLst>
                                        <p:tav tm="0">
                                          <p:val>
                                            <p:strVal val="#ppt_x"/>
                                          </p:val>
                                        </p:tav>
                                        <p:tav tm="100000">
                                          <p:val>
                                            <p:strVal val="#ppt_x"/>
                                          </p:val>
                                        </p:tav>
                                      </p:tavLst>
                                    </p:anim>
                                    <p:anim calcmode="lin" valueType="num">
                                      <p:cBhvr>
                                        <p:cTn id="14" dur="1000" fill="hold"/>
                                        <p:tgtEl>
                                          <p:spTgt spid="5735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57355"/>
                                        </p:tgtEl>
                                        <p:attrNameLst>
                                          <p:attrName>style.visibility</p:attrName>
                                        </p:attrNameLst>
                                      </p:cBhvr>
                                      <p:to>
                                        <p:strVal val="visible"/>
                                      </p:to>
                                    </p:set>
                                    <p:anim calcmode="lin" valueType="num">
                                      <p:cBhvr>
                                        <p:cTn id="18" dur="500" fill="hold"/>
                                        <p:tgtEl>
                                          <p:spTgt spid="57355"/>
                                        </p:tgtEl>
                                        <p:attrNameLst>
                                          <p:attrName>ppt_w</p:attrName>
                                        </p:attrNameLst>
                                      </p:cBhvr>
                                      <p:tavLst>
                                        <p:tav tm="0">
                                          <p:val>
                                            <p:fltVal val="0"/>
                                          </p:val>
                                        </p:tav>
                                        <p:tav tm="100000">
                                          <p:val>
                                            <p:strVal val="#ppt_w"/>
                                          </p:val>
                                        </p:tav>
                                      </p:tavLst>
                                    </p:anim>
                                    <p:anim calcmode="lin" valueType="num">
                                      <p:cBhvr>
                                        <p:cTn id="19" dur="500" fill="hold"/>
                                        <p:tgtEl>
                                          <p:spTgt spid="5735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7364">
                                            <p:txEl>
                                              <p:pRg st="0" end="0"/>
                                            </p:txEl>
                                          </p:spTgt>
                                        </p:tgtEl>
                                        <p:attrNameLst>
                                          <p:attrName>style.visibility</p:attrName>
                                        </p:attrNameLst>
                                      </p:cBhvr>
                                      <p:to>
                                        <p:strVal val="visible"/>
                                      </p:to>
                                    </p:set>
                                    <p:animEffect transition="in" filter="fade">
                                      <p:cBhvr>
                                        <p:cTn id="24" dur="1000"/>
                                        <p:tgtEl>
                                          <p:spTgt spid="57364">
                                            <p:txEl>
                                              <p:pRg st="0" end="0"/>
                                            </p:txEl>
                                          </p:spTgt>
                                        </p:tgtEl>
                                      </p:cBhvr>
                                    </p:animEffect>
                                    <p:anim calcmode="lin" valueType="num">
                                      <p:cBhvr>
                                        <p:cTn id="25" dur="1000" fill="hold"/>
                                        <p:tgtEl>
                                          <p:spTgt spid="5736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73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7364">
                                            <p:txEl>
                                              <p:pRg st="2" end="2"/>
                                            </p:txEl>
                                          </p:spTgt>
                                        </p:tgtEl>
                                        <p:attrNameLst>
                                          <p:attrName>style.visibility</p:attrName>
                                        </p:attrNameLst>
                                      </p:cBhvr>
                                      <p:to>
                                        <p:strVal val="visible"/>
                                      </p:to>
                                    </p:set>
                                    <p:animEffect transition="in" filter="fade">
                                      <p:cBhvr>
                                        <p:cTn id="31" dur="1000"/>
                                        <p:tgtEl>
                                          <p:spTgt spid="57364">
                                            <p:txEl>
                                              <p:pRg st="2" end="2"/>
                                            </p:txEl>
                                          </p:spTgt>
                                        </p:tgtEl>
                                      </p:cBhvr>
                                    </p:animEffect>
                                    <p:anim calcmode="lin" valueType="num">
                                      <p:cBhvr>
                                        <p:cTn id="32" dur="1000" fill="hold"/>
                                        <p:tgtEl>
                                          <p:spTgt spid="5736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5736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4" grpId="0"/>
      <p:bldP spid="57355" grpId="0" animBg="1"/>
      <p:bldP spid="5736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fertcy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8077200" cy="2152650"/>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ctrTitle"/>
          </p:nvPr>
        </p:nvSpPr>
        <p:spPr>
          <a:xfrm>
            <a:off x="304800" y="228600"/>
            <a:ext cx="8382000" cy="609600"/>
          </a:xfrm>
        </p:spPr>
        <p:txBody>
          <a:bodyPr/>
          <a:lstStyle/>
          <a:p>
            <a:r>
              <a:rPr lang="en-US" altLang="en-US" sz="3200" dirty="0"/>
              <a:t>Function and design of reproduction</a:t>
            </a:r>
            <a:endParaRPr lang="en-US" altLang="en-US" sz="6000" i="1" dirty="0">
              <a:solidFill>
                <a:srgbClr val="990099"/>
              </a:solidFill>
            </a:endParaRPr>
          </a:p>
        </p:txBody>
      </p:sp>
      <p:sp>
        <p:nvSpPr>
          <p:cNvPr id="58371" name="Rectangle 3"/>
          <p:cNvSpPr>
            <a:spLocks noGrp="1" noChangeArrowheads="1"/>
          </p:cNvSpPr>
          <p:nvPr>
            <p:ph type="subTitle" idx="1"/>
          </p:nvPr>
        </p:nvSpPr>
        <p:spPr>
          <a:xfrm>
            <a:off x="571500" y="4200525"/>
            <a:ext cx="6781800" cy="304802"/>
          </a:xfrm>
        </p:spPr>
        <p:txBody>
          <a:bodyPr>
            <a:noAutofit/>
          </a:bodyPr>
          <a:lstStyle/>
          <a:p>
            <a:pPr algn="l">
              <a:lnSpc>
                <a:spcPct val="80000"/>
              </a:lnSpc>
            </a:pPr>
            <a:r>
              <a:rPr lang="en-US" altLang="en-US" sz="2000" b="1" dirty="0">
                <a:solidFill>
                  <a:schemeClr val="tx1"/>
                </a:solidFill>
                <a:latin typeface="Arial" panose="020B0604020202020204" pitchFamily="34" charset="0"/>
                <a:cs typeface="Arial" panose="020B0604020202020204" pitchFamily="34" charset="0"/>
              </a:rPr>
              <a:t>So how did God create the male’s fertility cycle? </a:t>
            </a:r>
          </a:p>
        </p:txBody>
      </p:sp>
      <p:sp>
        <p:nvSpPr>
          <p:cNvPr id="58373" name="Rectangle 5"/>
          <p:cNvSpPr>
            <a:spLocks noChangeArrowheads="1"/>
          </p:cNvSpPr>
          <p:nvPr/>
        </p:nvSpPr>
        <p:spPr bwMode="auto">
          <a:xfrm>
            <a:off x="571500" y="4635500"/>
            <a:ext cx="7924800" cy="83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spcBef>
                <a:spcPct val="0"/>
              </a:spcBef>
            </a:pPr>
            <a:r>
              <a:rPr kumimoji="0" lang="en-US" altLang="en-US" sz="2000" b="1" dirty="0" smtClean="0"/>
              <a:t>It couldn’t be cyclical. </a:t>
            </a:r>
            <a:r>
              <a:rPr kumimoji="0" lang="en-US" altLang="en-US" sz="2000" b="1" dirty="0"/>
              <a:t>The cycles </a:t>
            </a:r>
            <a:r>
              <a:rPr kumimoji="0" lang="en-US" altLang="en-US" sz="2000" b="1" dirty="0" smtClean="0"/>
              <a:t>might </a:t>
            </a:r>
            <a:r>
              <a:rPr kumimoji="0" lang="en-US" altLang="en-US" sz="2000" b="1" dirty="0"/>
              <a:t>never synchronize. = No babies.</a:t>
            </a:r>
          </a:p>
        </p:txBody>
      </p:sp>
      <p:sp>
        <p:nvSpPr>
          <p:cNvPr id="58374" name="Rectangle 6"/>
          <p:cNvSpPr>
            <a:spLocks noChangeArrowheads="1"/>
          </p:cNvSpPr>
          <p:nvPr/>
        </p:nvSpPr>
        <p:spPr bwMode="auto">
          <a:xfrm>
            <a:off x="685800" y="2438400"/>
            <a:ext cx="7772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altLang="en-US" sz="1600" b="1" dirty="0"/>
              <a:t>Over 3 months God’s </a:t>
            </a:r>
            <a:r>
              <a:rPr kumimoji="0" lang="en-US" altLang="en-US" sz="1600" b="1" dirty="0" smtClean="0"/>
              <a:t>creation of the fertility </a:t>
            </a:r>
            <a:r>
              <a:rPr kumimoji="0" lang="en-US" altLang="en-US" sz="1600" b="1" dirty="0" smtClean="0"/>
              <a:t>periods looks </a:t>
            </a:r>
            <a:r>
              <a:rPr kumimoji="0" lang="en-US" altLang="en-US" sz="1600" b="1" dirty="0"/>
              <a:t>like this.</a:t>
            </a:r>
          </a:p>
        </p:txBody>
      </p:sp>
      <p:sp>
        <p:nvSpPr>
          <p:cNvPr id="58375" name="Line 7"/>
          <p:cNvSpPr>
            <a:spLocks noChangeShapeType="1"/>
          </p:cNvSpPr>
          <p:nvPr/>
        </p:nvSpPr>
        <p:spPr bwMode="auto">
          <a:xfrm>
            <a:off x="1295400" y="2057400"/>
            <a:ext cx="685800" cy="0"/>
          </a:xfrm>
          <a:prstGeom prst="line">
            <a:avLst/>
          </a:prstGeom>
          <a:noFill/>
          <a:ln w="5715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8376" name="Text Box 8"/>
          <p:cNvSpPr txBox="1">
            <a:spLocks noChangeArrowheads="1"/>
          </p:cNvSpPr>
          <p:nvPr/>
        </p:nvSpPr>
        <p:spPr bwMode="auto">
          <a:xfrm>
            <a:off x="342900" y="5293029"/>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latin typeface="Arial" panose="020B0604020202020204" pitchFamily="34" charset="0"/>
              </a:rPr>
              <a:t>1</a:t>
            </a:r>
          </a:p>
        </p:txBody>
      </p:sp>
      <p:sp>
        <p:nvSpPr>
          <p:cNvPr id="58377" name="Text Box 9"/>
          <p:cNvSpPr txBox="1">
            <a:spLocks noChangeArrowheads="1"/>
          </p:cNvSpPr>
          <p:nvPr/>
        </p:nvSpPr>
        <p:spPr bwMode="auto">
          <a:xfrm>
            <a:off x="8136194" y="5360992"/>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latin typeface="Arial" panose="020B0604020202020204" pitchFamily="34" charset="0"/>
              </a:rPr>
              <a:t>365</a:t>
            </a:r>
          </a:p>
        </p:txBody>
      </p:sp>
      <p:sp>
        <p:nvSpPr>
          <p:cNvPr id="58378" name="Line 10"/>
          <p:cNvSpPr>
            <a:spLocks noChangeShapeType="1"/>
          </p:cNvSpPr>
          <p:nvPr/>
        </p:nvSpPr>
        <p:spPr bwMode="auto">
          <a:xfrm>
            <a:off x="762000" y="3505200"/>
            <a:ext cx="7772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8380" name="Rectangle 12"/>
          <p:cNvSpPr>
            <a:spLocks noChangeArrowheads="1"/>
          </p:cNvSpPr>
          <p:nvPr/>
        </p:nvSpPr>
        <p:spPr bwMode="auto">
          <a:xfrm>
            <a:off x="609600" y="5807075"/>
            <a:ext cx="7543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spcBef>
                <a:spcPct val="0"/>
              </a:spcBef>
            </a:pPr>
            <a:r>
              <a:rPr kumimoji="0" lang="en-US" altLang="en-US" sz="2000" b="1" dirty="0"/>
              <a:t>God had to make men fertile……………….</a:t>
            </a:r>
          </a:p>
        </p:txBody>
      </p:sp>
      <p:pic>
        <p:nvPicPr>
          <p:cNvPr id="58385" name="Picture 17" descr="fertcycl-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2733675" cy="1076325"/>
          </a:xfrm>
          <a:prstGeom prst="rect">
            <a:avLst/>
          </a:prstGeom>
          <a:noFill/>
          <a:extLst>
            <a:ext uri="{909E8E84-426E-40DD-AFC4-6F175D3DCCD1}">
              <a14:hiddenFill xmlns:a14="http://schemas.microsoft.com/office/drawing/2010/main">
                <a:solidFill>
                  <a:srgbClr val="FFFFFF"/>
                </a:solidFill>
              </a14:hiddenFill>
            </a:ext>
          </a:extLst>
        </p:spPr>
      </p:pic>
      <p:pic>
        <p:nvPicPr>
          <p:cNvPr id="58386" name="Picture 18" descr="fertcycl-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838200"/>
            <a:ext cx="2733675" cy="1076325"/>
          </a:xfrm>
          <a:prstGeom prst="rect">
            <a:avLst/>
          </a:prstGeom>
          <a:noFill/>
          <a:extLst>
            <a:ext uri="{909E8E84-426E-40DD-AFC4-6F175D3DCCD1}">
              <a14:hiddenFill xmlns:a14="http://schemas.microsoft.com/office/drawing/2010/main">
                <a:solidFill>
                  <a:srgbClr val="FFFFFF"/>
                </a:solidFill>
              </a14:hiddenFill>
            </a:ext>
          </a:extLst>
        </p:spPr>
      </p:pic>
      <p:pic>
        <p:nvPicPr>
          <p:cNvPr id="58387" name="Picture 19" descr="fertcycl-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838200"/>
            <a:ext cx="2733675" cy="1076325"/>
          </a:xfrm>
          <a:prstGeom prst="rect">
            <a:avLst/>
          </a:prstGeom>
          <a:noFill/>
          <a:extLst>
            <a:ext uri="{909E8E84-426E-40DD-AFC4-6F175D3DCCD1}">
              <a14:hiddenFill xmlns:a14="http://schemas.microsoft.com/office/drawing/2010/main">
                <a:solidFill>
                  <a:srgbClr val="FFFFFF"/>
                </a:solidFill>
              </a14:hiddenFill>
            </a:ext>
          </a:extLst>
        </p:spPr>
      </p:pic>
      <p:sp>
        <p:nvSpPr>
          <p:cNvPr id="58388" name="Line 20"/>
          <p:cNvSpPr>
            <a:spLocks noChangeShapeType="1"/>
          </p:cNvSpPr>
          <p:nvPr/>
        </p:nvSpPr>
        <p:spPr bwMode="auto">
          <a:xfrm>
            <a:off x="3962400" y="2057400"/>
            <a:ext cx="685800" cy="0"/>
          </a:xfrm>
          <a:prstGeom prst="line">
            <a:avLst/>
          </a:prstGeom>
          <a:noFill/>
          <a:ln w="5715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8389" name="Line 21"/>
          <p:cNvSpPr>
            <a:spLocks noChangeShapeType="1"/>
          </p:cNvSpPr>
          <p:nvPr/>
        </p:nvSpPr>
        <p:spPr bwMode="auto">
          <a:xfrm>
            <a:off x="6705600" y="2057400"/>
            <a:ext cx="685800" cy="0"/>
          </a:xfrm>
          <a:prstGeom prst="line">
            <a:avLst/>
          </a:prstGeom>
          <a:noFill/>
          <a:ln w="5715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8390" name="Rectangle 22"/>
          <p:cNvSpPr>
            <a:spLocks noChangeArrowheads="1"/>
          </p:cNvSpPr>
          <p:nvPr/>
        </p:nvSpPr>
        <p:spPr bwMode="auto">
          <a:xfrm>
            <a:off x="5638800" y="3124200"/>
            <a:ext cx="3352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altLang="en-US" sz="1600" b="1"/>
              <a:t>What if it was 5-7 days a month? </a:t>
            </a:r>
          </a:p>
        </p:txBody>
      </p:sp>
      <p:sp>
        <p:nvSpPr>
          <p:cNvPr id="58391" name="Line 23"/>
          <p:cNvSpPr>
            <a:spLocks noChangeShapeType="1"/>
          </p:cNvSpPr>
          <p:nvPr/>
        </p:nvSpPr>
        <p:spPr bwMode="auto">
          <a:xfrm>
            <a:off x="2286000" y="3657600"/>
            <a:ext cx="685800" cy="0"/>
          </a:xfrm>
          <a:prstGeom prst="line">
            <a:avLst/>
          </a:prstGeom>
          <a:noFill/>
          <a:ln w="5715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8392" name="Line 24"/>
          <p:cNvSpPr>
            <a:spLocks noChangeShapeType="1"/>
          </p:cNvSpPr>
          <p:nvPr/>
        </p:nvSpPr>
        <p:spPr bwMode="auto">
          <a:xfrm>
            <a:off x="5029200" y="3657600"/>
            <a:ext cx="685800" cy="0"/>
          </a:xfrm>
          <a:prstGeom prst="line">
            <a:avLst/>
          </a:prstGeom>
          <a:noFill/>
          <a:ln w="5715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8393" name="Line 25"/>
          <p:cNvSpPr>
            <a:spLocks noChangeShapeType="1"/>
          </p:cNvSpPr>
          <p:nvPr/>
        </p:nvSpPr>
        <p:spPr bwMode="auto">
          <a:xfrm>
            <a:off x="7620000" y="3657600"/>
            <a:ext cx="685800" cy="0"/>
          </a:xfrm>
          <a:prstGeom prst="line">
            <a:avLst/>
          </a:prstGeom>
          <a:noFill/>
          <a:ln w="5715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8394" name="Line 26"/>
          <p:cNvSpPr>
            <a:spLocks noChangeShapeType="1"/>
          </p:cNvSpPr>
          <p:nvPr/>
        </p:nvSpPr>
        <p:spPr bwMode="auto">
          <a:xfrm>
            <a:off x="710381" y="5491165"/>
            <a:ext cx="7392988" cy="38102"/>
          </a:xfrm>
          <a:prstGeom prst="line">
            <a:avLst/>
          </a:prstGeom>
          <a:noFill/>
          <a:ln w="5715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8395" name="Rectangle 27"/>
          <p:cNvSpPr>
            <a:spLocks noChangeArrowheads="1"/>
          </p:cNvSpPr>
          <p:nvPr/>
        </p:nvSpPr>
        <p:spPr bwMode="auto">
          <a:xfrm>
            <a:off x="5727290" y="5823820"/>
            <a:ext cx="3276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spcBef>
                <a:spcPct val="0"/>
              </a:spcBef>
            </a:pPr>
            <a:r>
              <a:rPr kumimoji="0" lang="en-US" altLang="en-US" sz="2000" b="1" dirty="0">
                <a:solidFill>
                  <a:srgbClr val="009900"/>
                </a:solidFill>
              </a:rPr>
              <a:t>Every SINGLE DAY !!!</a:t>
            </a:r>
          </a:p>
        </p:txBody>
      </p:sp>
      <p:sp>
        <p:nvSpPr>
          <p:cNvPr id="58397" name="Line 29"/>
          <p:cNvSpPr>
            <a:spLocks noChangeShapeType="1"/>
          </p:cNvSpPr>
          <p:nvPr/>
        </p:nvSpPr>
        <p:spPr bwMode="auto">
          <a:xfrm flipV="1">
            <a:off x="2286000" y="1905000"/>
            <a:ext cx="0" cy="1752600"/>
          </a:xfrm>
          <a:prstGeom prst="line">
            <a:avLst/>
          </a:prstGeom>
          <a:noFill/>
          <a:ln w="28575">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8398" name="Line 30"/>
          <p:cNvSpPr>
            <a:spLocks noChangeShapeType="1"/>
          </p:cNvSpPr>
          <p:nvPr/>
        </p:nvSpPr>
        <p:spPr bwMode="auto">
          <a:xfrm flipV="1">
            <a:off x="5029200" y="1905000"/>
            <a:ext cx="0" cy="1752600"/>
          </a:xfrm>
          <a:prstGeom prst="line">
            <a:avLst/>
          </a:prstGeom>
          <a:noFill/>
          <a:ln w="28575">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8399" name="Line 31"/>
          <p:cNvSpPr>
            <a:spLocks noChangeShapeType="1"/>
          </p:cNvSpPr>
          <p:nvPr/>
        </p:nvSpPr>
        <p:spPr bwMode="auto">
          <a:xfrm flipV="1">
            <a:off x="7620000" y="1905000"/>
            <a:ext cx="0" cy="1752600"/>
          </a:xfrm>
          <a:prstGeom prst="line">
            <a:avLst/>
          </a:prstGeom>
          <a:noFill/>
          <a:ln w="28575">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8400" name="Line 32"/>
          <p:cNvSpPr>
            <a:spLocks noChangeShapeType="1"/>
          </p:cNvSpPr>
          <p:nvPr/>
        </p:nvSpPr>
        <p:spPr bwMode="auto">
          <a:xfrm flipV="1">
            <a:off x="2971800" y="1905000"/>
            <a:ext cx="0" cy="1752600"/>
          </a:xfrm>
          <a:prstGeom prst="line">
            <a:avLst/>
          </a:prstGeom>
          <a:noFill/>
          <a:ln w="28575">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8401" name="Line 33"/>
          <p:cNvSpPr>
            <a:spLocks noChangeShapeType="1"/>
          </p:cNvSpPr>
          <p:nvPr/>
        </p:nvSpPr>
        <p:spPr bwMode="auto">
          <a:xfrm flipV="1">
            <a:off x="5715000" y="1905000"/>
            <a:ext cx="0" cy="1752600"/>
          </a:xfrm>
          <a:prstGeom prst="line">
            <a:avLst/>
          </a:prstGeom>
          <a:noFill/>
          <a:ln w="28575">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8402" name="Line 34"/>
          <p:cNvSpPr>
            <a:spLocks noChangeShapeType="1"/>
          </p:cNvSpPr>
          <p:nvPr/>
        </p:nvSpPr>
        <p:spPr bwMode="auto">
          <a:xfrm flipV="1">
            <a:off x="8305800" y="1905000"/>
            <a:ext cx="0" cy="1752600"/>
          </a:xfrm>
          <a:prstGeom prst="line">
            <a:avLst/>
          </a:prstGeom>
          <a:noFill/>
          <a:ln w="28575">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208838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58372"/>
                                        </p:tgtEl>
                                      </p:cBhvr>
                                      <p:by x="33000" y="33000"/>
                                    </p:animScale>
                                  </p:childTnLst>
                                </p:cTn>
                              </p:par>
                            </p:childTnLst>
                          </p:cTn>
                        </p:par>
                        <p:par>
                          <p:cTn id="7" fill="hold" nodeType="afterGroup">
                            <p:stCondLst>
                              <p:cond delay="2000"/>
                            </p:stCondLst>
                            <p:childTnLst>
                              <p:par>
                                <p:cTn id="8" presetID="2" presetClass="exit" presetSubtype="1" fill="hold" nodeType="afterEffect">
                                  <p:stCondLst>
                                    <p:cond delay="0"/>
                                  </p:stCondLst>
                                  <p:childTnLst>
                                    <p:anim calcmode="lin" valueType="num">
                                      <p:cBhvr additive="base">
                                        <p:cTn id="9" dur="2000"/>
                                        <p:tgtEl>
                                          <p:spTgt spid="58372"/>
                                        </p:tgtEl>
                                        <p:attrNameLst>
                                          <p:attrName>ppt_x</p:attrName>
                                        </p:attrNameLst>
                                      </p:cBhvr>
                                      <p:tavLst>
                                        <p:tav tm="0">
                                          <p:val>
                                            <p:strVal val="ppt_x"/>
                                          </p:val>
                                        </p:tav>
                                        <p:tav tm="100000">
                                          <p:val>
                                            <p:strVal val="ppt_x"/>
                                          </p:val>
                                        </p:tav>
                                      </p:tavLst>
                                    </p:anim>
                                    <p:anim calcmode="lin" valueType="num">
                                      <p:cBhvr additive="base">
                                        <p:cTn id="10" dur="2000"/>
                                        <p:tgtEl>
                                          <p:spTgt spid="58372"/>
                                        </p:tgtEl>
                                        <p:attrNameLst>
                                          <p:attrName>ppt_y</p:attrName>
                                        </p:attrNameLst>
                                      </p:cBhvr>
                                      <p:tavLst>
                                        <p:tav tm="0">
                                          <p:val>
                                            <p:strVal val="ppt_y"/>
                                          </p:val>
                                        </p:tav>
                                        <p:tav tm="100000">
                                          <p:val>
                                            <p:strVal val="0-ppt_h/2"/>
                                          </p:val>
                                        </p:tav>
                                      </p:tavLst>
                                    </p:anim>
                                    <p:set>
                                      <p:cBhvr>
                                        <p:cTn id="11" dur="1" fill="hold">
                                          <p:stCondLst>
                                            <p:cond delay="1999"/>
                                          </p:stCondLst>
                                        </p:cTn>
                                        <p:tgtEl>
                                          <p:spTgt spid="58372"/>
                                        </p:tgtEl>
                                        <p:attrNameLst>
                                          <p:attrName>style.visibility</p:attrName>
                                        </p:attrNameLst>
                                      </p:cBhvr>
                                      <p:to>
                                        <p:strVal val="hidden"/>
                                      </p:to>
                                    </p:set>
                                  </p:childTnLst>
                                </p:cTn>
                              </p:par>
                            </p:childTnLst>
                          </p:cTn>
                        </p:par>
                        <p:par>
                          <p:cTn id="12" fill="hold" nodeType="afterGroup">
                            <p:stCondLst>
                              <p:cond delay="4000"/>
                            </p:stCondLst>
                            <p:childTnLst>
                              <p:par>
                                <p:cTn id="13" presetID="9" presetClass="entr" presetSubtype="0" fill="hold" nodeType="afterEffect">
                                  <p:stCondLst>
                                    <p:cond delay="0"/>
                                  </p:stCondLst>
                                  <p:childTnLst>
                                    <p:set>
                                      <p:cBhvr>
                                        <p:cTn id="14" dur="1" fill="hold">
                                          <p:stCondLst>
                                            <p:cond delay="0"/>
                                          </p:stCondLst>
                                        </p:cTn>
                                        <p:tgtEl>
                                          <p:spTgt spid="58385"/>
                                        </p:tgtEl>
                                        <p:attrNameLst>
                                          <p:attrName>style.visibility</p:attrName>
                                        </p:attrNameLst>
                                      </p:cBhvr>
                                      <p:to>
                                        <p:strVal val="visible"/>
                                      </p:to>
                                    </p:set>
                                    <p:animEffect transition="in" filter="dissolve">
                                      <p:cBhvr>
                                        <p:cTn id="15" dur="1000"/>
                                        <p:tgtEl>
                                          <p:spTgt spid="58385"/>
                                        </p:tgtEl>
                                      </p:cBhvr>
                                    </p:animEffect>
                                  </p:childTnLst>
                                </p:cTn>
                              </p:par>
                            </p:childTnLst>
                          </p:cTn>
                        </p:par>
                        <p:par>
                          <p:cTn id="16" fill="hold" nodeType="afterGroup">
                            <p:stCondLst>
                              <p:cond delay="5000"/>
                            </p:stCondLst>
                            <p:childTnLst>
                              <p:par>
                                <p:cTn id="17" presetID="9" presetClass="entr" presetSubtype="0" fill="hold" nodeType="afterEffect">
                                  <p:stCondLst>
                                    <p:cond delay="0"/>
                                  </p:stCondLst>
                                  <p:childTnLst>
                                    <p:set>
                                      <p:cBhvr>
                                        <p:cTn id="18" dur="1" fill="hold">
                                          <p:stCondLst>
                                            <p:cond delay="0"/>
                                          </p:stCondLst>
                                        </p:cTn>
                                        <p:tgtEl>
                                          <p:spTgt spid="58386"/>
                                        </p:tgtEl>
                                        <p:attrNameLst>
                                          <p:attrName>style.visibility</p:attrName>
                                        </p:attrNameLst>
                                      </p:cBhvr>
                                      <p:to>
                                        <p:strVal val="visible"/>
                                      </p:to>
                                    </p:set>
                                    <p:animEffect transition="in" filter="dissolve">
                                      <p:cBhvr>
                                        <p:cTn id="19" dur="1000"/>
                                        <p:tgtEl>
                                          <p:spTgt spid="58386"/>
                                        </p:tgtEl>
                                      </p:cBhvr>
                                    </p:animEffect>
                                  </p:childTnLst>
                                </p:cTn>
                              </p:par>
                            </p:childTnLst>
                          </p:cTn>
                        </p:par>
                        <p:par>
                          <p:cTn id="20" fill="hold" nodeType="afterGroup">
                            <p:stCondLst>
                              <p:cond delay="6000"/>
                            </p:stCondLst>
                            <p:childTnLst>
                              <p:par>
                                <p:cTn id="21" presetID="9" presetClass="entr" presetSubtype="0" fill="hold" nodeType="afterEffect">
                                  <p:stCondLst>
                                    <p:cond delay="0"/>
                                  </p:stCondLst>
                                  <p:childTnLst>
                                    <p:set>
                                      <p:cBhvr>
                                        <p:cTn id="22" dur="1" fill="hold">
                                          <p:stCondLst>
                                            <p:cond delay="0"/>
                                          </p:stCondLst>
                                        </p:cTn>
                                        <p:tgtEl>
                                          <p:spTgt spid="58387"/>
                                        </p:tgtEl>
                                        <p:attrNameLst>
                                          <p:attrName>style.visibility</p:attrName>
                                        </p:attrNameLst>
                                      </p:cBhvr>
                                      <p:to>
                                        <p:strVal val="visible"/>
                                      </p:to>
                                    </p:set>
                                    <p:animEffect transition="in" filter="dissolve">
                                      <p:cBhvr>
                                        <p:cTn id="23" dur="1000"/>
                                        <p:tgtEl>
                                          <p:spTgt spid="5838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8374">
                                            <p:txEl>
                                              <p:pRg st="0" end="0"/>
                                            </p:txEl>
                                          </p:spTgt>
                                        </p:tgtEl>
                                        <p:attrNameLst>
                                          <p:attrName>style.visibility</p:attrName>
                                        </p:attrNameLst>
                                      </p:cBhvr>
                                      <p:to>
                                        <p:strVal val="visible"/>
                                      </p:to>
                                    </p:set>
                                    <p:animEffect transition="in" filter="wipe(left)">
                                      <p:cBhvr>
                                        <p:cTn id="28" dur="500"/>
                                        <p:tgtEl>
                                          <p:spTgt spid="58374">
                                            <p:txEl>
                                              <p:pRg st="0" end="0"/>
                                            </p:txEl>
                                          </p:spTgt>
                                        </p:tgtEl>
                                      </p:cBhvr>
                                    </p:animEffect>
                                  </p:childTnLst>
                                </p:cTn>
                              </p:par>
                            </p:childTnLst>
                          </p:cTn>
                        </p:par>
                        <p:par>
                          <p:cTn id="29" fill="hold" nodeType="afterGroup">
                            <p:stCondLst>
                              <p:cond delay="500"/>
                            </p:stCondLst>
                            <p:childTnLst>
                              <p:par>
                                <p:cTn id="30" presetID="17" presetClass="entr" presetSubtype="10" fill="hold" grpId="0" nodeType="afterEffect">
                                  <p:stCondLst>
                                    <p:cond delay="0"/>
                                  </p:stCondLst>
                                  <p:childTnLst>
                                    <p:set>
                                      <p:cBhvr>
                                        <p:cTn id="31" dur="1" fill="hold">
                                          <p:stCondLst>
                                            <p:cond delay="0"/>
                                          </p:stCondLst>
                                        </p:cTn>
                                        <p:tgtEl>
                                          <p:spTgt spid="58375"/>
                                        </p:tgtEl>
                                        <p:attrNameLst>
                                          <p:attrName>style.visibility</p:attrName>
                                        </p:attrNameLst>
                                      </p:cBhvr>
                                      <p:to>
                                        <p:strVal val="visible"/>
                                      </p:to>
                                    </p:set>
                                    <p:anim calcmode="lin" valueType="num">
                                      <p:cBhvr>
                                        <p:cTn id="32" dur="1000" fill="hold"/>
                                        <p:tgtEl>
                                          <p:spTgt spid="58375"/>
                                        </p:tgtEl>
                                        <p:attrNameLst>
                                          <p:attrName>ppt_w</p:attrName>
                                        </p:attrNameLst>
                                      </p:cBhvr>
                                      <p:tavLst>
                                        <p:tav tm="0">
                                          <p:val>
                                            <p:fltVal val="0"/>
                                          </p:val>
                                        </p:tav>
                                        <p:tav tm="100000">
                                          <p:val>
                                            <p:strVal val="#ppt_w"/>
                                          </p:val>
                                        </p:tav>
                                      </p:tavLst>
                                    </p:anim>
                                    <p:anim calcmode="lin" valueType="num">
                                      <p:cBhvr>
                                        <p:cTn id="33" dur="1000" fill="hold"/>
                                        <p:tgtEl>
                                          <p:spTgt spid="58375"/>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1500"/>
                            </p:stCondLst>
                            <p:childTnLst>
                              <p:par>
                                <p:cTn id="35" presetID="17" presetClass="entr" presetSubtype="10" fill="hold" grpId="0" nodeType="afterEffect">
                                  <p:stCondLst>
                                    <p:cond delay="0"/>
                                  </p:stCondLst>
                                  <p:childTnLst>
                                    <p:set>
                                      <p:cBhvr>
                                        <p:cTn id="36" dur="1" fill="hold">
                                          <p:stCondLst>
                                            <p:cond delay="0"/>
                                          </p:stCondLst>
                                        </p:cTn>
                                        <p:tgtEl>
                                          <p:spTgt spid="58388"/>
                                        </p:tgtEl>
                                        <p:attrNameLst>
                                          <p:attrName>style.visibility</p:attrName>
                                        </p:attrNameLst>
                                      </p:cBhvr>
                                      <p:to>
                                        <p:strVal val="visible"/>
                                      </p:to>
                                    </p:set>
                                    <p:anim calcmode="lin" valueType="num">
                                      <p:cBhvr>
                                        <p:cTn id="37" dur="1000" fill="hold"/>
                                        <p:tgtEl>
                                          <p:spTgt spid="58388"/>
                                        </p:tgtEl>
                                        <p:attrNameLst>
                                          <p:attrName>ppt_w</p:attrName>
                                        </p:attrNameLst>
                                      </p:cBhvr>
                                      <p:tavLst>
                                        <p:tav tm="0">
                                          <p:val>
                                            <p:fltVal val="0"/>
                                          </p:val>
                                        </p:tav>
                                        <p:tav tm="100000">
                                          <p:val>
                                            <p:strVal val="#ppt_w"/>
                                          </p:val>
                                        </p:tav>
                                      </p:tavLst>
                                    </p:anim>
                                    <p:anim calcmode="lin" valueType="num">
                                      <p:cBhvr>
                                        <p:cTn id="38" dur="1000" fill="hold"/>
                                        <p:tgtEl>
                                          <p:spTgt spid="58388"/>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2500"/>
                            </p:stCondLst>
                            <p:childTnLst>
                              <p:par>
                                <p:cTn id="40" presetID="17" presetClass="entr" presetSubtype="10" fill="hold" grpId="0" nodeType="afterEffect">
                                  <p:stCondLst>
                                    <p:cond delay="0"/>
                                  </p:stCondLst>
                                  <p:childTnLst>
                                    <p:set>
                                      <p:cBhvr>
                                        <p:cTn id="41" dur="1" fill="hold">
                                          <p:stCondLst>
                                            <p:cond delay="0"/>
                                          </p:stCondLst>
                                        </p:cTn>
                                        <p:tgtEl>
                                          <p:spTgt spid="58389"/>
                                        </p:tgtEl>
                                        <p:attrNameLst>
                                          <p:attrName>style.visibility</p:attrName>
                                        </p:attrNameLst>
                                      </p:cBhvr>
                                      <p:to>
                                        <p:strVal val="visible"/>
                                      </p:to>
                                    </p:set>
                                    <p:anim calcmode="lin" valueType="num">
                                      <p:cBhvr>
                                        <p:cTn id="42" dur="1000" fill="hold"/>
                                        <p:tgtEl>
                                          <p:spTgt spid="58389"/>
                                        </p:tgtEl>
                                        <p:attrNameLst>
                                          <p:attrName>ppt_w</p:attrName>
                                        </p:attrNameLst>
                                      </p:cBhvr>
                                      <p:tavLst>
                                        <p:tav tm="0">
                                          <p:val>
                                            <p:fltVal val="0"/>
                                          </p:val>
                                        </p:tav>
                                        <p:tav tm="100000">
                                          <p:val>
                                            <p:strVal val="#ppt_w"/>
                                          </p:val>
                                        </p:tav>
                                      </p:tavLst>
                                    </p:anim>
                                    <p:anim calcmode="lin" valueType="num">
                                      <p:cBhvr>
                                        <p:cTn id="43" dur="1000" fill="hold"/>
                                        <p:tgtEl>
                                          <p:spTgt spid="58389"/>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58371">
                                            <p:txEl>
                                              <p:pRg st="0" end="0"/>
                                            </p:txEl>
                                          </p:spTgt>
                                        </p:tgtEl>
                                        <p:attrNameLst>
                                          <p:attrName>style.visibility</p:attrName>
                                        </p:attrNameLst>
                                      </p:cBhvr>
                                      <p:to>
                                        <p:strVal val="visible"/>
                                      </p:to>
                                    </p:set>
                                    <p:animEffect transition="in" filter="dissolve">
                                      <p:cBhvr>
                                        <p:cTn id="48" dur="1000"/>
                                        <p:tgtEl>
                                          <p:spTgt spid="58371">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8390">
                                            <p:txEl>
                                              <p:pRg st="0" end="0"/>
                                            </p:txEl>
                                          </p:spTgt>
                                        </p:tgtEl>
                                        <p:attrNameLst>
                                          <p:attrName>style.visibility</p:attrName>
                                        </p:attrNameLst>
                                      </p:cBhvr>
                                      <p:to>
                                        <p:strVal val="visible"/>
                                      </p:to>
                                    </p:set>
                                    <p:animEffect transition="in" filter="dissolve">
                                      <p:cBhvr>
                                        <p:cTn id="53" dur="1000"/>
                                        <p:tgtEl>
                                          <p:spTgt spid="58390">
                                            <p:txEl>
                                              <p:pRg st="0" end="0"/>
                                            </p:txEl>
                                          </p:spTgt>
                                        </p:tgtEl>
                                      </p:cBhvr>
                                    </p:animEffect>
                                  </p:childTnLst>
                                </p:cTn>
                              </p:par>
                            </p:childTnLst>
                          </p:cTn>
                        </p:par>
                        <p:par>
                          <p:cTn id="54" fill="hold" nodeType="afterGroup">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58378"/>
                                        </p:tgtEl>
                                        <p:attrNameLst>
                                          <p:attrName>style.visibility</p:attrName>
                                        </p:attrNameLst>
                                      </p:cBhvr>
                                      <p:to>
                                        <p:strVal val="visible"/>
                                      </p:to>
                                    </p:set>
                                    <p:animEffect transition="in" filter="wipe(left)">
                                      <p:cBhvr>
                                        <p:cTn id="57" dur="2000"/>
                                        <p:tgtEl>
                                          <p:spTgt spid="58378"/>
                                        </p:tgtEl>
                                      </p:cBhvr>
                                    </p:animEffect>
                                  </p:childTnLst>
                                </p:cTn>
                              </p:par>
                            </p:childTnLst>
                          </p:cTn>
                        </p:par>
                        <p:par>
                          <p:cTn id="58" fill="hold" nodeType="afterGroup">
                            <p:stCondLst>
                              <p:cond delay="3000"/>
                            </p:stCondLst>
                            <p:childTnLst>
                              <p:par>
                                <p:cTn id="59" presetID="17" presetClass="entr" presetSubtype="10" fill="hold" grpId="0" nodeType="afterEffect">
                                  <p:stCondLst>
                                    <p:cond delay="0"/>
                                  </p:stCondLst>
                                  <p:childTnLst>
                                    <p:set>
                                      <p:cBhvr>
                                        <p:cTn id="60" dur="1" fill="hold">
                                          <p:stCondLst>
                                            <p:cond delay="0"/>
                                          </p:stCondLst>
                                        </p:cTn>
                                        <p:tgtEl>
                                          <p:spTgt spid="58391"/>
                                        </p:tgtEl>
                                        <p:attrNameLst>
                                          <p:attrName>style.visibility</p:attrName>
                                        </p:attrNameLst>
                                      </p:cBhvr>
                                      <p:to>
                                        <p:strVal val="visible"/>
                                      </p:to>
                                    </p:set>
                                    <p:anim calcmode="lin" valueType="num">
                                      <p:cBhvr>
                                        <p:cTn id="61" dur="1000" fill="hold"/>
                                        <p:tgtEl>
                                          <p:spTgt spid="58391"/>
                                        </p:tgtEl>
                                        <p:attrNameLst>
                                          <p:attrName>ppt_w</p:attrName>
                                        </p:attrNameLst>
                                      </p:cBhvr>
                                      <p:tavLst>
                                        <p:tav tm="0">
                                          <p:val>
                                            <p:fltVal val="0"/>
                                          </p:val>
                                        </p:tav>
                                        <p:tav tm="100000">
                                          <p:val>
                                            <p:strVal val="#ppt_w"/>
                                          </p:val>
                                        </p:tav>
                                      </p:tavLst>
                                    </p:anim>
                                    <p:anim calcmode="lin" valueType="num">
                                      <p:cBhvr>
                                        <p:cTn id="62" dur="1000" fill="hold"/>
                                        <p:tgtEl>
                                          <p:spTgt spid="58391"/>
                                        </p:tgtEl>
                                        <p:attrNameLst>
                                          <p:attrName>ppt_h</p:attrName>
                                        </p:attrNameLst>
                                      </p:cBhvr>
                                      <p:tavLst>
                                        <p:tav tm="0">
                                          <p:val>
                                            <p:strVal val="#ppt_h"/>
                                          </p:val>
                                        </p:tav>
                                        <p:tav tm="100000">
                                          <p:val>
                                            <p:strVal val="#ppt_h"/>
                                          </p:val>
                                        </p:tav>
                                      </p:tavLst>
                                    </p:anim>
                                  </p:childTnLst>
                                </p:cTn>
                              </p:par>
                            </p:childTnLst>
                          </p:cTn>
                        </p:par>
                        <p:par>
                          <p:cTn id="63" fill="hold" nodeType="afterGroup">
                            <p:stCondLst>
                              <p:cond delay="4000"/>
                            </p:stCondLst>
                            <p:childTnLst>
                              <p:par>
                                <p:cTn id="64" presetID="17" presetClass="entr" presetSubtype="10" fill="hold" grpId="0" nodeType="afterEffect">
                                  <p:stCondLst>
                                    <p:cond delay="0"/>
                                  </p:stCondLst>
                                  <p:childTnLst>
                                    <p:set>
                                      <p:cBhvr>
                                        <p:cTn id="65" dur="1" fill="hold">
                                          <p:stCondLst>
                                            <p:cond delay="0"/>
                                          </p:stCondLst>
                                        </p:cTn>
                                        <p:tgtEl>
                                          <p:spTgt spid="58392"/>
                                        </p:tgtEl>
                                        <p:attrNameLst>
                                          <p:attrName>style.visibility</p:attrName>
                                        </p:attrNameLst>
                                      </p:cBhvr>
                                      <p:to>
                                        <p:strVal val="visible"/>
                                      </p:to>
                                    </p:set>
                                    <p:anim calcmode="lin" valueType="num">
                                      <p:cBhvr>
                                        <p:cTn id="66" dur="1000" fill="hold"/>
                                        <p:tgtEl>
                                          <p:spTgt spid="58392"/>
                                        </p:tgtEl>
                                        <p:attrNameLst>
                                          <p:attrName>ppt_w</p:attrName>
                                        </p:attrNameLst>
                                      </p:cBhvr>
                                      <p:tavLst>
                                        <p:tav tm="0">
                                          <p:val>
                                            <p:fltVal val="0"/>
                                          </p:val>
                                        </p:tav>
                                        <p:tav tm="100000">
                                          <p:val>
                                            <p:strVal val="#ppt_w"/>
                                          </p:val>
                                        </p:tav>
                                      </p:tavLst>
                                    </p:anim>
                                    <p:anim calcmode="lin" valueType="num">
                                      <p:cBhvr>
                                        <p:cTn id="67" dur="1000" fill="hold"/>
                                        <p:tgtEl>
                                          <p:spTgt spid="58392"/>
                                        </p:tgtEl>
                                        <p:attrNameLst>
                                          <p:attrName>ppt_h</p:attrName>
                                        </p:attrNameLst>
                                      </p:cBhvr>
                                      <p:tavLst>
                                        <p:tav tm="0">
                                          <p:val>
                                            <p:strVal val="#ppt_h"/>
                                          </p:val>
                                        </p:tav>
                                        <p:tav tm="100000">
                                          <p:val>
                                            <p:strVal val="#ppt_h"/>
                                          </p:val>
                                        </p:tav>
                                      </p:tavLst>
                                    </p:anim>
                                  </p:childTnLst>
                                </p:cTn>
                              </p:par>
                            </p:childTnLst>
                          </p:cTn>
                        </p:par>
                        <p:par>
                          <p:cTn id="68" fill="hold" nodeType="afterGroup">
                            <p:stCondLst>
                              <p:cond delay="5000"/>
                            </p:stCondLst>
                            <p:childTnLst>
                              <p:par>
                                <p:cTn id="69" presetID="17" presetClass="entr" presetSubtype="10" fill="hold" grpId="0" nodeType="afterEffect">
                                  <p:stCondLst>
                                    <p:cond delay="0"/>
                                  </p:stCondLst>
                                  <p:childTnLst>
                                    <p:set>
                                      <p:cBhvr>
                                        <p:cTn id="70" dur="1" fill="hold">
                                          <p:stCondLst>
                                            <p:cond delay="0"/>
                                          </p:stCondLst>
                                        </p:cTn>
                                        <p:tgtEl>
                                          <p:spTgt spid="58393"/>
                                        </p:tgtEl>
                                        <p:attrNameLst>
                                          <p:attrName>style.visibility</p:attrName>
                                        </p:attrNameLst>
                                      </p:cBhvr>
                                      <p:to>
                                        <p:strVal val="visible"/>
                                      </p:to>
                                    </p:set>
                                    <p:anim calcmode="lin" valueType="num">
                                      <p:cBhvr>
                                        <p:cTn id="71" dur="1000" fill="hold"/>
                                        <p:tgtEl>
                                          <p:spTgt spid="58393"/>
                                        </p:tgtEl>
                                        <p:attrNameLst>
                                          <p:attrName>ppt_w</p:attrName>
                                        </p:attrNameLst>
                                      </p:cBhvr>
                                      <p:tavLst>
                                        <p:tav tm="0">
                                          <p:val>
                                            <p:fltVal val="0"/>
                                          </p:val>
                                        </p:tav>
                                        <p:tav tm="100000">
                                          <p:val>
                                            <p:strVal val="#ppt_w"/>
                                          </p:val>
                                        </p:tav>
                                      </p:tavLst>
                                    </p:anim>
                                    <p:anim calcmode="lin" valueType="num">
                                      <p:cBhvr>
                                        <p:cTn id="72" dur="1000" fill="hold"/>
                                        <p:tgtEl>
                                          <p:spTgt spid="58393"/>
                                        </p:tgtEl>
                                        <p:attrNameLst>
                                          <p:attrName>ppt_h</p:attrName>
                                        </p:attrNameLst>
                                      </p:cBhvr>
                                      <p:tavLst>
                                        <p:tav tm="0">
                                          <p:val>
                                            <p:strVal val="#ppt_h"/>
                                          </p:val>
                                        </p:tav>
                                        <p:tav tm="100000">
                                          <p:val>
                                            <p:strVal val="#ppt_h"/>
                                          </p:val>
                                        </p:tav>
                                      </p:tavLst>
                                    </p:anim>
                                  </p:childTnLst>
                                </p:cTn>
                              </p:par>
                            </p:childTnLst>
                          </p:cTn>
                        </p:par>
                        <p:par>
                          <p:cTn id="73" fill="hold" nodeType="afterGroup">
                            <p:stCondLst>
                              <p:cond delay="6000"/>
                            </p:stCondLst>
                            <p:childTnLst>
                              <p:par>
                                <p:cTn id="74" presetID="22" presetClass="entr" presetSubtype="4" fill="hold" grpId="0" nodeType="afterEffect">
                                  <p:stCondLst>
                                    <p:cond delay="0"/>
                                  </p:stCondLst>
                                  <p:childTnLst>
                                    <p:set>
                                      <p:cBhvr>
                                        <p:cTn id="75" dur="1" fill="hold">
                                          <p:stCondLst>
                                            <p:cond delay="0"/>
                                          </p:stCondLst>
                                        </p:cTn>
                                        <p:tgtEl>
                                          <p:spTgt spid="58397"/>
                                        </p:tgtEl>
                                        <p:attrNameLst>
                                          <p:attrName>style.visibility</p:attrName>
                                        </p:attrNameLst>
                                      </p:cBhvr>
                                      <p:to>
                                        <p:strVal val="visible"/>
                                      </p:to>
                                    </p:set>
                                    <p:animEffect transition="in" filter="wipe(down)">
                                      <p:cBhvr>
                                        <p:cTn id="76" dur="500"/>
                                        <p:tgtEl>
                                          <p:spTgt spid="58397"/>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8400"/>
                                        </p:tgtEl>
                                        <p:attrNameLst>
                                          <p:attrName>style.visibility</p:attrName>
                                        </p:attrNameLst>
                                      </p:cBhvr>
                                      <p:to>
                                        <p:strVal val="visible"/>
                                      </p:to>
                                    </p:set>
                                    <p:animEffect transition="in" filter="wipe(down)">
                                      <p:cBhvr>
                                        <p:cTn id="79" dur="500"/>
                                        <p:tgtEl>
                                          <p:spTgt spid="58400"/>
                                        </p:tgtEl>
                                      </p:cBhvr>
                                    </p:animEffect>
                                  </p:childTnLst>
                                </p:cTn>
                              </p:par>
                            </p:childTnLst>
                          </p:cTn>
                        </p:par>
                        <p:par>
                          <p:cTn id="80" fill="hold" nodeType="afterGroup">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8398"/>
                                        </p:tgtEl>
                                        <p:attrNameLst>
                                          <p:attrName>style.visibility</p:attrName>
                                        </p:attrNameLst>
                                      </p:cBhvr>
                                      <p:to>
                                        <p:strVal val="visible"/>
                                      </p:to>
                                    </p:set>
                                    <p:animEffect transition="in" filter="wipe(down)">
                                      <p:cBhvr>
                                        <p:cTn id="83" dur="500"/>
                                        <p:tgtEl>
                                          <p:spTgt spid="58398"/>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58401"/>
                                        </p:tgtEl>
                                        <p:attrNameLst>
                                          <p:attrName>style.visibility</p:attrName>
                                        </p:attrNameLst>
                                      </p:cBhvr>
                                      <p:to>
                                        <p:strVal val="visible"/>
                                      </p:to>
                                    </p:set>
                                    <p:animEffect transition="in" filter="wipe(down)">
                                      <p:cBhvr>
                                        <p:cTn id="86" dur="500"/>
                                        <p:tgtEl>
                                          <p:spTgt spid="58401"/>
                                        </p:tgtEl>
                                      </p:cBhvr>
                                    </p:animEffect>
                                  </p:childTnLst>
                                </p:cTn>
                              </p:par>
                            </p:childTnLst>
                          </p:cTn>
                        </p:par>
                        <p:par>
                          <p:cTn id="87" fill="hold" nodeType="afterGroup">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58399"/>
                                        </p:tgtEl>
                                        <p:attrNameLst>
                                          <p:attrName>style.visibility</p:attrName>
                                        </p:attrNameLst>
                                      </p:cBhvr>
                                      <p:to>
                                        <p:strVal val="visible"/>
                                      </p:to>
                                    </p:set>
                                    <p:animEffect transition="in" filter="wipe(down)">
                                      <p:cBhvr>
                                        <p:cTn id="90" dur="500"/>
                                        <p:tgtEl>
                                          <p:spTgt spid="5839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58402"/>
                                        </p:tgtEl>
                                        <p:attrNameLst>
                                          <p:attrName>style.visibility</p:attrName>
                                        </p:attrNameLst>
                                      </p:cBhvr>
                                      <p:to>
                                        <p:strVal val="visible"/>
                                      </p:to>
                                    </p:set>
                                    <p:animEffect transition="in" filter="wipe(down)">
                                      <p:cBhvr>
                                        <p:cTn id="93" dur="500"/>
                                        <p:tgtEl>
                                          <p:spTgt spid="58402"/>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58373">
                                            <p:txEl>
                                              <p:pRg st="0" end="0"/>
                                            </p:txEl>
                                          </p:spTgt>
                                        </p:tgtEl>
                                        <p:attrNameLst>
                                          <p:attrName>style.visibility</p:attrName>
                                        </p:attrNameLst>
                                      </p:cBhvr>
                                      <p:to>
                                        <p:strVal val="visible"/>
                                      </p:to>
                                    </p:set>
                                    <p:animEffect transition="in" filter="dissolve">
                                      <p:cBhvr>
                                        <p:cTn id="98" dur="1000"/>
                                        <p:tgtEl>
                                          <p:spTgt spid="58373">
                                            <p:txEl>
                                              <p:pRg st="0" end="0"/>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58380"/>
                                        </p:tgtEl>
                                        <p:attrNameLst>
                                          <p:attrName>style.visibility</p:attrName>
                                        </p:attrNameLst>
                                      </p:cBhvr>
                                      <p:to>
                                        <p:strVal val="visible"/>
                                      </p:to>
                                    </p:set>
                                    <p:animEffect transition="in" filter="wipe(left)">
                                      <p:cBhvr>
                                        <p:cTn id="103" dur="5000"/>
                                        <p:tgtEl>
                                          <p:spTgt spid="58380"/>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58376"/>
                                        </p:tgtEl>
                                        <p:attrNameLst>
                                          <p:attrName>style.visibility</p:attrName>
                                        </p:attrNameLst>
                                      </p:cBhvr>
                                      <p:to>
                                        <p:strVal val="visible"/>
                                      </p:to>
                                    </p:set>
                                    <p:animEffect transition="in" filter="dissolve">
                                      <p:cBhvr>
                                        <p:cTn id="106" dur="500"/>
                                        <p:tgtEl>
                                          <p:spTgt spid="58376"/>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58377"/>
                                        </p:tgtEl>
                                        <p:attrNameLst>
                                          <p:attrName>style.visibility</p:attrName>
                                        </p:attrNameLst>
                                      </p:cBhvr>
                                      <p:to>
                                        <p:strVal val="visible"/>
                                      </p:to>
                                    </p:set>
                                    <p:animEffect transition="in" filter="dissolve">
                                      <p:cBhvr>
                                        <p:cTn id="109" dur="1000"/>
                                        <p:tgtEl>
                                          <p:spTgt spid="58377"/>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58395"/>
                                        </p:tgtEl>
                                        <p:attrNameLst>
                                          <p:attrName>style.visibility</p:attrName>
                                        </p:attrNameLst>
                                      </p:cBhvr>
                                      <p:to>
                                        <p:strVal val="visible"/>
                                      </p:to>
                                    </p:set>
                                    <p:animEffect transition="in" filter="wipe(left)">
                                      <p:cBhvr>
                                        <p:cTn id="114" dur="5000"/>
                                        <p:tgtEl>
                                          <p:spTgt spid="58395"/>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58394"/>
                                        </p:tgtEl>
                                        <p:attrNameLst>
                                          <p:attrName>style.visibility</p:attrName>
                                        </p:attrNameLst>
                                      </p:cBhvr>
                                      <p:to>
                                        <p:strVal val="visible"/>
                                      </p:to>
                                    </p:set>
                                    <p:animEffect transition="in" filter="wipe(left)">
                                      <p:cBhvr>
                                        <p:cTn id="117" dur="4000"/>
                                        <p:tgtEl>
                                          <p:spTgt spid="58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P spid="58373" grpId="0" build="p"/>
      <p:bldP spid="58374" grpId="0" build="p"/>
      <p:bldP spid="58375" grpId="0" animBg="1"/>
      <p:bldP spid="58376" grpId="0"/>
      <p:bldP spid="58377" grpId="0"/>
      <p:bldP spid="58378" grpId="0" animBg="1"/>
      <p:bldP spid="58380" grpId="0"/>
      <p:bldP spid="58388" grpId="0" animBg="1"/>
      <p:bldP spid="58389" grpId="0" animBg="1"/>
      <p:bldP spid="58390" grpId="0" build="p"/>
      <p:bldP spid="58391" grpId="0" animBg="1"/>
      <p:bldP spid="58392" grpId="0" animBg="1"/>
      <p:bldP spid="58393" grpId="0" animBg="1"/>
      <p:bldP spid="58394" grpId="0" animBg="1"/>
      <p:bldP spid="58395" grpId="0"/>
      <p:bldP spid="58397" grpId="0" animBg="1"/>
      <p:bldP spid="58398" grpId="0" animBg="1"/>
      <p:bldP spid="58399" grpId="0" animBg="1"/>
      <p:bldP spid="58400" grpId="0" animBg="1"/>
      <p:bldP spid="58401" grpId="0" animBg="1"/>
      <p:bldP spid="5840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ctrTitle"/>
          </p:nvPr>
        </p:nvSpPr>
        <p:spPr>
          <a:xfrm>
            <a:off x="304800" y="228600"/>
            <a:ext cx="8382000" cy="609600"/>
          </a:xfrm>
        </p:spPr>
        <p:txBody>
          <a:bodyPr/>
          <a:lstStyle/>
          <a:p>
            <a:r>
              <a:rPr lang="en-US" altLang="en-US" sz="3200"/>
              <a:t>Function and design of reproduction</a:t>
            </a:r>
            <a:endParaRPr lang="en-US" altLang="en-US" sz="6000" i="1">
              <a:solidFill>
                <a:srgbClr val="990099"/>
              </a:solidFill>
            </a:endParaRPr>
          </a:p>
        </p:txBody>
      </p:sp>
      <p:sp>
        <p:nvSpPr>
          <p:cNvPr id="59399" name="Line 7"/>
          <p:cNvSpPr>
            <a:spLocks noChangeShapeType="1"/>
          </p:cNvSpPr>
          <p:nvPr/>
        </p:nvSpPr>
        <p:spPr bwMode="auto">
          <a:xfrm>
            <a:off x="1295400" y="2057400"/>
            <a:ext cx="685800" cy="0"/>
          </a:xfrm>
          <a:prstGeom prst="line">
            <a:avLst/>
          </a:prstGeom>
          <a:noFill/>
          <a:ln w="5715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9400" name="Text Box 8"/>
          <p:cNvSpPr txBox="1">
            <a:spLocks noChangeArrowheads="1"/>
          </p:cNvSpPr>
          <p:nvPr/>
        </p:nvSpPr>
        <p:spPr bwMode="auto">
          <a:xfrm>
            <a:off x="228600" y="220980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latin typeface="Arial" panose="020B0604020202020204" pitchFamily="34" charset="0"/>
              </a:rPr>
              <a:t>1</a:t>
            </a:r>
          </a:p>
        </p:txBody>
      </p:sp>
      <p:sp>
        <p:nvSpPr>
          <p:cNvPr id="59401" name="Text Box 9"/>
          <p:cNvSpPr txBox="1">
            <a:spLocks noChangeArrowheads="1"/>
          </p:cNvSpPr>
          <p:nvPr/>
        </p:nvSpPr>
        <p:spPr bwMode="auto">
          <a:xfrm>
            <a:off x="8305800" y="22098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latin typeface="Arial" panose="020B0604020202020204" pitchFamily="34" charset="0"/>
              </a:rPr>
              <a:t>365</a:t>
            </a:r>
          </a:p>
        </p:txBody>
      </p:sp>
      <p:pic>
        <p:nvPicPr>
          <p:cNvPr id="59404" name="Picture 12" descr="fertcycl-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2733675" cy="1076325"/>
          </a:xfrm>
          <a:prstGeom prst="rect">
            <a:avLst/>
          </a:prstGeom>
          <a:noFill/>
          <a:extLst>
            <a:ext uri="{909E8E84-426E-40DD-AFC4-6F175D3DCCD1}">
              <a14:hiddenFill xmlns:a14="http://schemas.microsoft.com/office/drawing/2010/main">
                <a:solidFill>
                  <a:srgbClr val="FFFFFF"/>
                </a:solidFill>
              </a14:hiddenFill>
            </a:ext>
          </a:extLst>
        </p:spPr>
      </p:pic>
      <p:pic>
        <p:nvPicPr>
          <p:cNvPr id="59405" name="Picture 13" descr="fertcycl-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838200"/>
            <a:ext cx="2733675" cy="1076325"/>
          </a:xfrm>
          <a:prstGeom prst="rect">
            <a:avLst/>
          </a:prstGeom>
          <a:noFill/>
          <a:extLst>
            <a:ext uri="{909E8E84-426E-40DD-AFC4-6F175D3DCCD1}">
              <a14:hiddenFill xmlns:a14="http://schemas.microsoft.com/office/drawing/2010/main">
                <a:solidFill>
                  <a:srgbClr val="FFFFFF"/>
                </a:solidFill>
              </a14:hiddenFill>
            </a:ext>
          </a:extLst>
        </p:spPr>
      </p:pic>
      <p:pic>
        <p:nvPicPr>
          <p:cNvPr id="59406" name="Picture 14" descr="fertcycl-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838200"/>
            <a:ext cx="2733675" cy="1076325"/>
          </a:xfrm>
          <a:prstGeom prst="rect">
            <a:avLst/>
          </a:prstGeom>
          <a:noFill/>
          <a:extLst>
            <a:ext uri="{909E8E84-426E-40DD-AFC4-6F175D3DCCD1}">
              <a14:hiddenFill xmlns:a14="http://schemas.microsoft.com/office/drawing/2010/main">
                <a:solidFill>
                  <a:srgbClr val="FFFFFF"/>
                </a:solidFill>
              </a14:hiddenFill>
            </a:ext>
          </a:extLst>
        </p:spPr>
      </p:pic>
      <p:sp>
        <p:nvSpPr>
          <p:cNvPr id="59407" name="Line 15"/>
          <p:cNvSpPr>
            <a:spLocks noChangeShapeType="1"/>
          </p:cNvSpPr>
          <p:nvPr/>
        </p:nvSpPr>
        <p:spPr bwMode="auto">
          <a:xfrm>
            <a:off x="3962400" y="2057400"/>
            <a:ext cx="685800" cy="0"/>
          </a:xfrm>
          <a:prstGeom prst="line">
            <a:avLst/>
          </a:prstGeom>
          <a:noFill/>
          <a:ln w="5715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9408" name="Line 16"/>
          <p:cNvSpPr>
            <a:spLocks noChangeShapeType="1"/>
          </p:cNvSpPr>
          <p:nvPr/>
        </p:nvSpPr>
        <p:spPr bwMode="auto">
          <a:xfrm>
            <a:off x="6705600" y="2057400"/>
            <a:ext cx="685800" cy="0"/>
          </a:xfrm>
          <a:prstGeom prst="line">
            <a:avLst/>
          </a:prstGeom>
          <a:noFill/>
          <a:ln w="5715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9413" name="Line 21"/>
          <p:cNvSpPr>
            <a:spLocks noChangeShapeType="1"/>
          </p:cNvSpPr>
          <p:nvPr/>
        </p:nvSpPr>
        <p:spPr bwMode="auto">
          <a:xfrm>
            <a:off x="609600" y="2362200"/>
            <a:ext cx="7772400" cy="0"/>
          </a:xfrm>
          <a:prstGeom prst="line">
            <a:avLst/>
          </a:prstGeom>
          <a:noFill/>
          <a:ln w="5715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9414" name="Rectangle 22"/>
          <p:cNvSpPr>
            <a:spLocks noChangeArrowheads="1"/>
          </p:cNvSpPr>
          <p:nvPr/>
        </p:nvSpPr>
        <p:spPr bwMode="auto">
          <a:xfrm>
            <a:off x="609600" y="2590800"/>
            <a:ext cx="7543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spcBef>
                <a:spcPct val="0"/>
              </a:spcBef>
            </a:pPr>
            <a:r>
              <a:rPr kumimoji="0" lang="en-US" altLang="en-US" sz="1800" b="1">
                <a:solidFill>
                  <a:srgbClr val="009900"/>
                </a:solidFill>
              </a:rPr>
              <a:t>Every SINGLE DAY !!!</a:t>
            </a:r>
          </a:p>
        </p:txBody>
      </p:sp>
      <p:sp>
        <p:nvSpPr>
          <p:cNvPr id="59427" name="Rectangle 35"/>
          <p:cNvSpPr>
            <a:spLocks noChangeArrowheads="1"/>
          </p:cNvSpPr>
          <p:nvPr/>
        </p:nvSpPr>
        <p:spPr bwMode="auto">
          <a:xfrm>
            <a:off x="533400" y="3074987"/>
            <a:ext cx="7772400" cy="70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spcBef>
                <a:spcPts val="0"/>
              </a:spcBef>
            </a:pPr>
            <a:r>
              <a:rPr kumimoji="0" lang="en-US" altLang="en-US" sz="2000" b="1" dirty="0"/>
              <a:t>A wife may “feel” like having sex once or twice a month… for a couple days.</a:t>
            </a:r>
          </a:p>
        </p:txBody>
      </p:sp>
      <p:sp>
        <p:nvSpPr>
          <p:cNvPr id="59428" name="Rectangle 36"/>
          <p:cNvSpPr>
            <a:spLocks noChangeArrowheads="1"/>
          </p:cNvSpPr>
          <p:nvPr/>
        </p:nvSpPr>
        <p:spPr bwMode="auto">
          <a:xfrm>
            <a:off x="533400" y="4784723"/>
            <a:ext cx="7772400" cy="1625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spcBef>
                <a:spcPts val="0"/>
              </a:spcBef>
            </a:pPr>
            <a:r>
              <a:rPr kumimoji="0" lang="en-US" altLang="en-US" sz="2000" b="1" dirty="0"/>
              <a:t>A man feels like having sex….every couple </a:t>
            </a:r>
            <a:r>
              <a:rPr kumimoji="0" lang="en-US" altLang="en-US" sz="2000" b="1" dirty="0" smtClean="0"/>
              <a:t>days due to God’s design. Testosterone “pushes” the man to initiate give and take with his wife, driving him to intimacy with her and oneness with God for them. Oxytocin “pushes” the woman to respond, multiplying the give and receive action.</a:t>
            </a:r>
            <a:endParaRPr kumimoji="0" lang="en-US" altLang="en-US" sz="2000" b="1" dirty="0"/>
          </a:p>
        </p:txBody>
      </p:sp>
      <p:sp>
        <p:nvSpPr>
          <p:cNvPr id="59429" name="Rectangle 37"/>
          <p:cNvSpPr>
            <a:spLocks noChangeArrowheads="1"/>
          </p:cNvSpPr>
          <p:nvPr/>
        </p:nvSpPr>
        <p:spPr bwMode="auto">
          <a:xfrm>
            <a:off x="533400" y="3941763"/>
            <a:ext cx="8077200" cy="68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spcBef>
                <a:spcPts val="0"/>
              </a:spcBef>
            </a:pPr>
            <a:r>
              <a:rPr kumimoji="0" lang="en-US" altLang="en-US" sz="2000" b="1" dirty="0"/>
              <a:t>A </a:t>
            </a:r>
            <a:r>
              <a:rPr kumimoji="0" lang="en-US" altLang="en-US" sz="2000" b="1" dirty="0" smtClean="0"/>
              <a:t>man’s body </a:t>
            </a:r>
            <a:r>
              <a:rPr kumimoji="0" lang="en-US" altLang="en-US" sz="2000" b="1" dirty="0"/>
              <a:t>produces as many as 500,000,000 sperm a day. His body experiences a pressure for release.</a:t>
            </a:r>
          </a:p>
        </p:txBody>
      </p:sp>
    </p:spTree>
    <p:extLst>
      <p:ext uri="{BB962C8B-B14F-4D97-AF65-F5344CB8AC3E}">
        <p14:creationId xmlns:p14="http://schemas.microsoft.com/office/powerpoint/2010/main" val="66337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427"/>
                                        </p:tgtEl>
                                        <p:attrNameLst>
                                          <p:attrName>style.visibility</p:attrName>
                                        </p:attrNameLst>
                                      </p:cBhvr>
                                      <p:to>
                                        <p:strVal val="visible"/>
                                      </p:to>
                                    </p:set>
                                    <p:animEffect transition="in" filter="fade">
                                      <p:cBhvr>
                                        <p:cTn id="7" dur="1000"/>
                                        <p:tgtEl>
                                          <p:spTgt spid="59427"/>
                                        </p:tgtEl>
                                      </p:cBhvr>
                                    </p:animEffect>
                                    <p:anim calcmode="lin" valueType="num">
                                      <p:cBhvr>
                                        <p:cTn id="8" dur="1000" fill="hold"/>
                                        <p:tgtEl>
                                          <p:spTgt spid="59427"/>
                                        </p:tgtEl>
                                        <p:attrNameLst>
                                          <p:attrName>ppt_x</p:attrName>
                                        </p:attrNameLst>
                                      </p:cBhvr>
                                      <p:tavLst>
                                        <p:tav tm="0">
                                          <p:val>
                                            <p:strVal val="#ppt_x"/>
                                          </p:val>
                                        </p:tav>
                                        <p:tav tm="100000">
                                          <p:val>
                                            <p:strVal val="#ppt_x"/>
                                          </p:val>
                                        </p:tav>
                                      </p:tavLst>
                                    </p:anim>
                                    <p:anim calcmode="lin" valueType="num">
                                      <p:cBhvr>
                                        <p:cTn id="9" dur="1000" fill="hold"/>
                                        <p:tgtEl>
                                          <p:spTgt spid="594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9429"/>
                                        </p:tgtEl>
                                        <p:attrNameLst>
                                          <p:attrName>style.visibility</p:attrName>
                                        </p:attrNameLst>
                                      </p:cBhvr>
                                      <p:to>
                                        <p:strVal val="visible"/>
                                      </p:to>
                                    </p:set>
                                    <p:animEffect transition="in" filter="fade">
                                      <p:cBhvr>
                                        <p:cTn id="14" dur="1000"/>
                                        <p:tgtEl>
                                          <p:spTgt spid="59429"/>
                                        </p:tgtEl>
                                      </p:cBhvr>
                                    </p:animEffect>
                                    <p:anim calcmode="lin" valueType="num">
                                      <p:cBhvr>
                                        <p:cTn id="15" dur="1000" fill="hold"/>
                                        <p:tgtEl>
                                          <p:spTgt spid="59429"/>
                                        </p:tgtEl>
                                        <p:attrNameLst>
                                          <p:attrName>ppt_x</p:attrName>
                                        </p:attrNameLst>
                                      </p:cBhvr>
                                      <p:tavLst>
                                        <p:tav tm="0">
                                          <p:val>
                                            <p:strVal val="#ppt_x"/>
                                          </p:val>
                                        </p:tav>
                                        <p:tav tm="100000">
                                          <p:val>
                                            <p:strVal val="#ppt_x"/>
                                          </p:val>
                                        </p:tav>
                                      </p:tavLst>
                                    </p:anim>
                                    <p:anim calcmode="lin" valueType="num">
                                      <p:cBhvr>
                                        <p:cTn id="16" dur="1000" fill="hold"/>
                                        <p:tgtEl>
                                          <p:spTgt spid="594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9428"/>
                                        </p:tgtEl>
                                        <p:attrNameLst>
                                          <p:attrName>style.visibility</p:attrName>
                                        </p:attrNameLst>
                                      </p:cBhvr>
                                      <p:to>
                                        <p:strVal val="visible"/>
                                      </p:to>
                                    </p:set>
                                    <p:animEffect transition="in" filter="fade">
                                      <p:cBhvr>
                                        <p:cTn id="21" dur="1000"/>
                                        <p:tgtEl>
                                          <p:spTgt spid="59428"/>
                                        </p:tgtEl>
                                      </p:cBhvr>
                                    </p:animEffect>
                                    <p:anim calcmode="lin" valueType="num">
                                      <p:cBhvr>
                                        <p:cTn id="22" dur="1000" fill="hold"/>
                                        <p:tgtEl>
                                          <p:spTgt spid="59428"/>
                                        </p:tgtEl>
                                        <p:attrNameLst>
                                          <p:attrName>ppt_x</p:attrName>
                                        </p:attrNameLst>
                                      </p:cBhvr>
                                      <p:tavLst>
                                        <p:tav tm="0">
                                          <p:val>
                                            <p:strVal val="#ppt_x"/>
                                          </p:val>
                                        </p:tav>
                                        <p:tav tm="100000">
                                          <p:val>
                                            <p:strVal val="#ppt_x"/>
                                          </p:val>
                                        </p:tav>
                                      </p:tavLst>
                                    </p:anim>
                                    <p:anim calcmode="lin" valueType="num">
                                      <p:cBhvr>
                                        <p:cTn id="23" dur="1000" fill="hold"/>
                                        <p:tgtEl>
                                          <p:spTgt spid="594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7" grpId="0"/>
      <p:bldP spid="59428" grpId="0"/>
      <p:bldP spid="594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28600"/>
            <a:ext cx="8153400" cy="1815882"/>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In the last 2 decades, there has been an explosion of research on husband-wife relationships and the differences between men and women.</a:t>
            </a:r>
          </a:p>
          <a:p>
            <a:endParaRPr lang="en-US" sz="16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It needs to be connected to the spiritual revelation (DP).</a:t>
            </a:r>
            <a:endParaRPr lang="en-US" sz="2400" dirty="0">
              <a:latin typeface="Arial" panose="020B0604020202020204" pitchFamily="34" charset="0"/>
              <a:cs typeface="Arial" panose="020B0604020202020204" pitchFamily="34" charset="0"/>
            </a:endParaRPr>
          </a:p>
        </p:txBody>
      </p:sp>
      <p:sp>
        <p:nvSpPr>
          <p:cNvPr id="3" name="TextBox 2"/>
          <p:cNvSpPr txBox="1"/>
          <p:nvPr/>
        </p:nvSpPr>
        <p:spPr>
          <a:xfrm>
            <a:off x="4419600" y="2780625"/>
            <a:ext cx="3733800" cy="341632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One great resource and a summarization of all the research is: </a:t>
            </a:r>
          </a:p>
          <a:p>
            <a:endParaRPr lang="en-US" sz="1600" dirty="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His Brain, Her Brain</a:t>
            </a:r>
            <a:r>
              <a:rPr lang="en-US" sz="2400" dirty="0" smtClean="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How Divinely Designed Differences Can Strengthen Your Marriage.</a:t>
            </a:r>
            <a:endParaRPr lang="en-US" sz="2400" i="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590800"/>
            <a:ext cx="2438400" cy="3597180"/>
          </a:xfrm>
          <a:prstGeom prst="rect">
            <a:avLst/>
          </a:prstGeom>
        </p:spPr>
      </p:pic>
    </p:spTree>
    <p:extLst>
      <p:ext uri="{BB962C8B-B14F-4D97-AF65-F5344CB8AC3E}">
        <p14:creationId xmlns:p14="http://schemas.microsoft.com/office/powerpoint/2010/main" val="236681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200" y="304800"/>
            <a:ext cx="73914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Other profoundly valuable books have been written.</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4642" y="4038600"/>
            <a:ext cx="1625600" cy="21873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80" y="1143000"/>
            <a:ext cx="1628088" cy="225910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9906" y="1143000"/>
            <a:ext cx="1681439" cy="225275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5107" y="4038600"/>
            <a:ext cx="1630732" cy="238125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9058" y="4038600"/>
            <a:ext cx="1476270" cy="226361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169" y="4038600"/>
            <a:ext cx="1571625" cy="238125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89550" y="1143000"/>
            <a:ext cx="1594587" cy="2381249"/>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9193" y="1143000"/>
            <a:ext cx="1546032" cy="2259104"/>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65152" y="4038600"/>
            <a:ext cx="1594593" cy="2295920"/>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78462" y="1143000"/>
            <a:ext cx="1507120" cy="2381249"/>
          </a:xfrm>
          <a:prstGeom prst="rect">
            <a:avLst/>
          </a:prstGeom>
        </p:spPr>
      </p:pic>
    </p:spTree>
    <p:extLst>
      <p:ext uri="{BB962C8B-B14F-4D97-AF65-F5344CB8AC3E}">
        <p14:creationId xmlns:p14="http://schemas.microsoft.com/office/powerpoint/2010/main" val="333014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Oval 2"/>
          <p:cNvSpPr>
            <a:spLocks noChangeArrowheads="1"/>
          </p:cNvSpPr>
          <p:nvPr/>
        </p:nvSpPr>
        <p:spPr bwMode="auto">
          <a:xfrm>
            <a:off x="5943600" y="1676400"/>
            <a:ext cx="1143000" cy="762000"/>
          </a:xfrm>
          <a:prstGeom prst="ellipse">
            <a:avLst/>
          </a:prstGeom>
          <a:solidFill>
            <a:srgbClr val="FF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ahoma" panose="020B0604030504040204" pitchFamily="34" charset="0"/>
              </a:defRPr>
            </a:lvl1pPr>
            <a:lvl2pPr marL="742950" indent="-285750">
              <a:defRPr kumimoji="1" sz="2400">
                <a:solidFill>
                  <a:schemeClr val="tx1"/>
                </a:solidFill>
                <a:latin typeface="Tahoma" panose="020B0604030504040204" pitchFamily="34" charset="0"/>
              </a:defRPr>
            </a:lvl2pPr>
            <a:lvl3pPr marL="1143000" indent="-228600">
              <a:defRPr kumimoji="1" sz="2400">
                <a:solidFill>
                  <a:schemeClr val="tx1"/>
                </a:solidFill>
                <a:latin typeface="Tahoma" panose="020B0604030504040204" pitchFamily="34" charset="0"/>
              </a:defRPr>
            </a:lvl3pPr>
            <a:lvl4pPr marL="1600200" indent="-228600">
              <a:defRPr kumimoji="1" sz="2400">
                <a:solidFill>
                  <a:schemeClr val="tx1"/>
                </a:solidFill>
                <a:latin typeface="Tahoma" panose="020B0604030504040204" pitchFamily="34" charset="0"/>
              </a:defRPr>
            </a:lvl4pPr>
            <a:lvl5pPr marL="2057400" indent="-228600">
              <a:defRPr kumimoji="1" sz="2400">
                <a:solidFill>
                  <a:schemeClr val="tx1"/>
                </a:solidFill>
                <a:latin typeface="Tahoma" panose="020B0604030504040204" pitchFamily="34" charset="0"/>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defRPr>
            </a:lvl9pPr>
          </a:lstStyle>
          <a:p>
            <a:endParaRPr lang="en-US" altLang="en-US"/>
          </a:p>
        </p:txBody>
      </p:sp>
      <p:sp>
        <p:nvSpPr>
          <p:cNvPr id="67587" name="Oval 3"/>
          <p:cNvSpPr>
            <a:spLocks noChangeArrowheads="1"/>
          </p:cNvSpPr>
          <p:nvPr/>
        </p:nvSpPr>
        <p:spPr bwMode="auto">
          <a:xfrm>
            <a:off x="1524000" y="1676400"/>
            <a:ext cx="1143000" cy="762000"/>
          </a:xfrm>
          <a:prstGeom prst="ellipse">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ahoma" panose="020B0604030504040204" pitchFamily="34" charset="0"/>
              </a:defRPr>
            </a:lvl1pPr>
            <a:lvl2pPr marL="742950" indent="-285750">
              <a:defRPr kumimoji="1" sz="2400">
                <a:solidFill>
                  <a:schemeClr val="tx1"/>
                </a:solidFill>
                <a:latin typeface="Tahoma" panose="020B0604030504040204" pitchFamily="34" charset="0"/>
              </a:defRPr>
            </a:lvl2pPr>
            <a:lvl3pPr marL="1143000" indent="-228600">
              <a:defRPr kumimoji="1" sz="2400">
                <a:solidFill>
                  <a:schemeClr val="tx1"/>
                </a:solidFill>
                <a:latin typeface="Tahoma" panose="020B0604030504040204" pitchFamily="34" charset="0"/>
              </a:defRPr>
            </a:lvl3pPr>
            <a:lvl4pPr marL="1600200" indent="-228600">
              <a:defRPr kumimoji="1" sz="2400">
                <a:solidFill>
                  <a:schemeClr val="tx1"/>
                </a:solidFill>
                <a:latin typeface="Tahoma" panose="020B0604030504040204" pitchFamily="34" charset="0"/>
              </a:defRPr>
            </a:lvl4pPr>
            <a:lvl5pPr marL="2057400" indent="-228600">
              <a:defRPr kumimoji="1" sz="2400">
                <a:solidFill>
                  <a:schemeClr val="tx1"/>
                </a:solidFill>
                <a:latin typeface="Tahoma" panose="020B0604030504040204" pitchFamily="34" charset="0"/>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defRPr>
            </a:lvl9pPr>
          </a:lstStyle>
          <a:p>
            <a:endParaRPr lang="en-US" altLang="en-US"/>
          </a:p>
        </p:txBody>
      </p:sp>
      <p:sp>
        <p:nvSpPr>
          <p:cNvPr id="25604" name="Rectangle 4"/>
          <p:cNvSpPr>
            <a:spLocks noGrp="1" noChangeArrowheads="1"/>
          </p:cNvSpPr>
          <p:nvPr>
            <p:ph type="ctrTitle"/>
          </p:nvPr>
        </p:nvSpPr>
        <p:spPr>
          <a:xfrm>
            <a:off x="381000" y="228600"/>
            <a:ext cx="4419600" cy="533400"/>
          </a:xfrm>
        </p:spPr>
        <p:txBody>
          <a:bodyPr/>
          <a:lstStyle/>
          <a:p>
            <a:r>
              <a:rPr lang="en-US" altLang="en-US" sz="2800" u="sng" dirty="0" smtClean="0">
                <a:latin typeface="Arial" panose="020B0604020202020204" pitchFamily="34" charset="0"/>
                <a:cs typeface="Arial" panose="020B0604020202020204" pitchFamily="34" charset="0"/>
              </a:rPr>
              <a:t>New Scientific Research:</a:t>
            </a:r>
          </a:p>
        </p:txBody>
      </p:sp>
      <p:sp>
        <p:nvSpPr>
          <p:cNvPr id="25605" name="Rectangle 5"/>
          <p:cNvSpPr>
            <a:spLocks noGrp="1" noChangeArrowheads="1"/>
          </p:cNvSpPr>
          <p:nvPr>
            <p:ph type="subTitle" idx="1"/>
          </p:nvPr>
        </p:nvSpPr>
        <p:spPr>
          <a:xfrm>
            <a:off x="4876800" y="457200"/>
            <a:ext cx="4267200" cy="838200"/>
          </a:xfrm>
        </p:spPr>
        <p:txBody>
          <a:bodyPr/>
          <a:lstStyle/>
          <a:p>
            <a:pPr algn="l">
              <a:lnSpc>
                <a:spcPct val="90000"/>
              </a:lnSpc>
            </a:pPr>
            <a:r>
              <a:rPr lang="en-US" altLang="en-US" sz="2000" dirty="0" smtClean="0">
                <a:solidFill>
                  <a:schemeClr val="tx1"/>
                </a:solidFill>
                <a:latin typeface="Arial" panose="020B0604020202020204" pitchFamily="34" charset="0"/>
                <a:cs typeface="Arial" panose="020B0604020202020204" pitchFamily="34" charset="0"/>
              </a:rPr>
              <a:t>Taken from Dr. John Gray, </a:t>
            </a:r>
          </a:p>
          <a:p>
            <a:pPr algn="l">
              <a:lnSpc>
                <a:spcPct val="90000"/>
              </a:lnSpc>
            </a:pPr>
            <a:r>
              <a:rPr lang="en-US" altLang="en-US" sz="1400" dirty="0" smtClean="0">
                <a:solidFill>
                  <a:schemeClr val="tx1"/>
                </a:solidFill>
                <a:latin typeface="Arial" panose="020B0604020202020204" pitchFamily="34" charset="0"/>
                <a:cs typeface="Arial" panose="020B0604020202020204" pitchFamily="34" charset="0"/>
              </a:rPr>
              <a:t>Counselor, Author of </a:t>
            </a:r>
            <a:r>
              <a:rPr lang="en-US" altLang="en-US" sz="1400" b="1" i="1" dirty="0" smtClean="0">
                <a:solidFill>
                  <a:schemeClr val="tx1"/>
                </a:solidFill>
                <a:latin typeface="Arial" panose="020B0604020202020204" pitchFamily="34" charset="0"/>
                <a:cs typeface="Arial" panose="020B0604020202020204" pitchFamily="34" charset="0"/>
              </a:rPr>
              <a:t>Men Are From Mars, Women Are From Venus</a:t>
            </a:r>
          </a:p>
        </p:txBody>
      </p:sp>
      <p:sp>
        <p:nvSpPr>
          <p:cNvPr id="67590" name="Rectangle 6"/>
          <p:cNvSpPr>
            <a:spLocks noChangeArrowheads="1"/>
          </p:cNvSpPr>
          <p:nvPr/>
        </p:nvSpPr>
        <p:spPr bwMode="auto">
          <a:xfrm>
            <a:off x="304800" y="1219200"/>
            <a:ext cx="8229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kumimoji="0" lang="en-US" altLang="en-US" sz="2000" b="1" dirty="0"/>
              <a:t>Hormones:</a:t>
            </a:r>
            <a:r>
              <a:rPr kumimoji="0" lang="en-US" altLang="en-US" sz="1600" b="1" dirty="0"/>
              <a:t> </a:t>
            </a:r>
            <a:r>
              <a:rPr kumimoji="0" lang="en-US" altLang="en-US" sz="1400" b="1" dirty="0"/>
              <a:t>Husbands and wives bodies are governed by completely different hormones.</a:t>
            </a:r>
          </a:p>
        </p:txBody>
      </p:sp>
      <p:sp>
        <p:nvSpPr>
          <p:cNvPr id="67591" name="Text Box 7"/>
          <p:cNvSpPr txBox="1">
            <a:spLocks noChangeArrowheads="1"/>
          </p:cNvSpPr>
          <p:nvPr/>
        </p:nvSpPr>
        <p:spPr bwMode="auto">
          <a:xfrm>
            <a:off x="1562100" y="1858297"/>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ahoma" panose="020B0604030504040204" pitchFamily="34" charset="0"/>
              </a:defRPr>
            </a:lvl1pPr>
            <a:lvl2pPr marL="742950" indent="-285750">
              <a:defRPr kumimoji="1" sz="2400">
                <a:solidFill>
                  <a:schemeClr val="tx1"/>
                </a:solidFill>
                <a:latin typeface="Tahoma" panose="020B0604030504040204" pitchFamily="34" charset="0"/>
              </a:defRPr>
            </a:lvl2pPr>
            <a:lvl3pPr marL="1143000" indent="-228600">
              <a:defRPr kumimoji="1" sz="2400">
                <a:solidFill>
                  <a:schemeClr val="tx1"/>
                </a:solidFill>
                <a:latin typeface="Tahoma" panose="020B0604030504040204" pitchFamily="34" charset="0"/>
              </a:defRPr>
            </a:lvl3pPr>
            <a:lvl4pPr marL="1600200" indent="-228600">
              <a:defRPr kumimoji="1" sz="2400">
                <a:solidFill>
                  <a:schemeClr val="tx1"/>
                </a:solidFill>
                <a:latin typeface="Tahoma" panose="020B0604030504040204" pitchFamily="34" charset="0"/>
              </a:defRPr>
            </a:lvl4pPr>
            <a:lvl5pPr marL="2057400" indent="-228600">
              <a:defRPr kumimoji="1" sz="2400">
                <a:solidFill>
                  <a:schemeClr val="tx1"/>
                </a:solidFill>
                <a:latin typeface="Tahoma" panose="020B0604030504040204" pitchFamily="34" charset="0"/>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defRPr>
            </a:lvl9pPr>
          </a:lstStyle>
          <a:p>
            <a:pPr>
              <a:spcBef>
                <a:spcPct val="50000"/>
              </a:spcBef>
            </a:pPr>
            <a:r>
              <a:rPr lang="en-US" altLang="en-US" sz="1600" b="1" dirty="0">
                <a:latin typeface="Arial" panose="020B0604020202020204" pitchFamily="34" charset="0"/>
                <a:cs typeface="Arial" panose="020B0604020202020204" pitchFamily="34" charset="0"/>
              </a:rPr>
              <a:t>Husband</a:t>
            </a:r>
          </a:p>
        </p:txBody>
      </p:sp>
      <p:sp>
        <p:nvSpPr>
          <p:cNvPr id="67592" name="Text Box 8"/>
          <p:cNvSpPr txBox="1">
            <a:spLocks noChangeArrowheads="1"/>
          </p:cNvSpPr>
          <p:nvPr/>
        </p:nvSpPr>
        <p:spPr bwMode="auto">
          <a:xfrm>
            <a:off x="6172200" y="1873045"/>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ahoma" panose="020B0604030504040204" pitchFamily="34" charset="0"/>
              </a:defRPr>
            </a:lvl1pPr>
            <a:lvl2pPr marL="742950" indent="-285750">
              <a:defRPr kumimoji="1" sz="2400">
                <a:solidFill>
                  <a:schemeClr val="tx1"/>
                </a:solidFill>
                <a:latin typeface="Tahoma" panose="020B0604030504040204" pitchFamily="34" charset="0"/>
              </a:defRPr>
            </a:lvl2pPr>
            <a:lvl3pPr marL="1143000" indent="-228600">
              <a:defRPr kumimoji="1" sz="2400">
                <a:solidFill>
                  <a:schemeClr val="tx1"/>
                </a:solidFill>
                <a:latin typeface="Tahoma" panose="020B0604030504040204" pitchFamily="34" charset="0"/>
              </a:defRPr>
            </a:lvl3pPr>
            <a:lvl4pPr marL="1600200" indent="-228600">
              <a:defRPr kumimoji="1" sz="2400">
                <a:solidFill>
                  <a:schemeClr val="tx1"/>
                </a:solidFill>
                <a:latin typeface="Tahoma" panose="020B0604030504040204" pitchFamily="34" charset="0"/>
              </a:defRPr>
            </a:lvl4pPr>
            <a:lvl5pPr marL="2057400" indent="-228600">
              <a:defRPr kumimoji="1" sz="2400">
                <a:solidFill>
                  <a:schemeClr val="tx1"/>
                </a:solidFill>
                <a:latin typeface="Tahoma" panose="020B0604030504040204" pitchFamily="34" charset="0"/>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defRPr>
            </a:lvl9pPr>
          </a:lstStyle>
          <a:p>
            <a:pPr>
              <a:spcBef>
                <a:spcPct val="50000"/>
              </a:spcBef>
            </a:pPr>
            <a:r>
              <a:rPr lang="en-US" altLang="en-US" sz="1600" b="1" dirty="0">
                <a:latin typeface="Arial" panose="020B0604020202020204" pitchFamily="34" charset="0"/>
                <a:cs typeface="Arial" panose="020B0604020202020204" pitchFamily="34" charset="0"/>
              </a:rPr>
              <a:t>Wife</a:t>
            </a:r>
          </a:p>
        </p:txBody>
      </p:sp>
      <p:sp>
        <p:nvSpPr>
          <p:cNvPr id="67593" name="Rectangle 9"/>
          <p:cNvSpPr>
            <a:spLocks noChangeArrowheads="1"/>
          </p:cNvSpPr>
          <p:nvPr/>
        </p:nvSpPr>
        <p:spPr bwMode="auto">
          <a:xfrm>
            <a:off x="2133600" y="2514600"/>
            <a:ext cx="487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kumimoji="0" lang="en-US" altLang="en-US" sz="1600" b="1" dirty="0">
                <a:solidFill>
                  <a:srgbClr val="FF0000"/>
                </a:solidFill>
              </a:rPr>
              <a:t>Primary Neurotransmitters/Neuromodulators</a:t>
            </a:r>
            <a:endParaRPr kumimoji="0" lang="en-US" altLang="en-US" sz="1400" b="1" dirty="0">
              <a:solidFill>
                <a:srgbClr val="FF0000"/>
              </a:solidFill>
            </a:endParaRPr>
          </a:p>
        </p:txBody>
      </p:sp>
      <p:sp>
        <p:nvSpPr>
          <p:cNvPr id="67594" name="Rectangle 10"/>
          <p:cNvSpPr>
            <a:spLocks noChangeArrowheads="1"/>
          </p:cNvSpPr>
          <p:nvPr/>
        </p:nvSpPr>
        <p:spPr bwMode="auto">
          <a:xfrm>
            <a:off x="381000" y="2895600"/>
            <a:ext cx="175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kumimoji="0" lang="en-US" altLang="en-US" sz="1600" b="1" u="sng" dirty="0">
                <a:solidFill>
                  <a:srgbClr val="2E58AC"/>
                </a:solidFill>
              </a:rPr>
              <a:t>Testosterone:</a:t>
            </a:r>
            <a:endParaRPr kumimoji="0" lang="en-US" altLang="en-US" sz="1400" b="1" u="sng" dirty="0">
              <a:solidFill>
                <a:srgbClr val="2E58AC"/>
              </a:solidFill>
            </a:endParaRPr>
          </a:p>
        </p:txBody>
      </p:sp>
      <p:sp>
        <p:nvSpPr>
          <p:cNvPr id="67595" name="Rectangle 11"/>
          <p:cNvSpPr>
            <a:spLocks noChangeArrowheads="1"/>
          </p:cNvSpPr>
          <p:nvPr/>
        </p:nvSpPr>
        <p:spPr bwMode="auto">
          <a:xfrm>
            <a:off x="4572000" y="2895600"/>
            <a:ext cx="175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kumimoji="0" lang="en-US" altLang="en-US" sz="1600" b="1" u="sng" dirty="0">
                <a:solidFill>
                  <a:srgbClr val="FF6699"/>
                </a:solidFill>
              </a:rPr>
              <a:t>Oxytocin:</a:t>
            </a:r>
            <a:endParaRPr kumimoji="0" lang="en-US" altLang="en-US" sz="1400" b="1" u="sng" dirty="0">
              <a:solidFill>
                <a:srgbClr val="FF6699"/>
              </a:solidFill>
            </a:endParaRPr>
          </a:p>
        </p:txBody>
      </p:sp>
      <p:sp>
        <p:nvSpPr>
          <p:cNvPr id="67596" name="Rectangle 12"/>
          <p:cNvSpPr>
            <a:spLocks noChangeArrowheads="1"/>
          </p:cNvSpPr>
          <p:nvPr/>
        </p:nvSpPr>
        <p:spPr bwMode="auto">
          <a:xfrm>
            <a:off x="381000" y="4419600"/>
            <a:ext cx="175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kumimoji="0" lang="en-US" altLang="en-US" sz="1600" b="1" u="sng" dirty="0">
                <a:solidFill>
                  <a:srgbClr val="2E58AC"/>
                </a:solidFill>
              </a:rPr>
              <a:t>Dopamine:</a:t>
            </a:r>
            <a:endParaRPr kumimoji="0" lang="en-US" altLang="en-US" sz="1400" b="1" u="sng" dirty="0">
              <a:solidFill>
                <a:srgbClr val="2E58AC"/>
              </a:solidFill>
            </a:endParaRPr>
          </a:p>
        </p:txBody>
      </p:sp>
      <p:sp>
        <p:nvSpPr>
          <p:cNvPr id="67597" name="Rectangle 13"/>
          <p:cNvSpPr>
            <a:spLocks noChangeArrowheads="1"/>
          </p:cNvSpPr>
          <p:nvPr/>
        </p:nvSpPr>
        <p:spPr bwMode="auto">
          <a:xfrm>
            <a:off x="4572000" y="4419600"/>
            <a:ext cx="175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kumimoji="0" lang="en-US" altLang="en-US" sz="1600" b="1" u="sng" dirty="0" err="1">
                <a:solidFill>
                  <a:srgbClr val="FF6699"/>
                </a:solidFill>
              </a:rPr>
              <a:t>Seratonin</a:t>
            </a:r>
            <a:r>
              <a:rPr kumimoji="0" lang="en-US" altLang="en-US" sz="1600" b="1" u="sng" dirty="0">
                <a:solidFill>
                  <a:srgbClr val="FF6699"/>
                </a:solidFill>
              </a:rPr>
              <a:t>:</a:t>
            </a:r>
            <a:endParaRPr kumimoji="0" lang="en-US" altLang="en-US" sz="1400" b="1" u="sng" dirty="0">
              <a:solidFill>
                <a:srgbClr val="FF6699"/>
              </a:solidFill>
            </a:endParaRPr>
          </a:p>
        </p:txBody>
      </p:sp>
      <p:sp>
        <p:nvSpPr>
          <p:cNvPr id="67598" name="Rectangle 14"/>
          <p:cNvSpPr>
            <a:spLocks noChangeArrowheads="1"/>
          </p:cNvSpPr>
          <p:nvPr/>
        </p:nvSpPr>
        <p:spPr bwMode="auto">
          <a:xfrm>
            <a:off x="533400" y="32004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kumimoji="0" lang="en-US" altLang="en-US" sz="1200" b="1" dirty="0">
                <a:solidFill>
                  <a:srgbClr val="2E58AC"/>
                </a:solidFill>
              </a:rPr>
              <a:t>Achievements and accomplishments.</a:t>
            </a:r>
          </a:p>
          <a:p>
            <a:pPr>
              <a:lnSpc>
                <a:spcPct val="80000"/>
              </a:lnSpc>
              <a:buFontTx/>
              <a:buNone/>
            </a:pPr>
            <a:r>
              <a:rPr kumimoji="0" lang="en-US" altLang="en-US" sz="1200" b="1" dirty="0">
                <a:solidFill>
                  <a:srgbClr val="2E58AC"/>
                </a:solidFill>
              </a:rPr>
              <a:t>Flexible. Friendly</a:t>
            </a:r>
          </a:p>
          <a:p>
            <a:pPr>
              <a:lnSpc>
                <a:spcPct val="80000"/>
              </a:lnSpc>
              <a:buFontTx/>
              <a:buNone/>
            </a:pPr>
            <a:r>
              <a:rPr kumimoji="0" lang="en-US" altLang="en-US" sz="1200" b="1" dirty="0">
                <a:solidFill>
                  <a:srgbClr val="2E58AC"/>
                </a:solidFill>
              </a:rPr>
              <a:t>Motivation. Desire.</a:t>
            </a:r>
          </a:p>
          <a:p>
            <a:pPr>
              <a:lnSpc>
                <a:spcPct val="80000"/>
              </a:lnSpc>
              <a:buFontTx/>
              <a:buNone/>
            </a:pPr>
            <a:r>
              <a:rPr kumimoji="0" lang="en-US" altLang="en-US" sz="1200" b="1" dirty="0">
                <a:solidFill>
                  <a:srgbClr val="2E58AC"/>
                </a:solidFill>
              </a:rPr>
              <a:t>Wants to “save the day”.</a:t>
            </a:r>
          </a:p>
          <a:p>
            <a:pPr>
              <a:lnSpc>
                <a:spcPct val="80000"/>
              </a:lnSpc>
              <a:buFontTx/>
              <a:buNone/>
            </a:pPr>
            <a:r>
              <a:rPr kumimoji="0" lang="en-US" altLang="en-US" sz="1200" b="1" dirty="0">
                <a:solidFill>
                  <a:srgbClr val="2E58AC"/>
                </a:solidFill>
              </a:rPr>
              <a:t>Wants to solve problems, fix things.</a:t>
            </a:r>
          </a:p>
          <a:p>
            <a:pPr>
              <a:lnSpc>
                <a:spcPct val="80000"/>
              </a:lnSpc>
              <a:buFontTx/>
              <a:buNone/>
            </a:pPr>
            <a:r>
              <a:rPr kumimoji="0" lang="en-US" altLang="en-US" sz="1200" b="1" dirty="0">
                <a:solidFill>
                  <a:srgbClr val="2E58AC"/>
                </a:solidFill>
              </a:rPr>
              <a:t>Engaged in life.</a:t>
            </a:r>
          </a:p>
        </p:txBody>
      </p:sp>
      <p:sp>
        <p:nvSpPr>
          <p:cNvPr id="67599" name="Rectangle 15"/>
          <p:cNvSpPr>
            <a:spLocks noChangeArrowheads="1"/>
          </p:cNvSpPr>
          <p:nvPr/>
        </p:nvSpPr>
        <p:spPr bwMode="auto">
          <a:xfrm>
            <a:off x="4800600" y="32004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kumimoji="0" lang="en-US" altLang="en-US" sz="1200" b="1" dirty="0">
                <a:solidFill>
                  <a:srgbClr val="FF6699"/>
                </a:solidFill>
              </a:rPr>
              <a:t>Talking, Sharing, Communication.</a:t>
            </a:r>
          </a:p>
          <a:p>
            <a:pPr>
              <a:lnSpc>
                <a:spcPct val="80000"/>
              </a:lnSpc>
              <a:buFontTx/>
              <a:buNone/>
            </a:pPr>
            <a:r>
              <a:rPr kumimoji="0" lang="en-US" altLang="en-US" sz="1200" b="1" dirty="0">
                <a:solidFill>
                  <a:srgbClr val="FF6699"/>
                </a:solidFill>
              </a:rPr>
              <a:t>Cuddling, hugs.</a:t>
            </a:r>
          </a:p>
          <a:p>
            <a:pPr>
              <a:lnSpc>
                <a:spcPct val="80000"/>
              </a:lnSpc>
              <a:buFontTx/>
              <a:buNone/>
            </a:pPr>
            <a:r>
              <a:rPr kumimoji="0" lang="en-US" altLang="en-US" sz="1200" b="1" dirty="0">
                <a:solidFill>
                  <a:srgbClr val="FF6699"/>
                </a:solidFill>
              </a:rPr>
              <a:t>Cooperation. “We did it together”</a:t>
            </a:r>
          </a:p>
          <a:p>
            <a:pPr>
              <a:lnSpc>
                <a:spcPct val="80000"/>
              </a:lnSpc>
              <a:buFontTx/>
              <a:buNone/>
            </a:pPr>
            <a:r>
              <a:rPr kumimoji="0" lang="en-US" altLang="en-US" sz="1200" b="1" dirty="0">
                <a:solidFill>
                  <a:srgbClr val="FF6699"/>
                </a:solidFill>
              </a:rPr>
              <a:t>Collaboration.</a:t>
            </a:r>
          </a:p>
          <a:p>
            <a:pPr>
              <a:lnSpc>
                <a:spcPct val="80000"/>
              </a:lnSpc>
              <a:buFontTx/>
              <a:buNone/>
            </a:pPr>
            <a:r>
              <a:rPr kumimoji="0" lang="en-US" altLang="en-US" sz="1200" b="1" dirty="0">
                <a:solidFill>
                  <a:srgbClr val="FF6699"/>
                </a:solidFill>
              </a:rPr>
              <a:t>Compassion</a:t>
            </a:r>
          </a:p>
          <a:p>
            <a:pPr>
              <a:lnSpc>
                <a:spcPct val="80000"/>
              </a:lnSpc>
              <a:buFontTx/>
              <a:buNone/>
            </a:pPr>
            <a:r>
              <a:rPr kumimoji="0" lang="en-US" altLang="en-US" sz="1200" b="1" dirty="0">
                <a:solidFill>
                  <a:srgbClr val="FF6699"/>
                </a:solidFill>
              </a:rPr>
              <a:t>Childbirth and sexual climax.</a:t>
            </a:r>
          </a:p>
        </p:txBody>
      </p:sp>
      <p:sp>
        <p:nvSpPr>
          <p:cNvPr id="67600" name="Rectangle 16"/>
          <p:cNvSpPr>
            <a:spLocks noChangeArrowheads="1"/>
          </p:cNvSpPr>
          <p:nvPr/>
        </p:nvSpPr>
        <p:spPr bwMode="auto">
          <a:xfrm>
            <a:off x="533400" y="4737100"/>
            <a:ext cx="33528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kumimoji="0" lang="en-US" altLang="en-US" sz="1200" b="1" dirty="0">
                <a:solidFill>
                  <a:srgbClr val="2E58AC"/>
                </a:solidFill>
              </a:rPr>
              <a:t>New and different.</a:t>
            </a:r>
          </a:p>
          <a:p>
            <a:pPr>
              <a:lnSpc>
                <a:spcPct val="80000"/>
              </a:lnSpc>
              <a:buFontTx/>
              <a:buNone/>
            </a:pPr>
            <a:r>
              <a:rPr kumimoji="0" lang="en-US" altLang="en-US" sz="1200" b="1" dirty="0">
                <a:solidFill>
                  <a:srgbClr val="2E58AC"/>
                </a:solidFill>
              </a:rPr>
              <a:t>Excitement</a:t>
            </a:r>
          </a:p>
          <a:p>
            <a:pPr>
              <a:lnSpc>
                <a:spcPct val="80000"/>
              </a:lnSpc>
              <a:buFontTx/>
              <a:buNone/>
            </a:pPr>
            <a:r>
              <a:rPr kumimoji="0" lang="en-US" altLang="en-US" sz="1200" b="1" dirty="0">
                <a:solidFill>
                  <a:srgbClr val="2E58AC"/>
                </a:solidFill>
              </a:rPr>
              <a:t>Energy</a:t>
            </a:r>
          </a:p>
          <a:p>
            <a:pPr>
              <a:lnSpc>
                <a:spcPct val="80000"/>
              </a:lnSpc>
              <a:buFontTx/>
              <a:buNone/>
            </a:pPr>
            <a:r>
              <a:rPr kumimoji="0" lang="en-US" altLang="en-US" sz="1200" b="1" dirty="0">
                <a:solidFill>
                  <a:srgbClr val="2E58AC"/>
                </a:solidFill>
              </a:rPr>
              <a:t>Passion</a:t>
            </a:r>
          </a:p>
          <a:p>
            <a:pPr>
              <a:lnSpc>
                <a:spcPct val="80000"/>
              </a:lnSpc>
              <a:buFontTx/>
              <a:buNone/>
            </a:pPr>
            <a:r>
              <a:rPr kumimoji="0" lang="en-US" altLang="en-US" sz="1200" b="1" dirty="0">
                <a:solidFill>
                  <a:srgbClr val="2E58AC"/>
                </a:solidFill>
              </a:rPr>
              <a:t>Interest, ability to gather information.</a:t>
            </a:r>
          </a:p>
          <a:p>
            <a:pPr>
              <a:lnSpc>
                <a:spcPct val="80000"/>
              </a:lnSpc>
              <a:buFontTx/>
              <a:buNone/>
            </a:pPr>
            <a:r>
              <a:rPr kumimoji="0" lang="en-US" altLang="en-US" sz="1200" b="1" dirty="0">
                <a:solidFill>
                  <a:srgbClr val="2E58AC"/>
                </a:solidFill>
              </a:rPr>
              <a:t>Stimulation</a:t>
            </a:r>
          </a:p>
          <a:p>
            <a:pPr>
              <a:lnSpc>
                <a:spcPct val="80000"/>
              </a:lnSpc>
              <a:buFontTx/>
              <a:buNone/>
            </a:pPr>
            <a:r>
              <a:rPr kumimoji="0" lang="en-US" altLang="en-US" sz="1200" b="1" dirty="0">
                <a:solidFill>
                  <a:srgbClr val="2E58AC"/>
                </a:solidFill>
              </a:rPr>
              <a:t>Motivation</a:t>
            </a:r>
          </a:p>
        </p:txBody>
      </p:sp>
      <p:sp>
        <p:nvSpPr>
          <p:cNvPr id="67601" name="Rectangle 17"/>
          <p:cNvSpPr>
            <a:spLocks noChangeArrowheads="1"/>
          </p:cNvSpPr>
          <p:nvPr/>
        </p:nvSpPr>
        <p:spPr bwMode="auto">
          <a:xfrm>
            <a:off x="4800600" y="47371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kumimoji="0" lang="en-US" altLang="en-US" sz="1200" b="1" dirty="0">
                <a:solidFill>
                  <a:srgbClr val="FF6699"/>
                </a:solidFill>
              </a:rPr>
              <a:t>Familiarity.</a:t>
            </a:r>
          </a:p>
          <a:p>
            <a:pPr>
              <a:lnSpc>
                <a:spcPct val="80000"/>
              </a:lnSpc>
              <a:buFontTx/>
              <a:buNone/>
            </a:pPr>
            <a:r>
              <a:rPr kumimoji="0" lang="en-US" altLang="en-US" sz="1200" b="1" dirty="0">
                <a:solidFill>
                  <a:srgbClr val="FF6699"/>
                </a:solidFill>
              </a:rPr>
              <a:t>Closeness</a:t>
            </a:r>
          </a:p>
          <a:p>
            <a:pPr>
              <a:lnSpc>
                <a:spcPct val="80000"/>
              </a:lnSpc>
              <a:buFontTx/>
              <a:buNone/>
            </a:pPr>
            <a:r>
              <a:rPr kumimoji="0" lang="en-US" altLang="en-US" sz="1200" b="1" dirty="0">
                <a:solidFill>
                  <a:srgbClr val="FF6699"/>
                </a:solidFill>
              </a:rPr>
              <a:t>Intimacy increases </a:t>
            </a:r>
            <a:r>
              <a:rPr kumimoji="0" lang="en-US" altLang="en-US" sz="1200" b="1" dirty="0" err="1">
                <a:solidFill>
                  <a:srgbClr val="FF6699"/>
                </a:solidFill>
              </a:rPr>
              <a:t>seratonin</a:t>
            </a:r>
            <a:r>
              <a:rPr kumimoji="0" lang="en-US" altLang="en-US" sz="1200" b="1" dirty="0">
                <a:solidFill>
                  <a:srgbClr val="FF6699"/>
                </a:solidFill>
              </a:rPr>
              <a:t>.</a:t>
            </a:r>
          </a:p>
        </p:txBody>
      </p:sp>
      <p:sp>
        <p:nvSpPr>
          <p:cNvPr id="67603" name="Rectangle 19"/>
          <p:cNvSpPr>
            <a:spLocks noChangeArrowheads="1"/>
          </p:cNvSpPr>
          <p:nvPr/>
        </p:nvSpPr>
        <p:spPr bwMode="auto">
          <a:xfrm>
            <a:off x="304800" y="606425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kumimoji="0" lang="en-US" altLang="en-US" sz="1800" b="1" dirty="0">
                <a:solidFill>
                  <a:srgbClr val="FFFF00"/>
                </a:solidFill>
              </a:rPr>
              <a:t>Men have minimum 20% more dopamine and 20 to 30 or 40X the testosterone.</a:t>
            </a:r>
          </a:p>
        </p:txBody>
      </p:sp>
      <p:sp>
        <p:nvSpPr>
          <p:cNvPr id="67605" name="Rectangle 21"/>
          <p:cNvSpPr>
            <a:spLocks noChangeArrowheads="1"/>
          </p:cNvSpPr>
          <p:nvPr/>
        </p:nvSpPr>
        <p:spPr bwMode="auto">
          <a:xfrm>
            <a:off x="304800" y="64389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kumimoji="0" lang="en-US" altLang="en-US" sz="1800" b="1" dirty="0">
                <a:solidFill>
                  <a:srgbClr val="FFFF00"/>
                </a:solidFill>
              </a:rPr>
              <a:t>Men produce </a:t>
            </a:r>
            <a:r>
              <a:rPr kumimoji="0" lang="en-US" altLang="en-US" sz="1800" b="1" dirty="0" err="1">
                <a:solidFill>
                  <a:srgbClr val="FFFF00"/>
                </a:solidFill>
              </a:rPr>
              <a:t>seratonin</a:t>
            </a:r>
            <a:r>
              <a:rPr kumimoji="0" lang="en-US" altLang="en-US" sz="1800" b="1" dirty="0">
                <a:solidFill>
                  <a:srgbClr val="FFFF00"/>
                </a:solidFill>
              </a:rPr>
              <a:t> 2x as fast, store 2x as much. Women use 8X faster.</a:t>
            </a:r>
          </a:p>
        </p:txBody>
      </p:sp>
    </p:spTree>
    <p:extLst>
      <p:ext uri="{BB962C8B-B14F-4D97-AF65-F5344CB8AC3E}">
        <p14:creationId xmlns:p14="http://schemas.microsoft.com/office/powerpoint/2010/main" val="112343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90"/>
                                        </p:tgtEl>
                                        <p:attrNameLst>
                                          <p:attrName>style.visibility</p:attrName>
                                        </p:attrNameLst>
                                      </p:cBhvr>
                                      <p:to>
                                        <p:strVal val="visible"/>
                                      </p:to>
                                    </p:set>
                                    <p:anim calcmode="lin" valueType="num">
                                      <p:cBhvr additive="base">
                                        <p:cTn id="7" dur="500" fill="hold"/>
                                        <p:tgtEl>
                                          <p:spTgt spid="67590"/>
                                        </p:tgtEl>
                                        <p:attrNameLst>
                                          <p:attrName>ppt_x</p:attrName>
                                        </p:attrNameLst>
                                      </p:cBhvr>
                                      <p:tavLst>
                                        <p:tav tm="0">
                                          <p:val>
                                            <p:strVal val="#ppt_x"/>
                                          </p:val>
                                        </p:tav>
                                        <p:tav tm="100000">
                                          <p:val>
                                            <p:strVal val="#ppt_x"/>
                                          </p:val>
                                        </p:tav>
                                      </p:tavLst>
                                    </p:anim>
                                    <p:anim calcmode="lin" valueType="num">
                                      <p:cBhvr additive="base">
                                        <p:cTn id="8" dur="500" fill="hold"/>
                                        <p:tgtEl>
                                          <p:spTgt spid="675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7587"/>
                                        </p:tgtEl>
                                        <p:attrNameLst>
                                          <p:attrName>style.visibility</p:attrName>
                                        </p:attrNameLst>
                                      </p:cBhvr>
                                      <p:to>
                                        <p:strVal val="visible"/>
                                      </p:to>
                                    </p:set>
                                    <p:animEffect transition="in" filter="dissolve">
                                      <p:cBhvr>
                                        <p:cTn id="13" dur="500"/>
                                        <p:tgtEl>
                                          <p:spTgt spid="67587"/>
                                        </p:tgtEl>
                                      </p:cBhvr>
                                    </p:animEffect>
                                  </p:childTnLst>
                                </p:cTn>
                              </p:par>
                            </p:childTnLst>
                          </p:cTn>
                        </p:par>
                        <p:par>
                          <p:cTn id="14" fill="hold" nodeType="afterGroup">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67591"/>
                                        </p:tgtEl>
                                        <p:attrNameLst>
                                          <p:attrName>style.visibility</p:attrName>
                                        </p:attrNameLst>
                                      </p:cBhvr>
                                      <p:to>
                                        <p:strVal val="visible"/>
                                      </p:to>
                                    </p:set>
                                    <p:animEffect transition="in" filter="dissolve">
                                      <p:cBhvr>
                                        <p:cTn id="17" dur="500"/>
                                        <p:tgtEl>
                                          <p:spTgt spid="67591"/>
                                        </p:tgtEl>
                                      </p:cBhvr>
                                    </p:animEffect>
                                  </p:childTnLst>
                                </p:cTn>
                              </p:par>
                            </p:childTnLst>
                          </p:cTn>
                        </p:par>
                        <p:par>
                          <p:cTn id="18" fill="hold" nodeType="afterGroup">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67586"/>
                                        </p:tgtEl>
                                        <p:attrNameLst>
                                          <p:attrName>style.visibility</p:attrName>
                                        </p:attrNameLst>
                                      </p:cBhvr>
                                      <p:to>
                                        <p:strVal val="visible"/>
                                      </p:to>
                                    </p:set>
                                    <p:animEffect transition="in" filter="dissolve">
                                      <p:cBhvr>
                                        <p:cTn id="21" dur="500"/>
                                        <p:tgtEl>
                                          <p:spTgt spid="67586"/>
                                        </p:tgtEl>
                                      </p:cBhvr>
                                    </p:animEffect>
                                  </p:childTnLst>
                                </p:cTn>
                              </p:par>
                            </p:childTnLst>
                          </p:cTn>
                        </p:par>
                        <p:par>
                          <p:cTn id="22" fill="hold" nodeType="afterGroup">
                            <p:stCondLst>
                              <p:cond delay="1500"/>
                            </p:stCondLst>
                            <p:childTnLst>
                              <p:par>
                                <p:cTn id="23" presetID="9" presetClass="entr" presetSubtype="0" fill="hold" grpId="0" nodeType="afterEffect">
                                  <p:stCondLst>
                                    <p:cond delay="0"/>
                                  </p:stCondLst>
                                  <p:childTnLst>
                                    <p:set>
                                      <p:cBhvr>
                                        <p:cTn id="24" dur="1" fill="hold">
                                          <p:stCondLst>
                                            <p:cond delay="0"/>
                                          </p:stCondLst>
                                        </p:cTn>
                                        <p:tgtEl>
                                          <p:spTgt spid="67592"/>
                                        </p:tgtEl>
                                        <p:attrNameLst>
                                          <p:attrName>style.visibility</p:attrName>
                                        </p:attrNameLst>
                                      </p:cBhvr>
                                      <p:to>
                                        <p:strVal val="visible"/>
                                      </p:to>
                                    </p:set>
                                    <p:animEffect transition="in" filter="dissolve">
                                      <p:cBhvr>
                                        <p:cTn id="25" dur="500"/>
                                        <p:tgtEl>
                                          <p:spTgt spid="6759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7593"/>
                                        </p:tgtEl>
                                        <p:attrNameLst>
                                          <p:attrName>style.visibility</p:attrName>
                                        </p:attrNameLst>
                                      </p:cBhvr>
                                      <p:to>
                                        <p:strVal val="visible"/>
                                      </p:to>
                                    </p:set>
                                    <p:anim calcmode="lin" valueType="num">
                                      <p:cBhvr additive="base">
                                        <p:cTn id="30" dur="500" fill="hold"/>
                                        <p:tgtEl>
                                          <p:spTgt spid="67593"/>
                                        </p:tgtEl>
                                        <p:attrNameLst>
                                          <p:attrName>ppt_x</p:attrName>
                                        </p:attrNameLst>
                                      </p:cBhvr>
                                      <p:tavLst>
                                        <p:tav tm="0">
                                          <p:val>
                                            <p:strVal val="#ppt_x"/>
                                          </p:val>
                                        </p:tav>
                                        <p:tav tm="100000">
                                          <p:val>
                                            <p:strVal val="#ppt_x"/>
                                          </p:val>
                                        </p:tav>
                                      </p:tavLst>
                                    </p:anim>
                                    <p:anim calcmode="lin" valueType="num">
                                      <p:cBhvr additive="base">
                                        <p:cTn id="31" dur="500" fill="hold"/>
                                        <p:tgtEl>
                                          <p:spTgt spid="67593"/>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7594"/>
                                        </p:tgtEl>
                                        <p:attrNameLst>
                                          <p:attrName>style.visibility</p:attrName>
                                        </p:attrNameLst>
                                      </p:cBhvr>
                                      <p:to>
                                        <p:strVal val="visible"/>
                                      </p:to>
                                    </p:set>
                                    <p:anim calcmode="lin" valueType="num">
                                      <p:cBhvr additive="base">
                                        <p:cTn id="36" dur="500" fill="hold"/>
                                        <p:tgtEl>
                                          <p:spTgt spid="67594"/>
                                        </p:tgtEl>
                                        <p:attrNameLst>
                                          <p:attrName>ppt_x</p:attrName>
                                        </p:attrNameLst>
                                      </p:cBhvr>
                                      <p:tavLst>
                                        <p:tav tm="0">
                                          <p:val>
                                            <p:strVal val="#ppt_x"/>
                                          </p:val>
                                        </p:tav>
                                        <p:tav tm="100000">
                                          <p:val>
                                            <p:strVal val="#ppt_x"/>
                                          </p:val>
                                        </p:tav>
                                      </p:tavLst>
                                    </p:anim>
                                    <p:anim calcmode="lin" valueType="num">
                                      <p:cBhvr additive="base">
                                        <p:cTn id="37" dur="500" fill="hold"/>
                                        <p:tgtEl>
                                          <p:spTgt spid="67594"/>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7595"/>
                                        </p:tgtEl>
                                        <p:attrNameLst>
                                          <p:attrName>style.visibility</p:attrName>
                                        </p:attrNameLst>
                                      </p:cBhvr>
                                      <p:to>
                                        <p:strVal val="visible"/>
                                      </p:to>
                                    </p:set>
                                    <p:anim calcmode="lin" valueType="num">
                                      <p:cBhvr additive="base">
                                        <p:cTn id="42" dur="500" fill="hold"/>
                                        <p:tgtEl>
                                          <p:spTgt spid="67595"/>
                                        </p:tgtEl>
                                        <p:attrNameLst>
                                          <p:attrName>ppt_x</p:attrName>
                                        </p:attrNameLst>
                                      </p:cBhvr>
                                      <p:tavLst>
                                        <p:tav tm="0">
                                          <p:val>
                                            <p:strVal val="#ppt_x"/>
                                          </p:val>
                                        </p:tav>
                                        <p:tav tm="100000">
                                          <p:val>
                                            <p:strVal val="#ppt_x"/>
                                          </p:val>
                                        </p:tav>
                                      </p:tavLst>
                                    </p:anim>
                                    <p:anim calcmode="lin" valueType="num">
                                      <p:cBhvr additive="base">
                                        <p:cTn id="43" dur="500" fill="hold"/>
                                        <p:tgtEl>
                                          <p:spTgt spid="67595"/>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7596"/>
                                        </p:tgtEl>
                                        <p:attrNameLst>
                                          <p:attrName>style.visibility</p:attrName>
                                        </p:attrNameLst>
                                      </p:cBhvr>
                                      <p:to>
                                        <p:strVal val="visible"/>
                                      </p:to>
                                    </p:set>
                                    <p:anim calcmode="lin" valueType="num">
                                      <p:cBhvr additive="base">
                                        <p:cTn id="48" dur="500" fill="hold"/>
                                        <p:tgtEl>
                                          <p:spTgt spid="67596"/>
                                        </p:tgtEl>
                                        <p:attrNameLst>
                                          <p:attrName>ppt_x</p:attrName>
                                        </p:attrNameLst>
                                      </p:cBhvr>
                                      <p:tavLst>
                                        <p:tav tm="0">
                                          <p:val>
                                            <p:strVal val="#ppt_x"/>
                                          </p:val>
                                        </p:tav>
                                        <p:tav tm="100000">
                                          <p:val>
                                            <p:strVal val="#ppt_x"/>
                                          </p:val>
                                        </p:tav>
                                      </p:tavLst>
                                    </p:anim>
                                    <p:anim calcmode="lin" valueType="num">
                                      <p:cBhvr additive="base">
                                        <p:cTn id="49" dur="500" fill="hold"/>
                                        <p:tgtEl>
                                          <p:spTgt spid="67596"/>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67597"/>
                                        </p:tgtEl>
                                        <p:attrNameLst>
                                          <p:attrName>style.visibility</p:attrName>
                                        </p:attrNameLst>
                                      </p:cBhvr>
                                      <p:to>
                                        <p:strVal val="visible"/>
                                      </p:to>
                                    </p:set>
                                    <p:anim calcmode="lin" valueType="num">
                                      <p:cBhvr additive="base">
                                        <p:cTn id="54" dur="500" fill="hold"/>
                                        <p:tgtEl>
                                          <p:spTgt spid="67597"/>
                                        </p:tgtEl>
                                        <p:attrNameLst>
                                          <p:attrName>ppt_x</p:attrName>
                                        </p:attrNameLst>
                                      </p:cBhvr>
                                      <p:tavLst>
                                        <p:tav tm="0">
                                          <p:val>
                                            <p:strVal val="#ppt_x"/>
                                          </p:val>
                                        </p:tav>
                                        <p:tav tm="100000">
                                          <p:val>
                                            <p:strVal val="#ppt_x"/>
                                          </p:val>
                                        </p:tav>
                                      </p:tavLst>
                                    </p:anim>
                                    <p:anim calcmode="lin" valueType="num">
                                      <p:cBhvr additive="base">
                                        <p:cTn id="55" dur="500" fill="hold"/>
                                        <p:tgtEl>
                                          <p:spTgt spid="67597"/>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67598"/>
                                        </p:tgtEl>
                                        <p:attrNameLst>
                                          <p:attrName>style.visibility</p:attrName>
                                        </p:attrNameLst>
                                      </p:cBhvr>
                                      <p:to>
                                        <p:strVal val="visible"/>
                                      </p:to>
                                    </p:set>
                                    <p:anim calcmode="lin" valueType="num">
                                      <p:cBhvr additive="base">
                                        <p:cTn id="60" dur="500" fill="hold"/>
                                        <p:tgtEl>
                                          <p:spTgt spid="67598"/>
                                        </p:tgtEl>
                                        <p:attrNameLst>
                                          <p:attrName>ppt_x</p:attrName>
                                        </p:attrNameLst>
                                      </p:cBhvr>
                                      <p:tavLst>
                                        <p:tav tm="0">
                                          <p:val>
                                            <p:strVal val="#ppt_x"/>
                                          </p:val>
                                        </p:tav>
                                        <p:tav tm="100000">
                                          <p:val>
                                            <p:strVal val="#ppt_x"/>
                                          </p:val>
                                        </p:tav>
                                      </p:tavLst>
                                    </p:anim>
                                    <p:anim calcmode="lin" valueType="num">
                                      <p:cBhvr additive="base">
                                        <p:cTn id="61" dur="500" fill="hold"/>
                                        <p:tgtEl>
                                          <p:spTgt spid="67598"/>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67599"/>
                                        </p:tgtEl>
                                        <p:attrNameLst>
                                          <p:attrName>style.visibility</p:attrName>
                                        </p:attrNameLst>
                                      </p:cBhvr>
                                      <p:to>
                                        <p:strVal val="visible"/>
                                      </p:to>
                                    </p:set>
                                    <p:anim calcmode="lin" valueType="num">
                                      <p:cBhvr additive="base">
                                        <p:cTn id="66" dur="500" fill="hold"/>
                                        <p:tgtEl>
                                          <p:spTgt spid="67599"/>
                                        </p:tgtEl>
                                        <p:attrNameLst>
                                          <p:attrName>ppt_x</p:attrName>
                                        </p:attrNameLst>
                                      </p:cBhvr>
                                      <p:tavLst>
                                        <p:tav tm="0">
                                          <p:val>
                                            <p:strVal val="#ppt_x"/>
                                          </p:val>
                                        </p:tav>
                                        <p:tav tm="100000">
                                          <p:val>
                                            <p:strVal val="#ppt_x"/>
                                          </p:val>
                                        </p:tav>
                                      </p:tavLst>
                                    </p:anim>
                                    <p:anim calcmode="lin" valueType="num">
                                      <p:cBhvr additive="base">
                                        <p:cTn id="67" dur="500" fill="hold"/>
                                        <p:tgtEl>
                                          <p:spTgt spid="67599"/>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67600"/>
                                        </p:tgtEl>
                                        <p:attrNameLst>
                                          <p:attrName>style.visibility</p:attrName>
                                        </p:attrNameLst>
                                      </p:cBhvr>
                                      <p:to>
                                        <p:strVal val="visible"/>
                                      </p:to>
                                    </p:set>
                                    <p:anim calcmode="lin" valueType="num">
                                      <p:cBhvr additive="base">
                                        <p:cTn id="72" dur="500" fill="hold"/>
                                        <p:tgtEl>
                                          <p:spTgt spid="67600"/>
                                        </p:tgtEl>
                                        <p:attrNameLst>
                                          <p:attrName>ppt_x</p:attrName>
                                        </p:attrNameLst>
                                      </p:cBhvr>
                                      <p:tavLst>
                                        <p:tav tm="0">
                                          <p:val>
                                            <p:strVal val="#ppt_x"/>
                                          </p:val>
                                        </p:tav>
                                        <p:tav tm="100000">
                                          <p:val>
                                            <p:strVal val="#ppt_x"/>
                                          </p:val>
                                        </p:tav>
                                      </p:tavLst>
                                    </p:anim>
                                    <p:anim calcmode="lin" valueType="num">
                                      <p:cBhvr additive="base">
                                        <p:cTn id="73" dur="500" fill="hold"/>
                                        <p:tgtEl>
                                          <p:spTgt spid="67600"/>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67601"/>
                                        </p:tgtEl>
                                        <p:attrNameLst>
                                          <p:attrName>style.visibility</p:attrName>
                                        </p:attrNameLst>
                                      </p:cBhvr>
                                      <p:to>
                                        <p:strVal val="visible"/>
                                      </p:to>
                                    </p:set>
                                    <p:anim calcmode="lin" valueType="num">
                                      <p:cBhvr additive="base">
                                        <p:cTn id="78" dur="500" fill="hold"/>
                                        <p:tgtEl>
                                          <p:spTgt spid="67601"/>
                                        </p:tgtEl>
                                        <p:attrNameLst>
                                          <p:attrName>ppt_x</p:attrName>
                                        </p:attrNameLst>
                                      </p:cBhvr>
                                      <p:tavLst>
                                        <p:tav tm="0">
                                          <p:val>
                                            <p:strVal val="#ppt_x"/>
                                          </p:val>
                                        </p:tav>
                                        <p:tav tm="100000">
                                          <p:val>
                                            <p:strVal val="#ppt_x"/>
                                          </p:val>
                                        </p:tav>
                                      </p:tavLst>
                                    </p:anim>
                                    <p:anim calcmode="lin" valueType="num">
                                      <p:cBhvr additive="base">
                                        <p:cTn id="79" dur="500" fill="hold"/>
                                        <p:tgtEl>
                                          <p:spTgt spid="67601"/>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67603"/>
                                        </p:tgtEl>
                                        <p:attrNameLst>
                                          <p:attrName>style.visibility</p:attrName>
                                        </p:attrNameLst>
                                      </p:cBhvr>
                                      <p:to>
                                        <p:strVal val="visible"/>
                                      </p:to>
                                    </p:set>
                                    <p:anim calcmode="lin" valueType="num">
                                      <p:cBhvr additive="base">
                                        <p:cTn id="84" dur="500" fill="hold"/>
                                        <p:tgtEl>
                                          <p:spTgt spid="67603"/>
                                        </p:tgtEl>
                                        <p:attrNameLst>
                                          <p:attrName>ppt_x</p:attrName>
                                        </p:attrNameLst>
                                      </p:cBhvr>
                                      <p:tavLst>
                                        <p:tav tm="0">
                                          <p:val>
                                            <p:strVal val="#ppt_x"/>
                                          </p:val>
                                        </p:tav>
                                        <p:tav tm="100000">
                                          <p:val>
                                            <p:strVal val="#ppt_x"/>
                                          </p:val>
                                        </p:tav>
                                      </p:tavLst>
                                    </p:anim>
                                    <p:anim calcmode="lin" valueType="num">
                                      <p:cBhvr additive="base">
                                        <p:cTn id="85" dur="500" fill="hold"/>
                                        <p:tgtEl>
                                          <p:spTgt spid="67603"/>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nodeType="afterGroup">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67605"/>
                                        </p:tgtEl>
                                        <p:attrNameLst>
                                          <p:attrName>style.visibility</p:attrName>
                                        </p:attrNameLst>
                                      </p:cBhvr>
                                      <p:to>
                                        <p:strVal val="visible"/>
                                      </p:to>
                                    </p:set>
                                    <p:anim calcmode="lin" valueType="num">
                                      <p:cBhvr additive="base">
                                        <p:cTn id="90" dur="500" fill="hold"/>
                                        <p:tgtEl>
                                          <p:spTgt spid="67605"/>
                                        </p:tgtEl>
                                        <p:attrNameLst>
                                          <p:attrName>ppt_x</p:attrName>
                                        </p:attrNameLst>
                                      </p:cBhvr>
                                      <p:tavLst>
                                        <p:tav tm="0">
                                          <p:val>
                                            <p:strVal val="#ppt_x"/>
                                          </p:val>
                                        </p:tav>
                                        <p:tav tm="100000">
                                          <p:val>
                                            <p:strVal val="#ppt_x"/>
                                          </p:val>
                                        </p:tav>
                                      </p:tavLst>
                                    </p:anim>
                                    <p:anim calcmode="lin" valueType="num">
                                      <p:cBhvr additive="base">
                                        <p:cTn id="91" dur="500" fill="hold"/>
                                        <p:tgtEl>
                                          <p:spTgt spid="676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nimBg="1"/>
      <p:bldP spid="67587" grpId="0" animBg="1"/>
      <p:bldP spid="67590" grpId="0"/>
      <p:bldP spid="67591" grpId="0"/>
      <p:bldP spid="67592" grpId="0"/>
      <p:bldP spid="67593" grpId="0"/>
      <p:bldP spid="67594" grpId="0"/>
      <p:bldP spid="67595" grpId="0"/>
      <p:bldP spid="67596" grpId="0"/>
      <p:bldP spid="67597" grpId="0"/>
      <p:bldP spid="67598" grpId="0"/>
      <p:bldP spid="67599" grpId="0"/>
      <p:bldP spid="67600" grpId="0"/>
      <p:bldP spid="67601" grpId="0"/>
      <p:bldP spid="67603" grpId="0"/>
      <p:bldP spid="6760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subTitle" idx="1"/>
          </p:nvPr>
        </p:nvSpPr>
        <p:spPr>
          <a:xfrm>
            <a:off x="4724400" y="473688"/>
            <a:ext cx="4267200" cy="838200"/>
          </a:xfrm>
        </p:spPr>
        <p:txBody>
          <a:bodyPr>
            <a:noAutofit/>
          </a:bodyPr>
          <a:lstStyle/>
          <a:p>
            <a:pPr algn="l">
              <a:lnSpc>
                <a:spcPct val="90000"/>
              </a:lnSpc>
            </a:pPr>
            <a:r>
              <a:rPr lang="en-US" altLang="en-US" sz="2400" dirty="0">
                <a:solidFill>
                  <a:srgbClr val="002060"/>
                </a:solidFill>
              </a:rPr>
              <a:t>Taken from Dr. John Gray, </a:t>
            </a:r>
          </a:p>
          <a:p>
            <a:pPr algn="l">
              <a:lnSpc>
                <a:spcPct val="90000"/>
              </a:lnSpc>
            </a:pPr>
            <a:r>
              <a:rPr lang="en-US" altLang="en-US" sz="1600" dirty="0">
                <a:solidFill>
                  <a:srgbClr val="002060"/>
                </a:solidFill>
              </a:rPr>
              <a:t>Counselor, Author of </a:t>
            </a:r>
            <a:r>
              <a:rPr lang="en-US" altLang="en-US" sz="1600" b="1" i="1" dirty="0">
                <a:solidFill>
                  <a:srgbClr val="002060"/>
                </a:solidFill>
              </a:rPr>
              <a:t>Men Are From Mars, Women Are From Venus</a:t>
            </a:r>
          </a:p>
        </p:txBody>
      </p:sp>
      <p:sp>
        <p:nvSpPr>
          <p:cNvPr id="69641" name="Rectangle 9"/>
          <p:cNvSpPr>
            <a:spLocks noChangeArrowheads="1"/>
          </p:cNvSpPr>
          <p:nvPr/>
        </p:nvSpPr>
        <p:spPr bwMode="auto">
          <a:xfrm>
            <a:off x="304800" y="228600"/>
            <a:ext cx="838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2"/>
                </a:solidFill>
                <a:latin typeface="Arial" panose="020B0604020202020204" pitchFamily="34" charset="0"/>
              </a:defRPr>
            </a:lvl1pPr>
            <a:lvl2pPr>
              <a:defRPr sz="4400" b="1">
                <a:solidFill>
                  <a:schemeClr val="tx2"/>
                </a:solidFill>
                <a:latin typeface="Arial" panose="020B0604020202020204" pitchFamily="34" charset="0"/>
              </a:defRPr>
            </a:lvl2pPr>
            <a:lvl3pPr>
              <a:defRPr sz="4400" b="1">
                <a:solidFill>
                  <a:schemeClr val="tx2"/>
                </a:solidFill>
                <a:latin typeface="Arial" panose="020B0604020202020204" pitchFamily="34" charset="0"/>
              </a:defRPr>
            </a:lvl3pPr>
            <a:lvl4pPr>
              <a:defRPr sz="4400" b="1">
                <a:solidFill>
                  <a:schemeClr val="tx2"/>
                </a:solidFill>
                <a:latin typeface="Arial" panose="020B0604020202020204" pitchFamily="34" charset="0"/>
              </a:defRPr>
            </a:lvl4pPr>
            <a:lvl5pPr>
              <a:defRPr sz="4400" b="1">
                <a:solidFill>
                  <a:schemeClr val="tx2"/>
                </a:solidFill>
                <a:latin typeface="Arial" panose="020B0604020202020204" pitchFamily="34" charset="0"/>
              </a:defRPr>
            </a:lvl5pPr>
            <a:lvl6pPr marL="457200" eaLnBrk="0" fontAlgn="base" hangingPunct="0">
              <a:spcBef>
                <a:spcPct val="0"/>
              </a:spcBef>
              <a:spcAft>
                <a:spcPct val="0"/>
              </a:spcAft>
              <a:defRPr sz="4400" b="1">
                <a:solidFill>
                  <a:schemeClr val="tx2"/>
                </a:solidFill>
                <a:latin typeface="Arial" panose="020B0604020202020204" pitchFamily="34" charset="0"/>
              </a:defRPr>
            </a:lvl6pPr>
            <a:lvl7pPr marL="914400" eaLnBrk="0" fontAlgn="base" hangingPunct="0">
              <a:spcBef>
                <a:spcPct val="0"/>
              </a:spcBef>
              <a:spcAft>
                <a:spcPct val="0"/>
              </a:spcAft>
              <a:defRPr sz="4400" b="1">
                <a:solidFill>
                  <a:schemeClr val="tx2"/>
                </a:solidFill>
                <a:latin typeface="Arial" panose="020B0604020202020204" pitchFamily="34" charset="0"/>
              </a:defRPr>
            </a:lvl7pPr>
            <a:lvl8pPr marL="1371600" eaLnBrk="0" fontAlgn="base" hangingPunct="0">
              <a:spcBef>
                <a:spcPct val="0"/>
              </a:spcBef>
              <a:spcAft>
                <a:spcPct val="0"/>
              </a:spcAft>
              <a:defRPr sz="4400" b="1">
                <a:solidFill>
                  <a:schemeClr val="tx2"/>
                </a:solidFill>
                <a:latin typeface="Arial" panose="020B0604020202020204" pitchFamily="34" charset="0"/>
              </a:defRPr>
            </a:lvl8pPr>
            <a:lvl9pPr marL="1828800" eaLnBrk="0" fontAlgn="base" hangingPunct="0">
              <a:spcBef>
                <a:spcPct val="0"/>
              </a:spcBef>
              <a:spcAft>
                <a:spcPct val="0"/>
              </a:spcAft>
              <a:defRPr sz="4400" b="1">
                <a:solidFill>
                  <a:schemeClr val="tx2"/>
                </a:solidFill>
                <a:latin typeface="Arial" panose="020B0604020202020204" pitchFamily="34" charset="0"/>
              </a:defRPr>
            </a:lvl9pPr>
          </a:lstStyle>
          <a:p>
            <a:r>
              <a:rPr kumimoji="0" lang="en-US" altLang="en-US" sz="2800"/>
              <a:t>The Spectrum of sex.</a:t>
            </a:r>
            <a:endParaRPr kumimoji="0" lang="en-US" altLang="en-US" sz="2800" i="1">
              <a:solidFill>
                <a:srgbClr val="990099"/>
              </a:solidFill>
            </a:endParaRPr>
          </a:p>
        </p:txBody>
      </p:sp>
      <p:sp>
        <p:nvSpPr>
          <p:cNvPr id="69642" name="Line 10"/>
          <p:cNvSpPr>
            <a:spLocks noChangeShapeType="1"/>
          </p:cNvSpPr>
          <p:nvPr/>
        </p:nvSpPr>
        <p:spPr bwMode="auto">
          <a:xfrm>
            <a:off x="533400" y="1752600"/>
            <a:ext cx="8077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643" name="Line 11"/>
          <p:cNvSpPr>
            <a:spLocks noChangeShapeType="1"/>
          </p:cNvSpPr>
          <p:nvPr/>
        </p:nvSpPr>
        <p:spPr bwMode="auto">
          <a:xfrm>
            <a:off x="4495800" y="1600200"/>
            <a:ext cx="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645" name="Text Box 13"/>
          <p:cNvSpPr txBox="1">
            <a:spLocks noChangeArrowheads="1"/>
          </p:cNvSpPr>
          <p:nvPr/>
        </p:nvSpPr>
        <p:spPr bwMode="auto">
          <a:xfrm>
            <a:off x="3505200" y="22860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latin typeface="Arial" panose="020B0604020202020204" pitchFamily="34" charset="0"/>
                <a:cs typeface="Arial" panose="020B0604020202020204" pitchFamily="34" charset="0"/>
              </a:rPr>
              <a:t>Good “home-</a:t>
            </a:r>
            <a:r>
              <a:rPr lang="en-US" altLang="en-US" sz="2400" dirty="0" err="1">
                <a:latin typeface="Arial" panose="020B0604020202020204" pitchFamily="34" charset="0"/>
                <a:cs typeface="Arial" panose="020B0604020202020204" pitchFamily="34" charset="0"/>
              </a:rPr>
              <a:t>cookin</a:t>
            </a:r>
            <a:r>
              <a:rPr lang="en-US" altLang="en-US" sz="2400" dirty="0">
                <a:latin typeface="Arial" panose="020B0604020202020204" pitchFamily="34" charset="0"/>
                <a:cs typeface="Arial" panose="020B0604020202020204" pitchFamily="34" charset="0"/>
              </a:rPr>
              <a:t>’” sex</a:t>
            </a:r>
          </a:p>
        </p:txBody>
      </p:sp>
      <p:sp>
        <p:nvSpPr>
          <p:cNvPr id="69646" name="Text Box 14"/>
          <p:cNvSpPr txBox="1">
            <a:spLocks noChangeArrowheads="1"/>
          </p:cNvSpPr>
          <p:nvPr/>
        </p:nvSpPr>
        <p:spPr bwMode="auto">
          <a:xfrm>
            <a:off x="3657600" y="3352800"/>
            <a:ext cx="1676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solidFill>
                  <a:srgbClr val="C00000"/>
                </a:solidFill>
                <a:latin typeface="Arial" panose="020B0604020202020204" pitchFamily="34" charset="0"/>
                <a:cs typeface="Arial" panose="020B0604020202020204" pitchFamily="34" charset="0"/>
              </a:rPr>
              <a:t>20 to 30</a:t>
            </a:r>
          </a:p>
          <a:p>
            <a:r>
              <a:rPr lang="en-US" altLang="en-US" sz="2000" b="1" dirty="0">
                <a:solidFill>
                  <a:srgbClr val="C00000"/>
                </a:solidFill>
                <a:latin typeface="Arial" panose="020B0604020202020204" pitchFamily="34" charset="0"/>
                <a:cs typeface="Arial" panose="020B0604020202020204" pitchFamily="34" charset="0"/>
              </a:rPr>
              <a:t>minutes</a:t>
            </a:r>
          </a:p>
        </p:txBody>
      </p:sp>
      <p:sp>
        <p:nvSpPr>
          <p:cNvPr id="69647" name="Line 15"/>
          <p:cNvSpPr>
            <a:spLocks noChangeShapeType="1"/>
          </p:cNvSpPr>
          <p:nvPr/>
        </p:nvSpPr>
        <p:spPr bwMode="auto">
          <a:xfrm>
            <a:off x="533400" y="1600200"/>
            <a:ext cx="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648" name="Text Box 16"/>
          <p:cNvSpPr txBox="1">
            <a:spLocks noChangeArrowheads="1"/>
          </p:cNvSpPr>
          <p:nvPr/>
        </p:nvSpPr>
        <p:spPr bwMode="auto">
          <a:xfrm>
            <a:off x="330200" y="2311826"/>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Arial" panose="020B0604020202020204" pitchFamily="34" charset="0"/>
                <a:cs typeface="Arial" panose="020B0604020202020204" pitchFamily="34" charset="0"/>
              </a:rPr>
              <a:t>“Gourmet”</a:t>
            </a:r>
          </a:p>
          <a:p>
            <a:r>
              <a:rPr lang="en-US" altLang="en-US" sz="2400" dirty="0">
                <a:latin typeface="Arial" panose="020B0604020202020204" pitchFamily="34" charset="0"/>
                <a:cs typeface="Arial" panose="020B0604020202020204" pitchFamily="34" charset="0"/>
              </a:rPr>
              <a:t> sex</a:t>
            </a:r>
          </a:p>
        </p:txBody>
      </p:sp>
      <p:sp>
        <p:nvSpPr>
          <p:cNvPr id="69649" name="Text Box 17"/>
          <p:cNvSpPr txBox="1">
            <a:spLocks noChangeArrowheads="1"/>
          </p:cNvSpPr>
          <p:nvPr/>
        </p:nvSpPr>
        <p:spPr bwMode="auto">
          <a:xfrm>
            <a:off x="228600" y="3352800"/>
            <a:ext cx="1981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solidFill>
                  <a:srgbClr val="C00000"/>
                </a:solidFill>
                <a:latin typeface="Arial" panose="020B0604020202020204" pitchFamily="34" charset="0"/>
                <a:cs typeface="Arial" panose="020B0604020202020204" pitchFamily="34" charset="0"/>
              </a:rPr>
              <a:t>2 to 3 or 4</a:t>
            </a:r>
          </a:p>
          <a:p>
            <a:r>
              <a:rPr lang="en-US" altLang="en-US" sz="2000" b="1" dirty="0">
                <a:solidFill>
                  <a:srgbClr val="C00000"/>
                </a:solidFill>
                <a:latin typeface="Arial" panose="020B0604020202020204" pitchFamily="34" charset="0"/>
                <a:cs typeface="Arial" panose="020B0604020202020204" pitchFamily="34" charset="0"/>
              </a:rPr>
              <a:t>hours</a:t>
            </a:r>
          </a:p>
        </p:txBody>
      </p:sp>
      <p:sp>
        <p:nvSpPr>
          <p:cNvPr id="69650" name="Text Box 18"/>
          <p:cNvSpPr txBox="1">
            <a:spLocks noChangeArrowheads="1"/>
          </p:cNvSpPr>
          <p:nvPr/>
        </p:nvSpPr>
        <p:spPr bwMode="auto">
          <a:xfrm>
            <a:off x="215900" y="4221163"/>
            <a:ext cx="2286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solidFill>
                  <a:srgbClr val="C00000"/>
                </a:solidFill>
                <a:latin typeface="Arial" panose="020B0604020202020204" pitchFamily="34" charset="0"/>
                <a:cs typeface="Arial" panose="020B0604020202020204" pitchFamily="34" charset="0"/>
              </a:rPr>
              <a:t>Once or twice a month. </a:t>
            </a:r>
          </a:p>
          <a:p>
            <a:r>
              <a:rPr lang="en-US" altLang="en-US" sz="2000" b="1" dirty="0">
                <a:solidFill>
                  <a:srgbClr val="C00000"/>
                </a:solidFill>
                <a:latin typeface="Arial" panose="020B0604020202020204" pitchFamily="34" charset="0"/>
                <a:cs typeface="Arial" panose="020B0604020202020204" pitchFamily="34" charset="0"/>
              </a:rPr>
              <a:t>Date your wife.</a:t>
            </a:r>
          </a:p>
          <a:p>
            <a:r>
              <a:rPr lang="en-US" altLang="en-US" sz="2000" b="1" dirty="0">
                <a:solidFill>
                  <a:srgbClr val="C00000"/>
                </a:solidFill>
                <a:latin typeface="Arial" panose="020B0604020202020204" pitchFamily="34" charset="0"/>
                <a:cs typeface="Arial" panose="020B0604020202020204" pitchFamily="34" charset="0"/>
              </a:rPr>
              <a:t>Plan far ahead.</a:t>
            </a:r>
          </a:p>
        </p:txBody>
      </p:sp>
      <p:sp>
        <p:nvSpPr>
          <p:cNvPr id="69651" name="Line 19"/>
          <p:cNvSpPr>
            <a:spLocks noChangeShapeType="1"/>
          </p:cNvSpPr>
          <p:nvPr/>
        </p:nvSpPr>
        <p:spPr bwMode="auto">
          <a:xfrm>
            <a:off x="8610600" y="1600200"/>
            <a:ext cx="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652" name="Text Box 20"/>
          <p:cNvSpPr txBox="1">
            <a:spLocks noChangeArrowheads="1"/>
          </p:cNvSpPr>
          <p:nvPr/>
        </p:nvSpPr>
        <p:spPr bwMode="auto">
          <a:xfrm>
            <a:off x="7467600" y="2286000"/>
            <a:ext cx="152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Arial" panose="020B0604020202020204" pitchFamily="34" charset="0"/>
                <a:cs typeface="Arial" panose="020B0604020202020204" pitchFamily="34" charset="0"/>
              </a:rPr>
              <a:t>“Quickie”</a:t>
            </a:r>
          </a:p>
          <a:p>
            <a:r>
              <a:rPr lang="en-US" altLang="en-US" sz="2400" dirty="0">
                <a:latin typeface="Arial" panose="020B0604020202020204" pitchFamily="34" charset="0"/>
                <a:cs typeface="Arial" panose="020B0604020202020204" pitchFamily="34" charset="0"/>
              </a:rPr>
              <a:t> sex</a:t>
            </a:r>
          </a:p>
        </p:txBody>
      </p:sp>
      <p:sp>
        <p:nvSpPr>
          <p:cNvPr id="69653" name="Text Box 21"/>
          <p:cNvSpPr txBox="1">
            <a:spLocks noChangeArrowheads="1"/>
          </p:cNvSpPr>
          <p:nvPr/>
        </p:nvSpPr>
        <p:spPr bwMode="auto">
          <a:xfrm>
            <a:off x="7391400" y="3352800"/>
            <a:ext cx="152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solidFill>
                  <a:srgbClr val="C00000"/>
                </a:solidFill>
                <a:latin typeface="Arial" panose="020B0604020202020204" pitchFamily="34" charset="0"/>
                <a:cs typeface="Arial" panose="020B0604020202020204" pitchFamily="34" charset="0"/>
              </a:rPr>
              <a:t>3 or 4</a:t>
            </a:r>
          </a:p>
          <a:p>
            <a:r>
              <a:rPr lang="en-US" altLang="en-US" sz="2000" b="1" dirty="0">
                <a:solidFill>
                  <a:srgbClr val="C00000"/>
                </a:solidFill>
                <a:latin typeface="Arial" panose="020B0604020202020204" pitchFamily="34" charset="0"/>
                <a:cs typeface="Arial" panose="020B0604020202020204" pitchFamily="34" charset="0"/>
              </a:rPr>
              <a:t>minutes</a:t>
            </a:r>
          </a:p>
        </p:txBody>
      </p:sp>
      <p:sp>
        <p:nvSpPr>
          <p:cNvPr id="69654" name="Text Box 22"/>
          <p:cNvSpPr txBox="1">
            <a:spLocks noChangeArrowheads="1"/>
          </p:cNvSpPr>
          <p:nvPr/>
        </p:nvSpPr>
        <p:spPr bwMode="auto">
          <a:xfrm>
            <a:off x="3543300" y="4258529"/>
            <a:ext cx="205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solidFill>
                  <a:srgbClr val="C00000"/>
                </a:solidFill>
                <a:latin typeface="Arial" panose="020B0604020202020204" pitchFamily="34" charset="0"/>
                <a:cs typeface="Arial" panose="020B0604020202020204" pitchFamily="34" charset="0"/>
              </a:rPr>
              <a:t>Once or twice</a:t>
            </a:r>
          </a:p>
          <a:p>
            <a:r>
              <a:rPr lang="en-US" altLang="en-US" sz="2000" b="1" dirty="0">
                <a:solidFill>
                  <a:srgbClr val="C00000"/>
                </a:solidFill>
                <a:latin typeface="Arial" panose="020B0604020202020204" pitchFamily="34" charset="0"/>
                <a:cs typeface="Arial" panose="020B0604020202020204" pitchFamily="34" charset="0"/>
              </a:rPr>
              <a:t>a week. </a:t>
            </a:r>
          </a:p>
        </p:txBody>
      </p:sp>
      <p:sp>
        <p:nvSpPr>
          <p:cNvPr id="69655" name="Text Box 23"/>
          <p:cNvSpPr txBox="1">
            <a:spLocks noChangeArrowheads="1"/>
          </p:cNvSpPr>
          <p:nvPr/>
        </p:nvSpPr>
        <p:spPr bwMode="auto">
          <a:xfrm>
            <a:off x="6997700" y="4295744"/>
            <a:ext cx="2133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solidFill>
                  <a:srgbClr val="C00000"/>
                </a:solidFill>
                <a:latin typeface="Arial" panose="020B0604020202020204" pitchFamily="34" charset="0"/>
                <a:cs typeface="Arial" panose="020B0604020202020204" pitchFamily="34" charset="0"/>
              </a:rPr>
              <a:t>As </a:t>
            </a:r>
            <a:r>
              <a:rPr lang="en-US" altLang="en-US" sz="2000" b="1" dirty="0" smtClean="0">
                <a:solidFill>
                  <a:srgbClr val="C00000"/>
                </a:solidFill>
                <a:latin typeface="Arial" panose="020B0604020202020204" pitchFamily="34" charset="0"/>
                <a:cs typeface="Arial" panose="020B0604020202020204" pitchFamily="34" charset="0"/>
              </a:rPr>
              <a:t>desired </a:t>
            </a:r>
            <a:endParaRPr lang="en-US" altLang="en-US" sz="2000" b="1" dirty="0">
              <a:solidFill>
                <a:srgbClr val="C00000"/>
              </a:solidFill>
              <a:latin typeface="Arial" panose="020B0604020202020204" pitchFamily="34" charset="0"/>
              <a:cs typeface="Arial" panose="020B0604020202020204" pitchFamily="34" charset="0"/>
            </a:endParaRPr>
          </a:p>
        </p:txBody>
      </p:sp>
      <p:sp>
        <p:nvSpPr>
          <p:cNvPr id="69656" name="Text Box 24"/>
          <p:cNvSpPr txBox="1">
            <a:spLocks noChangeArrowheads="1"/>
          </p:cNvSpPr>
          <p:nvPr/>
        </p:nvSpPr>
        <p:spPr bwMode="auto">
          <a:xfrm>
            <a:off x="3505200" y="5307954"/>
            <a:ext cx="50927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dirty="0">
                <a:solidFill>
                  <a:schemeClr val="hlink"/>
                </a:solidFill>
                <a:latin typeface="Arial" panose="020B0604020202020204" pitchFamily="34" charset="0"/>
              </a:rPr>
              <a:t>Requires good communication and </a:t>
            </a:r>
            <a:r>
              <a:rPr lang="en-US" altLang="en-US" sz="2400" b="1" dirty="0" smtClean="0">
                <a:solidFill>
                  <a:schemeClr val="hlink"/>
                </a:solidFill>
                <a:latin typeface="Arial" panose="020B0604020202020204" pitchFamily="34" charset="0"/>
              </a:rPr>
              <a:t>cooperation. </a:t>
            </a:r>
            <a:endParaRPr lang="en-US" altLang="en-US" sz="2400" b="1" dirty="0">
              <a:solidFill>
                <a:schemeClr val="hlink"/>
              </a:solidFill>
              <a:latin typeface="Arial" panose="020B0604020202020204" pitchFamily="34" charset="0"/>
            </a:endParaRPr>
          </a:p>
        </p:txBody>
      </p:sp>
    </p:spTree>
    <p:extLst>
      <p:ext uri="{BB962C8B-B14F-4D97-AF65-F5344CB8AC3E}">
        <p14:creationId xmlns:p14="http://schemas.microsoft.com/office/powerpoint/2010/main" val="419211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9642"/>
                                        </p:tgtEl>
                                        <p:attrNameLst>
                                          <p:attrName>style.visibility</p:attrName>
                                        </p:attrNameLst>
                                      </p:cBhvr>
                                      <p:to>
                                        <p:strVal val="visible"/>
                                      </p:to>
                                    </p:set>
                                    <p:anim calcmode="lin" valueType="num">
                                      <p:cBhvr>
                                        <p:cTn id="7" dur="500" fill="hold"/>
                                        <p:tgtEl>
                                          <p:spTgt spid="69642"/>
                                        </p:tgtEl>
                                        <p:attrNameLst>
                                          <p:attrName>ppt_w</p:attrName>
                                        </p:attrNameLst>
                                      </p:cBhvr>
                                      <p:tavLst>
                                        <p:tav tm="0">
                                          <p:val>
                                            <p:fltVal val="0"/>
                                          </p:val>
                                        </p:tav>
                                        <p:tav tm="100000">
                                          <p:val>
                                            <p:strVal val="#ppt_w"/>
                                          </p:val>
                                        </p:tav>
                                      </p:tavLst>
                                    </p:anim>
                                    <p:anim calcmode="lin" valueType="num">
                                      <p:cBhvr>
                                        <p:cTn id="8" dur="500" fill="hold"/>
                                        <p:tgtEl>
                                          <p:spTgt spid="6964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69643"/>
                                        </p:tgtEl>
                                        <p:attrNameLst>
                                          <p:attrName>style.visibility</p:attrName>
                                        </p:attrNameLst>
                                      </p:cBhvr>
                                      <p:to>
                                        <p:strVal val="visible"/>
                                      </p:to>
                                    </p:set>
                                    <p:anim calcmode="lin" valueType="num">
                                      <p:cBhvr>
                                        <p:cTn id="12" dur="500" fill="hold"/>
                                        <p:tgtEl>
                                          <p:spTgt spid="69643"/>
                                        </p:tgtEl>
                                        <p:attrNameLst>
                                          <p:attrName>ppt_x</p:attrName>
                                        </p:attrNameLst>
                                      </p:cBhvr>
                                      <p:tavLst>
                                        <p:tav tm="0">
                                          <p:val>
                                            <p:strVal val="#ppt_x"/>
                                          </p:val>
                                        </p:tav>
                                        <p:tav tm="100000">
                                          <p:val>
                                            <p:strVal val="#ppt_x"/>
                                          </p:val>
                                        </p:tav>
                                      </p:tavLst>
                                    </p:anim>
                                    <p:anim calcmode="lin" valueType="num">
                                      <p:cBhvr>
                                        <p:cTn id="13" dur="500" fill="hold"/>
                                        <p:tgtEl>
                                          <p:spTgt spid="69643"/>
                                        </p:tgtEl>
                                        <p:attrNameLst>
                                          <p:attrName>ppt_y</p:attrName>
                                        </p:attrNameLst>
                                      </p:cBhvr>
                                      <p:tavLst>
                                        <p:tav tm="0">
                                          <p:val>
                                            <p:strVal val="#ppt_y-#ppt_h/2"/>
                                          </p:val>
                                        </p:tav>
                                        <p:tav tm="100000">
                                          <p:val>
                                            <p:strVal val="#ppt_y"/>
                                          </p:val>
                                        </p:tav>
                                      </p:tavLst>
                                    </p:anim>
                                    <p:anim calcmode="lin" valueType="num">
                                      <p:cBhvr>
                                        <p:cTn id="14" dur="500" fill="hold"/>
                                        <p:tgtEl>
                                          <p:spTgt spid="69643"/>
                                        </p:tgtEl>
                                        <p:attrNameLst>
                                          <p:attrName>ppt_w</p:attrName>
                                        </p:attrNameLst>
                                      </p:cBhvr>
                                      <p:tavLst>
                                        <p:tav tm="0">
                                          <p:val>
                                            <p:strVal val="#ppt_w"/>
                                          </p:val>
                                        </p:tav>
                                        <p:tav tm="100000">
                                          <p:val>
                                            <p:strVal val="#ppt_w"/>
                                          </p:val>
                                        </p:tav>
                                      </p:tavLst>
                                    </p:anim>
                                    <p:anim calcmode="lin" valueType="num">
                                      <p:cBhvr>
                                        <p:cTn id="15" dur="500" fill="hold"/>
                                        <p:tgtEl>
                                          <p:spTgt spid="69643"/>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69645"/>
                                        </p:tgtEl>
                                        <p:attrNameLst>
                                          <p:attrName>style.visibility</p:attrName>
                                        </p:attrNameLst>
                                      </p:cBhvr>
                                      <p:to>
                                        <p:strVal val="visible"/>
                                      </p:to>
                                    </p:set>
                                    <p:anim calcmode="lin" valueType="num">
                                      <p:cBhvr>
                                        <p:cTn id="20" dur="500" fill="hold"/>
                                        <p:tgtEl>
                                          <p:spTgt spid="69645"/>
                                        </p:tgtEl>
                                        <p:attrNameLst>
                                          <p:attrName>ppt_w</p:attrName>
                                        </p:attrNameLst>
                                      </p:cBhvr>
                                      <p:tavLst>
                                        <p:tav tm="0">
                                          <p:val>
                                            <p:fltVal val="0"/>
                                          </p:val>
                                        </p:tav>
                                        <p:tav tm="100000">
                                          <p:val>
                                            <p:strVal val="#ppt_w"/>
                                          </p:val>
                                        </p:tav>
                                      </p:tavLst>
                                    </p:anim>
                                    <p:anim calcmode="lin" valueType="num">
                                      <p:cBhvr>
                                        <p:cTn id="21" dur="500" fill="hold"/>
                                        <p:tgtEl>
                                          <p:spTgt spid="69645"/>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69646"/>
                                        </p:tgtEl>
                                        <p:attrNameLst>
                                          <p:attrName>style.visibility</p:attrName>
                                        </p:attrNameLst>
                                      </p:cBhvr>
                                      <p:to>
                                        <p:strVal val="visible"/>
                                      </p:to>
                                    </p:set>
                                    <p:anim calcmode="lin" valueType="num">
                                      <p:cBhvr>
                                        <p:cTn id="26" dur="500" fill="hold"/>
                                        <p:tgtEl>
                                          <p:spTgt spid="69646"/>
                                        </p:tgtEl>
                                        <p:attrNameLst>
                                          <p:attrName>ppt_w</p:attrName>
                                        </p:attrNameLst>
                                      </p:cBhvr>
                                      <p:tavLst>
                                        <p:tav tm="0">
                                          <p:val>
                                            <p:fltVal val="0"/>
                                          </p:val>
                                        </p:tav>
                                        <p:tav tm="100000">
                                          <p:val>
                                            <p:strVal val="#ppt_w"/>
                                          </p:val>
                                        </p:tav>
                                      </p:tavLst>
                                    </p:anim>
                                    <p:anim calcmode="lin" valueType="num">
                                      <p:cBhvr>
                                        <p:cTn id="27" dur="500" fill="hold"/>
                                        <p:tgtEl>
                                          <p:spTgt spid="69646"/>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1" fill="hold" grpId="0" nodeType="clickEffect">
                                  <p:stCondLst>
                                    <p:cond delay="0"/>
                                  </p:stCondLst>
                                  <p:childTnLst>
                                    <p:set>
                                      <p:cBhvr>
                                        <p:cTn id="31" dur="1" fill="hold">
                                          <p:stCondLst>
                                            <p:cond delay="0"/>
                                          </p:stCondLst>
                                        </p:cTn>
                                        <p:tgtEl>
                                          <p:spTgt spid="69647"/>
                                        </p:tgtEl>
                                        <p:attrNameLst>
                                          <p:attrName>style.visibility</p:attrName>
                                        </p:attrNameLst>
                                      </p:cBhvr>
                                      <p:to>
                                        <p:strVal val="visible"/>
                                      </p:to>
                                    </p:set>
                                    <p:anim calcmode="lin" valueType="num">
                                      <p:cBhvr>
                                        <p:cTn id="32" dur="500" fill="hold"/>
                                        <p:tgtEl>
                                          <p:spTgt spid="69647"/>
                                        </p:tgtEl>
                                        <p:attrNameLst>
                                          <p:attrName>ppt_x</p:attrName>
                                        </p:attrNameLst>
                                      </p:cBhvr>
                                      <p:tavLst>
                                        <p:tav tm="0">
                                          <p:val>
                                            <p:strVal val="#ppt_x"/>
                                          </p:val>
                                        </p:tav>
                                        <p:tav tm="100000">
                                          <p:val>
                                            <p:strVal val="#ppt_x"/>
                                          </p:val>
                                        </p:tav>
                                      </p:tavLst>
                                    </p:anim>
                                    <p:anim calcmode="lin" valueType="num">
                                      <p:cBhvr>
                                        <p:cTn id="33" dur="500" fill="hold"/>
                                        <p:tgtEl>
                                          <p:spTgt spid="69647"/>
                                        </p:tgtEl>
                                        <p:attrNameLst>
                                          <p:attrName>ppt_y</p:attrName>
                                        </p:attrNameLst>
                                      </p:cBhvr>
                                      <p:tavLst>
                                        <p:tav tm="0">
                                          <p:val>
                                            <p:strVal val="#ppt_y-#ppt_h/2"/>
                                          </p:val>
                                        </p:tav>
                                        <p:tav tm="100000">
                                          <p:val>
                                            <p:strVal val="#ppt_y"/>
                                          </p:val>
                                        </p:tav>
                                      </p:tavLst>
                                    </p:anim>
                                    <p:anim calcmode="lin" valueType="num">
                                      <p:cBhvr>
                                        <p:cTn id="34" dur="500" fill="hold"/>
                                        <p:tgtEl>
                                          <p:spTgt spid="69647"/>
                                        </p:tgtEl>
                                        <p:attrNameLst>
                                          <p:attrName>ppt_w</p:attrName>
                                        </p:attrNameLst>
                                      </p:cBhvr>
                                      <p:tavLst>
                                        <p:tav tm="0">
                                          <p:val>
                                            <p:strVal val="#ppt_w"/>
                                          </p:val>
                                        </p:tav>
                                        <p:tav tm="100000">
                                          <p:val>
                                            <p:strVal val="#ppt_w"/>
                                          </p:val>
                                        </p:tav>
                                      </p:tavLst>
                                    </p:anim>
                                    <p:anim calcmode="lin" valueType="num">
                                      <p:cBhvr>
                                        <p:cTn id="35" dur="500" fill="hold"/>
                                        <p:tgtEl>
                                          <p:spTgt spid="69647"/>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69648"/>
                                        </p:tgtEl>
                                        <p:attrNameLst>
                                          <p:attrName>style.visibility</p:attrName>
                                        </p:attrNameLst>
                                      </p:cBhvr>
                                      <p:to>
                                        <p:strVal val="visible"/>
                                      </p:to>
                                    </p:set>
                                    <p:anim calcmode="lin" valueType="num">
                                      <p:cBhvr>
                                        <p:cTn id="40" dur="500" fill="hold"/>
                                        <p:tgtEl>
                                          <p:spTgt spid="69648"/>
                                        </p:tgtEl>
                                        <p:attrNameLst>
                                          <p:attrName>ppt_w</p:attrName>
                                        </p:attrNameLst>
                                      </p:cBhvr>
                                      <p:tavLst>
                                        <p:tav tm="0">
                                          <p:val>
                                            <p:fltVal val="0"/>
                                          </p:val>
                                        </p:tav>
                                        <p:tav tm="100000">
                                          <p:val>
                                            <p:strVal val="#ppt_w"/>
                                          </p:val>
                                        </p:tav>
                                      </p:tavLst>
                                    </p:anim>
                                    <p:anim calcmode="lin" valueType="num">
                                      <p:cBhvr>
                                        <p:cTn id="41" dur="500" fill="hold"/>
                                        <p:tgtEl>
                                          <p:spTgt spid="69648"/>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7" presetClass="entr" presetSubtype="10" fill="hold" grpId="0" nodeType="clickEffect">
                                  <p:stCondLst>
                                    <p:cond delay="0"/>
                                  </p:stCondLst>
                                  <p:childTnLst>
                                    <p:set>
                                      <p:cBhvr>
                                        <p:cTn id="45" dur="1" fill="hold">
                                          <p:stCondLst>
                                            <p:cond delay="0"/>
                                          </p:stCondLst>
                                        </p:cTn>
                                        <p:tgtEl>
                                          <p:spTgt spid="69649"/>
                                        </p:tgtEl>
                                        <p:attrNameLst>
                                          <p:attrName>style.visibility</p:attrName>
                                        </p:attrNameLst>
                                      </p:cBhvr>
                                      <p:to>
                                        <p:strVal val="visible"/>
                                      </p:to>
                                    </p:set>
                                    <p:anim calcmode="lin" valueType="num">
                                      <p:cBhvr>
                                        <p:cTn id="46" dur="500" fill="hold"/>
                                        <p:tgtEl>
                                          <p:spTgt spid="69649"/>
                                        </p:tgtEl>
                                        <p:attrNameLst>
                                          <p:attrName>ppt_w</p:attrName>
                                        </p:attrNameLst>
                                      </p:cBhvr>
                                      <p:tavLst>
                                        <p:tav tm="0">
                                          <p:val>
                                            <p:fltVal val="0"/>
                                          </p:val>
                                        </p:tav>
                                        <p:tav tm="100000">
                                          <p:val>
                                            <p:strVal val="#ppt_w"/>
                                          </p:val>
                                        </p:tav>
                                      </p:tavLst>
                                    </p:anim>
                                    <p:anim calcmode="lin" valueType="num">
                                      <p:cBhvr>
                                        <p:cTn id="47" dur="500" fill="hold"/>
                                        <p:tgtEl>
                                          <p:spTgt spid="69649"/>
                                        </p:tgtEl>
                                        <p:attrNameLst>
                                          <p:attrName>ppt_h</p:attrName>
                                        </p:attrNameLst>
                                      </p:cBhvr>
                                      <p:tavLst>
                                        <p:tav tm="0">
                                          <p:val>
                                            <p:strVal val="#ppt_h"/>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7" presetClass="entr" presetSubtype="10" fill="hold" grpId="0" nodeType="clickEffect">
                                  <p:stCondLst>
                                    <p:cond delay="0"/>
                                  </p:stCondLst>
                                  <p:childTnLst>
                                    <p:set>
                                      <p:cBhvr>
                                        <p:cTn id="51" dur="1" fill="hold">
                                          <p:stCondLst>
                                            <p:cond delay="0"/>
                                          </p:stCondLst>
                                        </p:cTn>
                                        <p:tgtEl>
                                          <p:spTgt spid="69650"/>
                                        </p:tgtEl>
                                        <p:attrNameLst>
                                          <p:attrName>style.visibility</p:attrName>
                                        </p:attrNameLst>
                                      </p:cBhvr>
                                      <p:to>
                                        <p:strVal val="visible"/>
                                      </p:to>
                                    </p:set>
                                    <p:anim calcmode="lin" valueType="num">
                                      <p:cBhvr>
                                        <p:cTn id="52" dur="500" fill="hold"/>
                                        <p:tgtEl>
                                          <p:spTgt spid="69650"/>
                                        </p:tgtEl>
                                        <p:attrNameLst>
                                          <p:attrName>ppt_w</p:attrName>
                                        </p:attrNameLst>
                                      </p:cBhvr>
                                      <p:tavLst>
                                        <p:tav tm="0">
                                          <p:val>
                                            <p:fltVal val="0"/>
                                          </p:val>
                                        </p:tav>
                                        <p:tav tm="100000">
                                          <p:val>
                                            <p:strVal val="#ppt_w"/>
                                          </p:val>
                                        </p:tav>
                                      </p:tavLst>
                                    </p:anim>
                                    <p:anim calcmode="lin" valueType="num">
                                      <p:cBhvr>
                                        <p:cTn id="53" dur="500" fill="hold"/>
                                        <p:tgtEl>
                                          <p:spTgt spid="69650"/>
                                        </p:tgtEl>
                                        <p:attrNameLst>
                                          <p:attrName>ppt_h</p:attrName>
                                        </p:attrNameLst>
                                      </p:cBhvr>
                                      <p:tavLst>
                                        <p:tav tm="0">
                                          <p:val>
                                            <p:strVal val="#ppt_h"/>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7" presetClass="entr" presetSubtype="10" fill="hold" grpId="0" nodeType="clickEffect">
                                  <p:stCondLst>
                                    <p:cond delay="0"/>
                                  </p:stCondLst>
                                  <p:childTnLst>
                                    <p:set>
                                      <p:cBhvr>
                                        <p:cTn id="57" dur="1" fill="hold">
                                          <p:stCondLst>
                                            <p:cond delay="0"/>
                                          </p:stCondLst>
                                        </p:cTn>
                                        <p:tgtEl>
                                          <p:spTgt spid="69654"/>
                                        </p:tgtEl>
                                        <p:attrNameLst>
                                          <p:attrName>style.visibility</p:attrName>
                                        </p:attrNameLst>
                                      </p:cBhvr>
                                      <p:to>
                                        <p:strVal val="visible"/>
                                      </p:to>
                                    </p:set>
                                    <p:anim calcmode="lin" valueType="num">
                                      <p:cBhvr>
                                        <p:cTn id="58" dur="500" fill="hold"/>
                                        <p:tgtEl>
                                          <p:spTgt spid="69654"/>
                                        </p:tgtEl>
                                        <p:attrNameLst>
                                          <p:attrName>ppt_w</p:attrName>
                                        </p:attrNameLst>
                                      </p:cBhvr>
                                      <p:tavLst>
                                        <p:tav tm="0">
                                          <p:val>
                                            <p:fltVal val="0"/>
                                          </p:val>
                                        </p:tav>
                                        <p:tav tm="100000">
                                          <p:val>
                                            <p:strVal val="#ppt_w"/>
                                          </p:val>
                                        </p:tav>
                                      </p:tavLst>
                                    </p:anim>
                                    <p:anim calcmode="lin" valueType="num">
                                      <p:cBhvr>
                                        <p:cTn id="59" dur="500" fill="hold"/>
                                        <p:tgtEl>
                                          <p:spTgt spid="69654"/>
                                        </p:tgtEl>
                                        <p:attrNameLst>
                                          <p:attrName>ppt_h</p:attrName>
                                        </p:attrNameLst>
                                      </p:cBhvr>
                                      <p:tavLst>
                                        <p:tav tm="0">
                                          <p:val>
                                            <p:strVal val="#ppt_h"/>
                                          </p:val>
                                        </p:tav>
                                        <p:tav tm="100000">
                                          <p:val>
                                            <p:strVal val="#ppt_h"/>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17" presetClass="entr" presetSubtype="1" fill="hold" grpId="0" nodeType="clickEffect">
                                  <p:stCondLst>
                                    <p:cond delay="0"/>
                                  </p:stCondLst>
                                  <p:childTnLst>
                                    <p:set>
                                      <p:cBhvr>
                                        <p:cTn id="63" dur="1" fill="hold">
                                          <p:stCondLst>
                                            <p:cond delay="0"/>
                                          </p:stCondLst>
                                        </p:cTn>
                                        <p:tgtEl>
                                          <p:spTgt spid="69651"/>
                                        </p:tgtEl>
                                        <p:attrNameLst>
                                          <p:attrName>style.visibility</p:attrName>
                                        </p:attrNameLst>
                                      </p:cBhvr>
                                      <p:to>
                                        <p:strVal val="visible"/>
                                      </p:to>
                                    </p:set>
                                    <p:anim calcmode="lin" valueType="num">
                                      <p:cBhvr>
                                        <p:cTn id="64" dur="500" fill="hold"/>
                                        <p:tgtEl>
                                          <p:spTgt spid="69651"/>
                                        </p:tgtEl>
                                        <p:attrNameLst>
                                          <p:attrName>ppt_x</p:attrName>
                                        </p:attrNameLst>
                                      </p:cBhvr>
                                      <p:tavLst>
                                        <p:tav tm="0">
                                          <p:val>
                                            <p:strVal val="#ppt_x"/>
                                          </p:val>
                                        </p:tav>
                                        <p:tav tm="100000">
                                          <p:val>
                                            <p:strVal val="#ppt_x"/>
                                          </p:val>
                                        </p:tav>
                                      </p:tavLst>
                                    </p:anim>
                                    <p:anim calcmode="lin" valueType="num">
                                      <p:cBhvr>
                                        <p:cTn id="65" dur="500" fill="hold"/>
                                        <p:tgtEl>
                                          <p:spTgt spid="69651"/>
                                        </p:tgtEl>
                                        <p:attrNameLst>
                                          <p:attrName>ppt_y</p:attrName>
                                        </p:attrNameLst>
                                      </p:cBhvr>
                                      <p:tavLst>
                                        <p:tav tm="0">
                                          <p:val>
                                            <p:strVal val="#ppt_y-#ppt_h/2"/>
                                          </p:val>
                                        </p:tav>
                                        <p:tav tm="100000">
                                          <p:val>
                                            <p:strVal val="#ppt_y"/>
                                          </p:val>
                                        </p:tav>
                                      </p:tavLst>
                                    </p:anim>
                                    <p:anim calcmode="lin" valueType="num">
                                      <p:cBhvr>
                                        <p:cTn id="66" dur="500" fill="hold"/>
                                        <p:tgtEl>
                                          <p:spTgt spid="69651"/>
                                        </p:tgtEl>
                                        <p:attrNameLst>
                                          <p:attrName>ppt_w</p:attrName>
                                        </p:attrNameLst>
                                      </p:cBhvr>
                                      <p:tavLst>
                                        <p:tav tm="0">
                                          <p:val>
                                            <p:strVal val="#ppt_w"/>
                                          </p:val>
                                        </p:tav>
                                        <p:tav tm="100000">
                                          <p:val>
                                            <p:strVal val="#ppt_w"/>
                                          </p:val>
                                        </p:tav>
                                      </p:tavLst>
                                    </p:anim>
                                    <p:anim calcmode="lin" valueType="num">
                                      <p:cBhvr>
                                        <p:cTn id="67" dur="500" fill="hold"/>
                                        <p:tgtEl>
                                          <p:spTgt spid="69651"/>
                                        </p:tgtEl>
                                        <p:attrNameLst>
                                          <p:attrName>ppt_h</p:attrName>
                                        </p:attrNameLst>
                                      </p:cBhvr>
                                      <p:tavLst>
                                        <p:tav tm="0">
                                          <p:val>
                                            <p:fltVal val="0"/>
                                          </p:val>
                                        </p:tav>
                                        <p:tav tm="100000">
                                          <p:val>
                                            <p:strVal val="#ppt_h"/>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7" presetClass="entr" presetSubtype="10" fill="hold" grpId="0" nodeType="clickEffect">
                                  <p:stCondLst>
                                    <p:cond delay="0"/>
                                  </p:stCondLst>
                                  <p:childTnLst>
                                    <p:set>
                                      <p:cBhvr>
                                        <p:cTn id="71" dur="1" fill="hold">
                                          <p:stCondLst>
                                            <p:cond delay="0"/>
                                          </p:stCondLst>
                                        </p:cTn>
                                        <p:tgtEl>
                                          <p:spTgt spid="69652"/>
                                        </p:tgtEl>
                                        <p:attrNameLst>
                                          <p:attrName>style.visibility</p:attrName>
                                        </p:attrNameLst>
                                      </p:cBhvr>
                                      <p:to>
                                        <p:strVal val="visible"/>
                                      </p:to>
                                    </p:set>
                                    <p:anim calcmode="lin" valueType="num">
                                      <p:cBhvr>
                                        <p:cTn id="72" dur="500" fill="hold"/>
                                        <p:tgtEl>
                                          <p:spTgt spid="69652"/>
                                        </p:tgtEl>
                                        <p:attrNameLst>
                                          <p:attrName>ppt_w</p:attrName>
                                        </p:attrNameLst>
                                      </p:cBhvr>
                                      <p:tavLst>
                                        <p:tav tm="0">
                                          <p:val>
                                            <p:fltVal val="0"/>
                                          </p:val>
                                        </p:tav>
                                        <p:tav tm="100000">
                                          <p:val>
                                            <p:strVal val="#ppt_w"/>
                                          </p:val>
                                        </p:tav>
                                      </p:tavLst>
                                    </p:anim>
                                    <p:anim calcmode="lin" valueType="num">
                                      <p:cBhvr>
                                        <p:cTn id="73" dur="500" fill="hold"/>
                                        <p:tgtEl>
                                          <p:spTgt spid="69652"/>
                                        </p:tgtEl>
                                        <p:attrNameLst>
                                          <p:attrName>ppt_h</p:attrName>
                                        </p:attrNameLst>
                                      </p:cBhvr>
                                      <p:tavLst>
                                        <p:tav tm="0">
                                          <p:val>
                                            <p:strVal val="#ppt_h"/>
                                          </p:val>
                                        </p:tav>
                                        <p:tav tm="100000">
                                          <p:val>
                                            <p:strVal val="#ppt_h"/>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17" presetClass="entr" presetSubtype="10" fill="hold" grpId="0" nodeType="clickEffect">
                                  <p:stCondLst>
                                    <p:cond delay="0"/>
                                  </p:stCondLst>
                                  <p:childTnLst>
                                    <p:set>
                                      <p:cBhvr>
                                        <p:cTn id="77" dur="1" fill="hold">
                                          <p:stCondLst>
                                            <p:cond delay="0"/>
                                          </p:stCondLst>
                                        </p:cTn>
                                        <p:tgtEl>
                                          <p:spTgt spid="69653"/>
                                        </p:tgtEl>
                                        <p:attrNameLst>
                                          <p:attrName>style.visibility</p:attrName>
                                        </p:attrNameLst>
                                      </p:cBhvr>
                                      <p:to>
                                        <p:strVal val="visible"/>
                                      </p:to>
                                    </p:set>
                                    <p:anim calcmode="lin" valueType="num">
                                      <p:cBhvr>
                                        <p:cTn id="78" dur="500" fill="hold"/>
                                        <p:tgtEl>
                                          <p:spTgt spid="69653"/>
                                        </p:tgtEl>
                                        <p:attrNameLst>
                                          <p:attrName>ppt_w</p:attrName>
                                        </p:attrNameLst>
                                      </p:cBhvr>
                                      <p:tavLst>
                                        <p:tav tm="0">
                                          <p:val>
                                            <p:fltVal val="0"/>
                                          </p:val>
                                        </p:tav>
                                        <p:tav tm="100000">
                                          <p:val>
                                            <p:strVal val="#ppt_w"/>
                                          </p:val>
                                        </p:tav>
                                      </p:tavLst>
                                    </p:anim>
                                    <p:anim calcmode="lin" valueType="num">
                                      <p:cBhvr>
                                        <p:cTn id="79" dur="500" fill="hold"/>
                                        <p:tgtEl>
                                          <p:spTgt spid="69653"/>
                                        </p:tgtEl>
                                        <p:attrNameLst>
                                          <p:attrName>ppt_h</p:attrName>
                                        </p:attrNameLst>
                                      </p:cBhvr>
                                      <p:tavLst>
                                        <p:tav tm="0">
                                          <p:val>
                                            <p:strVal val="#ppt_h"/>
                                          </p:val>
                                        </p:tav>
                                        <p:tav tm="100000">
                                          <p:val>
                                            <p:strVal val="#ppt_h"/>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17" presetClass="entr" presetSubtype="10" fill="hold" grpId="0" nodeType="clickEffect">
                                  <p:stCondLst>
                                    <p:cond delay="0"/>
                                  </p:stCondLst>
                                  <p:childTnLst>
                                    <p:set>
                                      <p:cBhvr>
                                        <p:cTn id="83" dur="1" fill="hold">
                                          <p:stCondLst>
                                            <p:cond delay="0"/>
                                          </p:stCondLst>
                                        </p:cTn>
                                        <p:tgtEl>
                                          <p:spTgt spid="69655"/>
                                        </p:tgtEl>
                                        <p:attrNameLst>
                                          <p:attrName>style.visibility</p:attrName>
                                        </p:attrNameLst>
                                      </p:cBhvr>
                                      <p:to>
                                        <p:strVal val="visible"/>
                                      </p:to>
                                    </p:set>
                                    <p:anim calcmode="lin" valueType="num">
                                      <p:cBhvr>
                                        <p:cTn id="84" dur="500" fill="hold"/>
                                        <p:tgtEl>
                                          <p:spTgt spid="69655"/>
                                        </p:tgtEl>
                                        <p:attrNameLst>
                                          <p:attrName>ppt_w</p:attrName>
                                        </p:attrNameLst>
                                      </p:cBhvr>
                                      <p:tavLst>
                                        <p:tav tm="0">
                                          <p:val>
                                            <p:fltVal val="0"/>
                                          </p:val>
                                        </p:tav>
                                        <p:tav tm="100000">
                                          <p:val>
                                            <p:strVal val="#ppt_w"/>
                                          </p:val>
                                        </p:tav>
                                      </p:tavLst>
                                    </p:anim>
                                    <p:anim calcmode="lin" valueType="num">
                                      <p:cBhvr>
                                        <p:cTn id="85" dur="500" fill="hold"/>
                                        <p:tgtEl>
                                          <p:spTgt spid="69655"/>
                                        </p:tgtEl>
                                        <p:attrNameLst>
                                          <p:attrName>ppt_h</p:attrName>
                                        </p:attrNameLst>
                                      </p:cBhvr>
                                      <p:tavLst>
                                        <p:tav tm="0">
                                          <p:val>
                                            <p:strVal val="#ppt_h"/>
                                          </p:val>
                                        </p:tav>
                                        <p:tav tm="100000">
                                          <p:val>
                                            <p:strVal val="#ppt_h"/>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17" presetClass="entr" presetSubtype="10" fill="hold" grpId="0" nodeType="clickEffect">
                                  <p:stCondLst>
                                    <p:cond delay="0"/>
                                  </p:stCondLst>
                                  <p:childTnLst>
                                    <p:set>
                                      <p:cBhvr>
                                        <p:cTn id="89" dur="1" fill="hold">
                                          <p:stCondLst>
                                            <p:cond delay="0"/>
                                          </p:stCondLst>
                                        </p:cTn>
                                        <p:tgtEl>
                                          <p:spTgt spid="69656"/>
                                        </p:tgtEl>
                                        <p:attrNameLst>
                                          <p:attrName>style.visibility</p:attrName>
                                        </p:attrNameLst>
                                      </p:cBhvr>
                                      <p:to>
                                        <p:strVal val="visible"/>
                                      </p:to>
                                    </p:set>
                                    <p:anim calcmode="lin" valueType="num">
                                      <p:cBhvr>
                                        <p:cTn id="90" dur="500" fill="hold"/>
                                        <p:tgtEl>
                                          <p:spTgt spid="69656"/>
                                        </p:tgtEl>
                                        <p:attrNameLst>
                                          <p:attrName>ppt_w</p:attrName>
                                        </p:attrNameLst>
                                      </p:cBhvr>
                                      <p:tavLst>
                                        <p:tav tm="0">
                                          <p:val>
                                            <p:fltVal val="0"/>
                                          </p:val>
                                        </p:tav>
                                        <p:tav tm="100000">
                                          <p:val>
                                            <p:strVal val="#ppt_w"/>
                                          </p:val>
                                        </p:tav>
                                      </p:tavLst>
                                    </p:anim>
                                    <p:anim calcmode="lin" valueType="num">
                                      <p:cBhvr>
                                        <p:cTn id="91" dur="500" fill="hold"/>
                                        <p:tgtEl>
                                          <p:spTgt spid="696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2" grpId="0" animBg="1"/>
      <p:bldP spid="69643" grpId="0" animBg="1"/>
      <p:bldP spid="69645" grpId="0"/>
      <p:bldP spid="69646" grpId="0"/>
      <p:bldP spid="69647" grpId="0" animBg="1"/>
      <p:bldP spid="69648" grpId="0"/>
      <p:bldP spid="69649" grpId="0"/>
      <p:bldP spid="69650" grpId="0"/>
      <p:bldP spid="69651" grpId="0" animBg="1"/>
      <p:bldP spid="69652" grpId="0"/>
      <p:bldP spid="69653" grpId="0"/>
      <p:bldP spid="69654" grpId="0"/>
      <p:bldP spid="69655" grpId="0"/>
      <p:bldP spid="696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381000" y="609600"/>
            <a:ext cx="8382000" cy="3200400"/>
          </a:xfrm>
        </p:spPr>
        <p:txBody>
          <a:bodyPr/>
          <a:lstStyle/>
          <a:p>
            <a:pPr algn="ctr"/>
            <a:r>
              <a:rPr lang="en-US" altLang="en-US" sz="4800" dirty="0"/>
              <a:t>What should be the</a:t>
            </a:r>
            <a:br>
              <a:rPr lang="en-US" altLang="en-US" sz="4800" dirty="0"/>
            </a:br>
            <a:r>
              <a:rPr lang="en-US" altLang="en-US" sz="4800" dirty="0"/>
              <a:t>Ideal Sexual Relationship between a True Husband and True Wife?</a:t>
            </a:r>
          </a:p>
        </p:txBody>
      </p:sp>
      <p:sp>
        <p:nvSpPr>
          <p:cNvPr id="51203" name="Rectangle 3"/>
          <p:cNvSpPr>
            <a:spLocks noGrp="1" noChangeArrowheads="1"/>
          </p:cNvSpPr>
          <p:nvPr>
            <p:ph type="subTitle" idx="1"/>
          </p:nvPr>
        </p:nvSpPr>
        <p:spPr>
          <a:xfrm>
            <a:off x="1790700" y="4038600"/>
            <a:ext cx="5562600" cy="1371600"/>
          </a:xfrm>
        </p:spPr>
        <p:txBody>
          <a:bodyPr/>
          <a:lstStyle/>
          <a:p>
            <a:r>
              <a:rPr lang="en-US" altLang="en-US" dirty="0"/>
              <a:t>Modern scientific research and True Parents words</a:t>
            </a:r>
          </a:p>
        </p:txBody>
      </p:sp>
      <p:sp>
        <p:nvSpPr>
          <p:cNvPr id="2" name="TextBox 1"/>
          <p:cNvSpPr txBox="1"/>
          <p:nvPr/>
        </p:nvSpPr>
        <p:spPr>
          <a:xfrm>
            <a:off x="4089400" y="5638800"/>
            <a:ext cx="4648200" cy="369332"/>
          </a:xfrm>
          <a:prstGeom prst="rect">
            <a:avLst/>
          </a:prstGeom>
          <a:noFill/>
        </p:spPr>
        <p:txBody>
          <a:bodyPr wrap="square" rtlCol="0">
            <a:spAutoFit/>
          </a:bodyPr>
          <a:lstStyle/>
          <a:p>
            <a:r>
              <a:rPr lang="en-US" dirty="0" smtClean="0"/>
              <a:t>Educators’ Conference, UTS, October, 2005</a:t>
            </a:r>
            <a:endParaRPr lang="en-US" dirty="0"/>
          </a:p>
        </p:txBody>
      </p:sp>
    </p:spTree>
    <p:extLst>
      <p:ext uri="{BB962C8B-B14F-4D97-AF65-F5344CB8AC3E}">
        <p14:creationId xmlns:p14="http://schemas.microsoft.com/office/powerpoint/2010/main" val="229399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0000"/>
            <a:lum/>
          </a:blip>
          <a:srcRect/>
          <a:stretch>
            <a:fillRect l="-11000" r="-11000"/>
          </a:stretch>
        </a:blipFill>
        <a:effectLst/>
      </p:bgPr>
    </p:bg>
    <p:spTree>
      <p:nvGrpSpPr>
        <p:cNvPr id="1" name=""/>
        <p:cNvGrpSpPr/>
        <p:nvPr/>
      </p:nvGrpSpPr>
      <p:grpSpPr>
        <a:xfrm>
          <a:off x="0" y="0"/>
          <a:ext cx="0" cy="0"/>
          <a:chOff x="0" y="0"/>
          <a:chExt cx="0" cy="0"/>
        </a:xfrm>
      </p:grpSpPr>
      <p:pic>
        <p:nvPicPr>
          <p:cNvPr id="36" name="Picture 35"/>
          <p:cNvPicPr>
            <a:picLocks noChangeAspect="1"/>
          </p:cNvPicPr>
          <p:nvPr/>
        </p:nvPicPr>
        <p:blipFill>
          <a:blip r:embed="rId4">
            <a:extLst>
              <a:ext uri="{BEBA8EAE-BF5A-486C-A8C5-ECC9F3942E4B}">
                <a14:imgProps xmlns:a14="http://schemas.microsoft.com/office/drawing/2010/main">
                  <a14:imgLayer r:embed="rId5">
                    <a14:imgEffect>
                      <a14:backgroundRemoval t="0" b="100000" l="0" r="98974"/>
                    </a14:imgEffect>
                  </a14:imgLayer>
                </a14:imgProps>
              </a:ext>
              <a:ext uri="{28A0092B-C50C-407E-A947-70E740481C1C}">
                <a14:useLocalDpi xmlns:a14="http://schemas.microsoft.com/office/drawing/2010/main" val="0"/>
              </a:ext>
            </a:extLst>
          </a:blip>
          <a:stretch>
            <a:fillRect/>
          </a:stretch>
        </p:blipFill>
        <p:spPr>
          <a:xfrm>
            <a:off x="2485755" y="844236"/>
            <a:ext cx="1633164" cy="3610671"/>
          </a:xfrm>
          <a:prstGeom prst="rect">
            <a:avLst/>
          </a:prstGeom>
          <a:effectLst>
            <a:innerShdw blurRad="317500">
              <a:prstClr val="black"/>
            </a:innerShdw>
          </a:effectLst>
        </p:spPr>
      </p:pic>
      <p:pic>
        <p:nvPicPr>
          <p:cNvPr id="37" name="Picture 36"/>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744028" y="908798"/>
            <a:ext cx="1680039" cy="3610671"/>
          </a:xfrm>
          <a:prstGeom prst="rect">
            <a:avLst/>
          </a:prstGeom>
          <a:effectLst>
            <a:innerShdw blurRad="317500">
              <a:prstClr val="black"/>
            </a:innerShdw>
          </a:effectLst>
        </p:spPr>
      </p:pic>
      <p:sp>
        <p:nvSpPr>
          <p:cNvPr id="2343958" name="Rectangle 22"/>
          <p:cNvSpPr>
            <a:spLocks/>
          </p:cNvSpPr>
          <p:nvPr/>
        </p:nvSpPr>
        <p:spPr bwMode="auto">
          <a:xfrm>
            <a:off x="533400" y="5026578"/>
            <a:ext cx="8233718" cy="1526622"/>
          </a:xfrm>
          <a:prstGeom prst="rect">
            <a:avLst/>
          </a:prstGeom>
          <a:noFill/>
          <a:ln w="12700">
            <a:noFill/>
            <a:miter lim="800000"/>
            <a:headEnd/>
            <a:tailEnd/>
          </a:ln>
        </p:spPr>
        <p:txBody>
          <a:bodyPr lIns="0" tIns="0" rIns="0" bIns="0" anchor="t"/>
          <a:lstStyle/>
          <a:p>
            <a:pPr algn="l" defTabSz="642938" fontAlgn="base">
              <a:spcBef>
                <a:spcPct val="0"/>
              </a:spcBef>
              <a:spcAft>
                <a:spcPts val="1200"/>
              </a:spcAft>
            </a:pPr>
            <a:r>
              <a:rPr lang="en-US" sz="2000" b="1" dirty="0" smtClean="0">
                <a:solidFill>
                  <a:schemeClr val="tx1"/>
                </a:solidFill>
                <a:latin typeface="Arial" panose="020B0604020202020204" pitchFamily="34" charset="0"/>
                <a:cs typeface="Arial" panose="020B0604020202020204" pitchFamily="34" charset="0"/>
                <a:sym typeface="Gill Sans" charset="0"/>
              </a:rPr>
              <a:t>Physical Oneness and Spiritual Oneness</a:t>
            </a:r>
          </a:p>
          <a:p>
            <a:pPr algn="l" defTabSz="642938" fontAlgn="base">
              <a:spcBef>
                <a:spcPct val="0"/>
              </a:spcBef>
              <a:spcAft>
                <a:spcPts val="1200"/>
              </a:spcAft>
            </a:pPr>
            <a:r>
              <a:rPr lang="en-US" sz="2000" b="1" dirty="0" smtClean="0">
                <a:latin typeface="Arial" panose="020B0604020202020204" pitchFamily="34" charset="0"/>
                <a:cs typeface="Arial" panose="020B0604020202020204" pitchFamily="34" charset="0"/>
                <a:sym typeface="Gill Sans" charset="0"/>
              </a:rPr>
              <a:t>Spiritual Growth through frequent give and </a:t>
            </a:r>
            <a:r>
              <a:rPr lang="en-US" sz="2000" b="1" dirty="0" smtClean="0">
                <a:latin typeface="Arial" panose="020B0604020202020204" pitchFamily="34" charset="0"/>
                <a:cs typeface="Arial" panose="020B0604020202020204" pitchFamily="34" charset="0"/>
                <a:sym typeface="Gill Sans" charset="0"/>
              </a:rPr>
              <a:t>receive physically and spiritually.</a:t>
            </a:r>
            <a:endParaRPr lang="en-US" sz="2000" b="1" dirty="0" smtClean="0">
              <a:latin typeface="Arial" panose="020B0604020202020204" pitchFamily="34" charset="0"/>
              <a:cs typeface="Arial" panose="020B0604020202020204" pitchFamily="34" charset="0"/>
              <a:sym typeface="Gill Sans" charset="0"/>
            </a:endParaRPr>
          </a:p>
          <a:p>
            <a:pPr algn="l" defTabSz="642938" fontAlgn="base">
              <a:spcBef>
                <a:spcPct val="0"/>
              </a:spcBef>
              <a:spcAft>
                <a:spcPts val="1200"/>
              </a:spcAft>
            </a:pPr>
            <a:r>
              <a:rPr lang="en-US" sz="2000" b="1" dirty="0" smtClean="0">
                <a:solidFill>
                  <a:schemeClr val="tx1"/>
                </a:solidFill>
                <a:latin typeface="Arial" panose="020B0604020202020204" pitchFamily="34" charset="0"/>
                <a:cs typeface="Arial" panose="020B0604020202020204" pitchFamily="34" charset="0"/>
                <a:sym typeface="Gill Sans" charset="0"/>
              </a:rPr>
              <a:t>Many benefits </a:t>
            </a:r>
            <a:r>
              <a:rPr lang="en-US" sz="2000" b="1" dirty="0" smtClean="0">
                <a:solidFill>
                  <a:schemeClr val="tx1"/>
                </a:solidFill>
                <a:latin typeface="Arial" panose="020B0604020202020204" pitchFamily="34" charset="0"/>
                <a:cs typeface="Arial" panose="020B0604020202020204" pitchFamily="34" charset="0"/>
                <a:sym typeface="Gill Sans" charset="0"/>
              </a:rPr>
              <a:t>for the spirit body and the physical body</a:t>
            </a:r>
            <a:endParaRPr lang="en-US" sz="2000" b="1" dirty="0">
              <a:solidFill>
                <a:schemeClr val="tx1"/>
              </a:solidFill>
              <a:latin typeface="Arial" panose="020B0604020202020204" pitchFamily="34" charset="0"/>
              <a:cs typeface="Arial" panose="020B0604020202020204" pitchFamily="34" charset="0"/>
              <a:sym typeface="Gill Sans" charset="0"/>
            </a:endParaRPr>
          </a:p>
        </p:txBody>
      </p:sp>
      <p:sp>
        <p:nvSpPr>
          <p:cNvPr id="2343960" name="Rectangle 24"/>
          <p:cNvSpPr>
            <a:spLocks/>
          </p:cNvSpPr>
          <p:nvPr/>
        </p:nvSpPr>
        <p:spPr bwMode="auto">
          <a:xfrm>
            <a:off x="367383" y="276067"/>
            <a:ext cx="8399735" cy="492443"/>
          </a:xfrm>
          <a:prstGeom prst="rect">
            <a:avLst/>
          </a:prstGeom>
          <a:noFill/>
          <a:ln w="12700">
            <a:noFill/>
            <a:miter lim="800000"/>
            <a:headEnd/>
            <a:tailEnd/>
          </a:ln>
        </p:spPr>
        <p:txBody>
          <a:bodyPr wrap="none" lIns="0" tIns="0" rIns="0" bIns="0" anchor="ctr">
            <a:spAutoFit/>
          </a:bodyPr>
          <a:lstStyle/>
          <a:p>
            <a:pPr algn="ctr" defTabSz="642938" fontAlgn="base">
              <a:spcBef>
                <a:spcPct val="0"/>
              </a:spcBef>
              <a:spcAft>
                <a:spcPct val="0"/>
              </a:spcAft>
            </a:pPr>
            <a:r>
              <a:rPr lang="en-US" sz="3200" b="1" dirty="0" smtClean="0">
                <a:solidFill>
                  <a:schemeClr val="tx1"/>
                </a:solidFill>
                <a:latin typeface="Arial" panose="020B0604020202020204" pitchFamily="34" charset="0"/>
                <a:cs typeface="Arial" panose="020B0604020202020204" pitchFamily="34" charset="0"/>
                <a:sym typeface="Gill Sans" charset="0"/>
              </a:rPr>
              <a:t>Getting Back to the Original Design for Sex</a:t>
            </a:r>
            <a:endParaRPr lang="en-US" sz="3200" b="1" dirty="0">
              <a:solidFill>
                <a:schemeClr val="tx1"/>
              </a:solidFill>
              <a:latin typeface="Arial" panose="020B0604020202020204" pitchFamily="34" charset="0"/>
              <a:cs typeface="Arial" panose="020B0604020202020204" pitchFamily="34" charset="0"/>
              <a:sym typeface="Gill Sans" charset="0"/>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100000" l="0" r="98974"/>
                    </a14:imgEffect>
                  </a14:imgLayer>
                </a14:imgProps>
              </a:ext>
              <a:ext uri="{28A0092B-C50C-407E-A947-70E740481C1C}">
                <a14:useLocalDpi xmlns:a14="http://schemas.microsoft.com/office/drawing/2010/main" val="0"/>
              </a:ext>
            </a:extLst>
          </a:blip>
          <a:stretch>
            <a:fillRect/>
          </a:stretch>
        </p:blipFill>
        <p:spPr>
          <a:xfrm>
            <a:off x="1814857" y="1278854"/>
            <a:ext cx="1389609" cy="3285178"/>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654093" y="1447800"/>
            <a:ext cx="1442157" cy="3114592"/>
          </a:xfrm>
          <a:prstGeom prst="rect">
            <a:avLst/>
          </a:prstGeom>
          <a:effectLst>
            <a:outerShdw blurRad="50800" dist="38100" dir="2700000" algn="tl" rotWithShape="0">
              <a:prstClr val="black">
                <a:alpha val="40000"/>
              </a:prstClr>
            </a:outerShdw>
          </a:effectLst>
        </p:spPr>
      </p:pic>
      <p:sp>
        <p:nvSpPr>
          <p:cNvPr id="11" name="Right Arrow 10"/>
          <p:cNvSpPr/>
          <p:nvPr/>
        </p:nvSpPr>
        <p:spPr>
          <a:xfrm>
            <a:off x="2560379" y="2228986"/>
            <a:ext cx="3840421" cy="209414"/>
          </a:xfrm>
          <a:prstGeom prst="rightArrow">
            <a:avLst/>
          </a:prstGeom>
          <a:solidFill>
            <a:srgbClr val="2E58AC"/>
          </a:solidFill>
          <a:ln>
            <a:solidFill>
              <a:srgbClr val="00539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7" name="Right Arrow 26"/>
          <p:cNvSpPr/>
          <p:nvPr/>
        </p:nvSpPr>
        <p:spPr>
          <a:xfrm flipH="1">
            <a:off x="2547096" y="2438400"/>
            <a:ext cx="3771741" cy="211172"/>
          </a:xfrm>
          <a:prstGeom prst="rightArrow">
            <a:avLst/>
          </a:prstGeom>
          <a:solidFill>
            <a:srgbClr val="FF3399"/>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33" name="Right Arrow 32"/>
          <p:cNvSpPr/>
          <p:nvPr/>
        </p:nvSpPr>
        <p:spPr>
          <a:xfrm flipH="1">
            <a:off x="3387023" y="1928056"/>
            <a:ext cx="2185561" cy="211172"/>
          </a:xfrm>
          <a:prstGeom prst="rightArrow">
            <a:avLst/>
          </a:prstGeom>
          <a:solidFill>
            <a:srgbClr val="FF3399"/>
          </a:solidFill>
          <a:ln>
            <a:solidFill>
              <a:srgbClr val="CC009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34" name="Right Arrow 33"/>
          <p:cNvSpPr/>
          <p:nvPr/>
        </p:nvSpPr>
        <p:spPr>
          <a:xfrm>
            <a:off x="3387025" y="1657315"/>
            <a:ext cx="2267070" cy="272079"/>
          </a:xfrm>
          <a:prstGeom prst="rightArrow">
            <a:avLst/>
          </a:prstGeom>
          <a:solidFill>
            <a:srgbClr val="2E58AC"/>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2" name="TextBox 11"/>
          <p:cNvSpPr txBox="1"/>
          <p:nvPr/>
        </p:nvSpPr>
        <p:spPr>
          <a:xfrm>
            <a:off x="126146" y="2543986"/>
            <a:ext cx="2024160"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Physical Give and Receive Action</a:t>
            </a:r>
            <a:endParaRPr lang="en-US" dirty="0">
              <a:latin typeface="Arial" panose="020B0604020202020204" pitchFamily="34" charset="0"/>
              <a:cs typeface="Arial" panose="020B0604020202020204" pitchFamily="34" charset="0"/>
            </a:endParaRPr>
          </a:p>
        </p:txBody>
      </p:sp>
      <p:sp>
        <p:nvSpPr>
          <p:cNvPr id="35" name="TextBox 34"/>
          <p:cNvSpPr txBox="1"/>
          <p:nvPr/>
        </p:nvSpPr>
        <p:spPr>
          <a:xfrm>
            <a:off x="6868584" y="1094991"/>
            <a:ext cx="2024160"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Spiritual Give and Receive Action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093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43958">
                                            <p:txEl>
                                              <p:pRg st="0" end="0"/>
                                            </p:txEl>
                                          </p:spTgt>
                                        </p:tgtEl>
                                        <p:attrNameLst>
                                          <p:attrName>style.visibility</p:attrName>
                                        </p:attrNameLst>
                                      </p:cBhvr>
                                      <p:to>
                                        <p:strVal val="visible"/>
                                      </p:to>
                                    </p:set>
                                    <p:animEffect transition="in" filter="fade">
                                      <p:cBhvr>
                                        <p:cTn id="7" dur="1000"/>
                                        <p:tgtEl>
                                          <p:spTgt spid="2343958">
                                            <p:txEl>
                                              <p:pRg st="0" end="0"/>
                                            </p:txEl>
                                          </p:spTgt>
                                        </p:tgtEl>
                                      </p:cBhvr>
                                    </p:animEffect>
                                    <p:anim calcmode="lin" valueType="num">
                                      <p:cBhvr>
                                        <p:cTn id="8" dur="1000" fill="hold"/>
                                        <p:tgtEl>
                                          <p:spTgt spid="234395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439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righ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100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343958">
                                            <p:txEl>
                                              <p:pRg st="1" end="1"/>
                                            </p:txEl>
                                          </p:spTgt>
                                        </p:tgtEl>
                                        <p:attrNameLst>
                                          <p:attrName>style.visibility</p:attrName>
                                        </p:attrNameLst>
                                      </p:cBhvr>
                                      <p:to>
                                        <p:strVal val="visible"/>
                                      </p:to>
                                    </p:set>
                                    <p:animEffect transition="in" filter="fade">
                                      <p:cBhvr>
                                        <p:cTn id="40" dur="1000"/>
                                        <p:tgtEl>
                                          <p:spTgt spid="2343958">
                                            <p:txEl>
                                              <p:pRg st="1" end="1"/>
                                            </p:txEl>
                                          </p:spTgt>
                                        </p:tgtEl>
                                      </p:cBhvr>
                                    </p:animEffect>
                                    <p:anim calcmode="lin" valueType="num">
                                      <p:cBhvr>
                                        <p:cTn id="41" dur="1000" fill="hold"/>
                                        <p:tgtEl>
                                          <p:spTgt spid="2343958">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23439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343958">
                                            <p:txEl>
                                              <p:pRg st="2" end="2"/>
                                            </p:txEl>
                                          </p:spTgt>
                                        </p:tgtEl>
                                        <p:attrNameLst>
                                          <p:attrName>style.visibility</p:attrName>
                                        </p:attrNameLst>
                                      </p:cBhvr>
                                      <p:to>
                                        <p:strVal val="visible"/>
                                      </p:to>
                                    </p:set>
                                    <p:animEffect transition="in" filter="fade">
                                      <p:cBhvr>
                                        <p:cTn id="47" dur="1000"/>
                                        <p:tgtEl>
                                          <p:spTgt spid="2343958">
                                            <p:txEl>
                                              <p:pRg st="2" end="2"/>
                                            </p:txEl>
                                          </p:spTgt>
                                        </p:tgtEl>
                                      </p:cBhvr>
                                    </p:animEffect>
                                    <p:anim calcmode="lin" valueType="num">
                                      <p:cBhvr>
                                        <p:cTn id="48" dur="1000" fill="hold"/>
                                        <p:tgtEl>
                                          <p:spTgt spid="2343958">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234395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3958" grpId="0" uiExpand="1" build="p"/>
      <p:bldP spid="11" grpId="0" animBg="1"/>
      <p:bldP spid="27" grpId="0" animBg="1"/>
      <p:bldP spid="33" grpId="0" animBg="1"/>
      <p:bldP spid="34" grpId="0" animBg="1"/>
      <p:bldP spid="1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013700" cy="461665"/>
          </a:xfrm>
          <a:prstGeom prst="rect">
            <a:avLst/>
          </a:prstGeom>
          <a:noFill/>
        </p:spPr>
        <p:txBody>
          <a:bodyPr wrap="square" rtlCol="0">
            <a:spAutoFit/>
          </a:bodyPr>
          <a:lstStyle/>
          <a:p>
            <a:r>
              <a:rPr lang="en-US" sz="2400" b="1" dirty="0" smtClean="0">
                <a:latin typeface="Arial" panose="020B0604020202020204" pitchFamily="34" charset="0"/>
              </a:rPr>
              <a:t>Spiritual and Physical Benefits of Sex?</a:t>
            </a:r>
            <a:r>
              <a:rPr lang="en-US" b="1" dirty="0" smtClean="0"/>
              <a:t> </a:t>
            </a:r>
            <a:endParaRPr lang="en-US" b="1" dirty="0"/>
          </a:p>
        </p:txBody>
      </p:sp>
      <p:sp>
        <p:nvSpPr>
          <p:cNvPr id="4" name="TextBox 3"/>
          <p:cNvSpPr txBox="1"/>
          <p:nvPr/>
        </p:nvSpPr>
        <p:spPr>
          <a:xfrm>
            <a:off x="444500" y="956965"/>
            <a:ext cx="8229600" cy="5509200"/>
          </a:xfrm>
          <a:prstGeom prst="rect">
            <a:avLst/>
          </a:prstGeom>
          <a:noFill/>
        </p:spPr>
        <p:txBody>
          <a:bodyPr wrap="square" rtlCol="0">
            <a:spAutoFit/>
          </a:bodyPr>
          <a:lstStyle/>
          <a:p>
            <a:pPr>
              <a:spcAft>
                <a:spcPts val="1200"/>
              </a:spcAft>
            </a:pPr>
            <a:r>
              <a:rPr lang="en-US" sz="2300" b="1" dirty="0">
                <a:latin typeface="Arial" panose="020B0604020202020204" pitchFamily="34" charset="0"/>
                <a:cs typeface="Arial" panose="020B0604020202020204" pitchFamily="34" charset="0"/>
              </a:rPr>
              <a:t>For women, sex in marriage leads to higher oxytocin levels.</a:t>
            </a:r>
            <a:r>
              <a:rPr lang="en-US" sz="2300" dirty="0">
                <a:latin typeface="Arial" panose="020B0604020202020204" pitchFamily="34" charset="0"/>
                <a:cs typeface="Arial" panose="020B0604020202020204" pitchFamily="34" charset="0"/>
              </a:rPr>
              <a:t> These increase her feelings of trust while also creating incredibly strong feelings of attachment, comfort, and respect for her husband</a:t>
            </a:r>
            <a:r>
              <a:rPr lang="en-US" sz="2300" dirty="0" smtClean="0">
                <a:latin typeface="Arial" panose="020B0604020202020204" pitchFamily="34" charset="0"/>
                <a:cs typeface="Arial" panose="020B0604020202020204" pitchFamily="34" charset="0"/>
              </a:rPr>
              <a:t>.</a:t>
            </a:r>
          </a:p>
          <a:p>
            <a:pPr>
              <a:spcAft>
                <a:spcPts val="1200"/>
              </a:spcAft>
            </a:pPr>
            <a:r>
              <a:rPr lang="en-US" sz="2300" b="1" dirty="0">
                <a:latin typeface="Arial" panose="020B0604020202020204" pitchFamily="34" charset="0"/>
                <a:cs typeface="Arial" panose="020B0604020202020204" pitchFamily="34" charset="0"/>
              </a:rPr>
              <a:t>Sex helps you forget.</a:t>
            </a:r>
            <a:r>
              <a:rPr lang="en-US" sz="2300" dirty="0">
                <a:latin typeface="Arial" panose="020B0604020202020204" pitchFamily="34" charset="0"/>
                <a:cs typeface="Arial" panose="020B0604020202020204" pitchFamily="34" charset="0"/>
              </a:rPr>
              <a:t> Oxytocin, which triggers orgasm, has an amnesic effect that lasts up to five hours. Women get an additional benefit. During orgasm the parts of the brain that govern fear, anxiety, and stress </a:t>
            </a:r>
            <a:r>
              <a:rPr lang="en-US" sz="2300" dirty="0" smtClean="0">
                <a:latin typeface="Arial" panose="020B0604020202020204" pitchFamily="34" charset="0"/>
                <a:cs typeface="Arial" panose="020B0604020202020204" pitchFamily="34" charset="0"/>
              </a:rPr>
              <a:t>are </a:t>
            </a:r>
            <a:r>
              <a:rPr lang="en-US" sz="2300" dirty="0">
                <a:latin typeface="Arial" panose="020B0604020202020204" pitchFamily="34" charset="0"/>
                <a:cs typeface="Arial" panose="020B0604020202020204" pitchFamily="34" charset="0"/>
              </a:rPr>
              <a:t>switched off</a:t>
            </a:r>
            <a:r>
              <a:rPr lang="en-US" sz="2300" dirty="0" smtClean="0">
                <a:latin typeface="Arial" panose="020B0604020202020204" pitchFamily="34" charset="0"/>
                <a:cs typeface="Arial" panose="020B0604020202020204" pitchFamily="34" charset="0"/>
              </a:rPr>
              <a:t>.</a:t>
            </a:r>
            <a:endParaRPr lang="en-US" sz="2300" dirty="0">
              <a:latin typeface="Arial" panose="020B0604020202020204" pitchFamily="34" charset="0"/>
              <a:cs typeface="Arial" panose="020B0604020202020204" pitchFamily="34" charset="0"/>
            </a:endParaRPr>
          </a:p>
          <a:p>
            <a:pPr>
              <a:spcAft>
                <a:spcPts val="1200"/>
              </a:spcAft>
            </a:pPr>
            <a:r>
              <a:rPr lang="en-US" sz="2300" b="1" dirty="0">
                <a:latin typeface="Arial" panose="020B0604020202020204" pitchFamily="34" charset="0"/>
                <a:cs typeface="Arial" panose="020B0604020202020204" pitchFamily="34" charset="0"/>
              </a:rPr>
              <a:t>Reduced </a:t>
            </a:r>
            <a:r>
              <a:rPr lang="en-US" sz="2300" b="1" dirty="0" smtClean="0">
                <a:latin typeface="Arial" panose="020B0604020202020204" pitchFamily="34" charset="0"/>
                <a:cs typeface="Arial" panose="020B0604020202020204" pitchFamily="34" charset="0"/>
              </a:rPr>
              <a:t>depression in women.</a:t>
            </a:r>
            <a:r>
              <a:rPr lang="en-US" sz="2300" dirty="0" smtClean="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Prostaglandin, a hormone found in semen, modulates female hormones. Orgasm releases endorphins, producing a sense of well-being and euphoria</a:t>
            </a:r>
            <a:r>
              <a:rPr lang="en-US" sz="2300" dirty="0" smtClean="0">
                <a:latin typeface="Arial" panose="020B0604020202020204" pitchFamily="34" charset="0"/>
                <a:cs typeface="Arial" panose="020B0604020202020204" pitchFamily="34" charset="0"/>
              </a:rPr>
              <a:t>.</a:t>
            </a:r>
            <a:endParaRPr lang="en-US" sz="2300" dirty="0">
              <a:latin typeface="Arial" panose="020B0604020202020204" pitchFamily="34" charset="0"/>
              <a:cs typeface="Arial" panose="020B0604020202020204" pitchFamily="34" charset="0"/>
            </a:endParaRPr>
          </a:p>
          <a:p>
            <a:pPr>
              <a:spcAft>
                <a:spcPts val="1200"/>
              </a:spcAft>
            </a:pPr>
            <a:r>
              <a:rPr lang="en-US" sz="2300" b="1" dirty="0">
                <a:latin typeface="Arial" panose="020B0604020202020204" pitchFamily="34" charset="0"/>
                <a:cs typeface="Arial" panose="020B0604020202020204" pitchFamily="34" charset="0"/>
              </a:rPr>
              <a:t>Healthier heart.</a:t>
            </a:r>
            <a:r>
              <a:rPr lang="en-US" sz="2300" dirty="0">
                <a:latin typeface="Arial" panose="020B0604020202020204" pitchFamily="34" charset="0"/>
                <a:cs typeface="Arial" panose="020B0604020202020204" pitchFamily="34" charset="0"/>
              </a:rPr>
              <a:t> Women who have more sex have higher levels of estrogen, which protects against heart disease</a:t>
            </a:r>
            <a:r>
              <a:rPr lang="en-US" sz="23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4294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500" y="956965"/>
            <a:ext cx="8394700" cy="5309146"/>
          </a:xfrm>
          <a:prstGeom prst="rect">
            <a:avLst/>
          </a:prstGeom>
          <a:noFill/>
        </p:spPr>
        <p:txBody>
          <a:bodyPr wrap="square" rtlCol="0">
            <a:spAutoFit/>
          </a:bodyPr>
          <a:lstStyle/>
          <a:p>
            <a:pPr>
              <a:spcAft>
                <a:spcPts val="1200"/>
              </a:spcAft>
            </a:pPr>
            <a:r>
              <a:rPr lang="en-US" sz="2300" b="1" dirty="0">
                <a:latin typeface="Arial" panose="020B0604020202020204" pitchFamily="34" charset="0"/>
                <a:cs typeface="Arial" panose="020B0604020202020204" pitchFamily="34" charset="0"/>
              </a:rPr>
              <a:t>Calming effect.</a:t>
            </a:r>
            <a:r>
              <a:rPr lang="en-US" sz="2300" dirty="0">
                <a:latin typeface="Arial" panose="020B0604020202020204" pitchFamily="34" charset="0"/>
                <a:cs typeface="Arial" panose="020B0604020202020204" pitchFamily="34" charset="0"/>
              </a:rPr>
              <a:t> Sex is ten times more effective than Valium, with no side effects.</a:t>
            </a:r>
          </a:p>
          <a:p>
            <a:pPr>
              <a:spcAft>
                <a:spcPts val="1200"/>
              </a:spcAft>
            </a:pPr>
            <a:r>
              <a:rPr lang="en-US" sz="2300" b="1" dirty="0" smtClean="0">
                <a:latin typeface="Arial" panose="020B0604020202020204" pitchFamily="34" charset="0"/>
                <a:cs typeface="Arial" panose="020B0604020202020204" pitchFamily="34" charset="0"/>
              </a:rPr>
              <a:t>Boosts </a:t>
            </a:r>
            <a:r>
              <a:rPr lang="en-US" sz="2300" b="1" dirty="0">
                <a:latin typeface="Arial" panose="020B0604020202020204" pitchFamily="34" charset="0"/>
                <a:cs typeface="Arial" panose="020B0604020202020204" pitchFamily="34" charset="0"/>
              </a:rPr>
              <a:t>your immune system.</a:t>
            </a:r>
            <a:r>
              <a:rPr lang="en-US" sz="2300" dirty="0">
                <a:latin typeface="Arial" panose="020B0604020202020204" pitchFamily="34" charset="0"/>
                <a:cs typeface="Arial" panose="020B0604020202020204" pitchFamily="34" charset="0"/>
              </a:rPr>
              <a:t> Endorphins stimulate immune-system cells that fight disease.</a:t>
            </a:r>
          </a:p>
          <a:p>
            <a:pPr>
              <a:spcAft>
                <a:spcPts val="1200"/>
              </a:spcAft>
            </a:pPr>
            <a:r>
              <a:rPr lang="en-US" sz="2300" b="1" dirty="0" smtClean="0">
                <a:latin typeface="Arial" panose="020B0604020202020204" pitchFamily="34" charset="0"/>
                <a:cs typeface="Arial" panose="020B0604020202020204" pitchFamily="34" charset="0"/>
              </a:rPr>
              <a:t>Sex </a:t>
            </a:r>
            <a:r>
              <a:rPr lang="en-US" sz="2300" b="1" dirty="0">
                <a:latin typeface="Arial" panose="020B0604020202020204" pitchFamily="34" charset="0"/>
                <a:cs typeface="Arial" panose="020B0604020202020204" pitchFamily="34" charset="0"/>
              </a:rPr>
              <a:t>actually slows the aging process.</a:t>
            </a:r>
            <a:r>
              <a:rPr lang="en-US" sz="2300" dirty="0">
                <a:latin typeface="Arial" panose="020B0604020202020204" pitchFamily="34" charset="0"/>
                <a:cs typeface="Arial" panose="020B0604020202020204" pitchFamily="34" charset="0"/>
              </a:rPr>
              <a:t> It lowers cortisol levels in the bloodstream, which reduces stress and slows the aging process.</a:t>
            </a:r>
          </a:p>
          <a:p>
            <a:pPr>
              <a:spcAft>
                <a:spcPts val="1200"/>
              </a:spcAft>
            </a:pPr>
            <a:r>
              <a:rPr lang="en-US" sz="2300" b="1" dirty="0" smtClean="0">
                <a:latin typeface="Arial" panose="020B0604020202020204" pitchFamily="34" charset="0"/>
                <a:cs typeface="Arial" panose="020B0604020202020204" pitchFamily="34" charset="0"/>
              </a:rPr>
              <a:t>Women </a:t>
            </a:r>
            <a:r>
              <a:rPr lang="en-US" sz="2300" b="1" dirty="0">
                <a:latin typeface="Arial" panose="020B0604020202020204" pitchFamily="34" charset="0"/>
                <a:cs typeface="Arial" panose="020B0604020202020204" pitchFamily="34" charset="0"/>
              </a:rPr>
              <a:t>who have more sex have higher levels of estrogen,</a:t>
            </a:r>
            <a:r>
              <a:rPr lang="en-US" sz="2300" dirty="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which protects </a:t>
            </a:r>
            <a:r>
              <a:rPr lang="en-US" sz="2300" dirty="0">
                <a:latin typeface="Arial" panose="020B0604020202020204" pitchFamily="34" charset="0"/>
                <a:cs typeface="Arial" panose="020B0604020202020204" pitchFamily="34" charset="0"/>
              </a:rPr>
              <a:t>against Alzheimer’s and osteoporosis.</a:t>
            </a:r>
          </a:p>
          <a:p>
            <a:pPr>
              <a:spcAft>
                <a:spcPts val="1200"/>
              </a:spcAft>
            </a:pPr>
            <a:r>
              <a:rPr lang="en-US" sz="2300" b="1" dirty="0" smtClean="0">
                <a:latin typeface="Arial" panose="020B0604020202020204" pitchFamily="34" charset="0"/>
                <a:cs typeface="Arial" panose="020B0604020202020204" pitchFamily="34" charset="0"/>
              </a:rPr>
              <a:t>Shiny </a:t>
            </a:r>
            <a:r>
              <a:rPr lang="en-US" sz="2300" b="1" dirty="0">
                <a:latin typeface="Arial" panose="020B0604020202020204" pitchFamily="34" charset="0"/>
                <a:cs typeface="Arial" panose="020B0604020202020204" pitchFamily="34" charset="0"/>
              </a:rPr>
              <a:t>hair, glowing skin.</a:t>
            </a:r>
            <a:r>
              <a:rPr lang="en-US" sz="2300" dirty="0">
                <a:latin typeface="Arial" panose="020B0604020202020204" pitchFamily="34" charset="0"/>
                <a:cs typeface="Arial" panose="020B0604020202020204" pitchFamily="34" charset="0"/>
              </a:rPr>
              <a:t> For women, extra estrogen from orgasm makes hair shine. Sweat produced during sex cleanses the pores and makes skin glow. Serotonin produces the afterglow of sex..</a:t>
            </a:r>
            <a:endParaRPr lang="en-US" sz="2300" dirty="0" smtClean="0">
              <a:latin typeface="Arial" panose="020B0604020202020204" pitchFamily="34" charset="0"/>
              <a:cs typeface="Arial" panose="020B0604020202020204" pitchFamily="34" charset="0"/>
            </a:endParaRPr>
          </a:p>
        </p:txBody>
      </p:sp>
      <p:sp>
        <p:nvSpPr>
          <p:cNvPr id="5" name="TextBox 4"/>
          <p:cNvSpPr txBox="1"/>
          <p:nvPr/>
        </p:nvSpPr>
        <p:spPr>
          <a:xfrm>
            <a:off x="431800" y="304800"/>
            <a:ext cx="8013700" cy="461665"/>
          </a:xfrm>
          <a:prstGeom prst="rect">
            <a:avLst/>
          </a:prstGeom>
          <a:noFill/>
        </p:spPr>
        <p:txBody>
          <a:bodyPr wrap="square" rtlCol="0">
            <a:spAutoFit/>
          </a:bodyPr>
          <a:lstStyle/>
          <a:p>
            <a:r>
              <a:rPr lang="en-US" sz="2400" b="1" dirty="0" smtClean="0">
                <a:latin typeface="Arial" panose="020B0604020202020204" pitchFamily="34" charset="0"/>
              </a:rPr>
              <a:t>Spiritual and Physical Benefits of Sex?</a:t>
            </a:r>
            <a:r>
              <a:rPr lang="en-US" b="1" dirty="0" smtClean="0"/>
              <a:t> </a:t>
            </a:r>
            <a:endParaRPr lang="en-US" b="1" dirty="0"/>
          </a:p>
        </p:txBody>
      </p:sp>
    </p:spTree>
    <p:extLst>
      <p:ext uri="{BB962C8B-B14F-4D97-AF65-F5344CB8AC3E}">
        <p14:creationId xmlns:p14="http://schemas.microsoft.com/office/powerpoint/2010/main" val="339252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84970"/>
            <a:ext cx="8534400" cy="5355312"/>
          </a:xfrm>
          <a:prstGeom prst="rect">
            <a:avLst/>
          </a:prstGeom>
          <a:noFill/>
        </p:spPr>
        <p:txBody>
          <a:bodyPr wrap="square" rtlCol="0">
            <a:spAutoFit/>
          </a:bodyPr>
          <a:lstStyle/>
          <a:p>
            <a:pPr>
              <a:spcAft>
                <a:spcPts val="1200"/>
              </a:spcAft>
            </a:pPr>
            <a:r>
              <a:rPr lang="en-US" sz="2300" dirty="0">
                <a:latin typeface="Arial" panose="020B0604020202020204" pitchFamily="34" charset="0"/>
                <a:cs typeface="Arial" panose="020B0604020202020204" pitchFamily="34" charset="0"/>
              </a:rPr>
              <a:t>Researchers have found ingredients in semen that include </a:t>
            </a:r>
            <a:r>
              <a:rPr lang="en-US" sz="2300" b="1" dirty="0">
                <a:latin typeface="Arial" panose="020B0604020202020204" pitchFamily="34" charset="0"/>
                <a:cs typeface="Arial" panose="020B0604020202020204" pitchFamily="34" charset="0"/>
              </a:rPr>
              <a:t>mood enhancers </a:t>
            </a:r>
            <a:r>
              <a:rPr lang="en-US" sz="2300" dirty="0">
                <a:latin typeface="Arial" panose="020B0604020202020204" pitchFamily="34" charset="0"/>
                <a:cs typeface="Arial" panose="020B0604020202020204" pitchFamily="34" charset="0"/>
              </a:rPr>
              <a:t>like </a:t>
            </a:r>
            <a:r>
              <a:rPr lang="en-US" sz="2300" dirty="0" err="1">
                <a:latin typeface="Arial" panose="020B0604020202020204" pitchFamily="34" charset="0"/>
                <a:cs typeface="Arial" panose="020B0604020202020204" pitchFamily="34" charset="0"/>
              </a:rPr>
              <a:t>estrone</a:t>
            </a:r>
            <a:r>
              <a:rPr lang="en-US" sz="2300" dirty="0">
                <a:latin typeface="Arial" panose="020B0604020202020204" pitchFamily="34" charset="0"/>
                <a:cs typeface="Arial" panose="020B0604020202020204" pitchFamily="34" charset="0"/>
              </a:rPr>
              <a:t>, cortisol, prolactin, oxytocin, and serotonin; also a sleep enhancer, melatonin</a:t>
            </a:r>
            <a:r>
              <a:rPr lang="en-US" sz="2300" dirty="0" smtClean="0">
                <a:latin typeface="Arial" panose="020B0604020202020204" pitchFamily="34" charset="0"/>
                <a:cs typeface="Arial" panose="020B0604020202020204" pitchFamily="34" charset="0"/>
              </a:rPr>
              <a:t>. Delivering </a:t>
            </a:r>
            <a:r>
              <a:rPr lang="en-US" sz="2300" dirty="0">
                <a:latin typeface="Arial" panose="020B0604020202020204" pitchFamily="34" charset="0"/>
                <a:cs typeface="Arial" panose="020B0604020202020204" pitchFamily="34" charset="0"/>
              </a:rPr>
              <a:t>these compounds into the richly vascularized (i.e. many blood vessels) vagina turns out to have major beneficial effects for the </a:t>
            </a:r>
            <a:r>
              <a:rPr lang="en-US" sz="2300" dirty="0" smtClean="0">
                <a:latin typeface="Arial" panose="020B0604020202020204" pitchFamily="34" charset="0"/>
                <a:cs typeface="Arial" panose="020B0604020202020204" pitchFamily="34" charset="0"/>
              </a:rPr>
              <a:t>recipient.</a:t>
            </a:r>
            <a:endParaRPr lang="en-US" sz="2300" dirty="0">
              <a:latin typeface="Arial" panose="020B0604020202020204" pitchFamily="34" charset="0"/>
              <a:cs typeface="Arial" panose="020B0604020202020204" pitchFamily="34" charset="0"/>
            </a:endParaRPr>
          </a:p>
          <a:p>
            <a:pPr>
              <a:spcAft>
                <a:spcPts val="1200"/>
              </a:spcAft>
            </a:pPr>
            <a:r>
              <a:rPr lang="en-US" sz="2300" b="1" dirty="0">
                <a:latin typeface="Arial" panose="020B0604020202020204" pitchFamily="34" charset="0"/>
                <a:cs typeface="Arial" panose="020B0604020202020204" pitchFamily="34" charset="0"/>
              </a:rPr>
              <a:t>Sex rewires you for pleasure.</a:t>
            </a:r>
            <a:r>
              <a:rPr lang="en-US" sz="2300" dirty="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Each </a:t>
            </a:r>
            <a:r>
              <a:rPr lang="en-US" sz="2300" dirty="0">
                <a:latin typeface="Arial" panose="020B0604020202020204" pitchFamily="34" charset="0"/>
                <a:cs typeface="Arial" panose="020B0604020202020204" pitchFamily="34" charset="0"/>
              </a:rPr>
              <a:t>time you share a positive experience with your partner, your brain comes to associate him or her with pleasure. </a:t>
            </a:r>
            <a:r>
              <a:rPr lang="en-US" sz="2300" dirty="0" smtClean="0">
                <a:latin typeface="Arial" panose="020B0604020202020204" pitchFamily="34" charset="0"/>
                <a:cs typeface="Arial" panose="020B0604020202020204" pitchFamily="34" charset="0"/>
              </a:rPr>
              <a:t>Transform </a:t>
            </a:r>
            <a:r>
              <a:rPr lang="en-US" sz="2300" dirty="0">
                <a:latin typeface="Arial" panose="020B0604020202020204" pitchFamily="34" charset="0"/>
                <a:cs typeface="Arial" panose="020B0604020202020204" pitchFamily="34" charset="0"/>
              </a:rPr>
              <a:t>any relationship simply by increasing the number of enjoyable times you </a:t>
            </a:r>
            <a:r>
              <a:rPr lang="en-US" sz="2300" dirty="0" smtClean="0">
                <a:latin typeface="Arial" panose="020B0604020202020204" pitchFamily="34" charset="0"/>
                <a:cs typeface="Arial" panose="020B0604020202020204" pitchFamily="34" charset="0"/>
              </a:rPr>
              <a:t>share.</a:t>
            </a:r>
            <a:endParaRPr lang="en-US" sz="2300" dirty="0">
              <a:latin typeface="Arial" panose="020B0604020202020204" pitchFamily="34" charset="0"/>
              <a:cs typeface="Arial" panose="020B0604020202020204" pitchFamily="34" charset="0"/>
            </a:endParaRPr>
          </a:p>
          <a:p>
            <a:pPr>
              <a:spcAft>
                <a:spcPts val="1200"/>
              </a:spcAft>
            </a:pPr>
            <a:r>
              <a:rPr lang="en-US" sz="2300" dirty="0">
                <a:latin typeface="Arial" panose="020B0604020202020204" pitchFamily="34" charset="0"/>
                <a:cs typeface="Arial" panose="020B0604020202020204" pitchFamily="34" charset="0"/>
              </a:rPr>
              <a:t>The most important benefit of sex in the eyes of God is making </a:t>
            </a:r>
            <a:r>
              <a:rPr lang="en-US" sz="2300" b="1" dirty="0">
                <a:latin typeface="Arial" panose="020B0604020202020204" pitchFamily="34" charset="0"/>
                <a:cs typeface="Arial" panose="020B0604020202020204" pitchFamily="34" charset="0"/>
              </a:rPr>
              <a:t>spiritual oneness with each other and with Him.</a:t>
            </a:r>
            <a:r>
              <a:rPr lang="en-US" sz="2300" dirty="0">
                <a:latin typeface="Arial" panose="020B0604020202020204" pitchFamily="34" charset="0"/>
                <a:cs typeface="Arial" panose="020B0604020202020204" pitchFamily="34" charset="0"/>
              </a:rPr>
              <a:t> “They shall become one flesh.” (Mark 10:8) That was the Original Design. God wanted to create His own image, male and female, together in oneness as co-creators </a:t>
            </a:r>
            <a:r>
              <a:rPr lang="en-US" sz="2300" dirty="0" smtClean="0">
                <a:latin typeface="Arial" panose="020B0604020202020204" pitchFamily="34" charset="0"/>
                <a:cs typeface="Arial" panose="020B0604020202020204" pitchFamily="34" charset="0"/>
              </a:rPr>
              <a:t>with Him/Her.</a:t>
            </a:r>
          </a:p>
        </p:txBody>
      </p:sp>
      <p:sp>
        <p:nvSpPr>
          <p:cNvPr id="5" name="TextBox 4"/>
          <p:cNvSpPr txBox="1"/>
          <p:nvPr/>
        </p:nvSpPr>
        <p:spPr>
          <a:xfrm>
            <a:off x="304800" y="228600"/>
            <a:ext cx="8013700" cy="461665"/>
          </a:xfrm>
          <a:prstGeom prst="rect">
            <a:avLst/>
          </a:prstGeom>
          <a:noFill/>
        </p:spPr>
        <p:txBody>
          <a:bodyPr wrap="square" rtlCol="0">
            <a:spAutoFit/>
          </a:bodyPr>
          <a:lstStyle/>
          <a:p>
            <a:r>
              <a:rPr lang="en-US" sz="2400" b="1" dirty="0" smtClean="0">
                <a:latin typeface="Arial" panose="020B0604020202020204" pitchFamily="34" charset="0"/>
              </a:rPr>
              <a:t>Spiritual and Physical Benefits of Sex?</a:t>
            </a:r>
            <a:r>
              <a:rPr lang="en-US" b="1" dirty="0" smtClean="0"/>
              <a:t> </a:t>
            </a:r>
            <a:endParaRPr lang="en-US" b="1" dirty="0"/>
          </a:p>
        </p:txBody>
      </p:sp>
    </p:spTree>
    <p:extLst>
      <p:ext uri="{BB962C8B-B14F-4D97-AF65-F5344CB8AC3E}">
        <p14:creationId xmlns:p14="http://schemas.microsoft.com/office/powerpoint/2010/main" val="77445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subTitle" idx="1"/>
          </p:nvPr>
        </p:nvSpPr>
        <p:spPr>
          <a:xfrm>
            <a:off x="4886632" y="533400"/>
            <a:ext cx="4267200" cy="838200"/>
          </a:xfrm>
        </p:spPr>
        <p:txBody>
          <a:bodyPr>
            <a:noAutofit/>
          </a:bodyPr>
          <a:lstStyle/>
          <a:p>
            <a:pPr algn="l">
              <a:lnSpc>
                <a:spcPct val="90000"/>
              </a:lnSpc>
            </a:pPr>
            <a:r>
              <a:rPr lang="en-US" altLang="en-US" sz="2000" dirty="0">
                <a:solidFill>
                  <a:schemeClr val="tx1"/>
                </a:solidFill>
                <a:latin typeface="Arial" panose="020B0604020202020204" pitchFamily="34" charset="0"/>
                <a:cs typeface="Arial" panose="020B0604020202020204" pitchFamily="34" charset="0"/>
              </a:rPr>
              <a:t>Taken from Tim &amp; Beverly </a:t>
            </a:r>
            <a:r>
              <a:rPr lang="en-US" altLang="en-US" sz="2000" dirty="0" err="1">
                <a:solidFill>
                  <a:schemeClr val="tx1"/>
                </a:solidFill>
                <a:latin typeface="Arial" panose="020B0604020202020204" pitchFamily="34" charset="0"/>
                <a:cs typeface="Arial" panose="020B0604020202020204" pitchFamily="34" charset="0"/>
              </a:rPr>
              <a:t>LaHaye</a:t>
            </a:r>
            <a:r>
              <a:rPr lang="en-US" altLang="en-US" sz="2000" dirty="0">
                <a:solidFill>
                  <a:schemeClr val="tx1"/>
                </a:solidFill>
                <a:latin typeface="Arial" panose="020B0604020202020204" pitchFamily="34" charset="0"/>
                <a:cs typeface="Arial" panose="020B0604020202020204" pitchFamily="34" charset="0"/>
              </a:rPr>
              <a:t>, </a:t>
            </a:r>
          </a:p>
          <a:p>
            <a:pPr algn="l">
              <a:lnSpc>
                <a:spcPct val="90000"/>
              </a:lnSpc>
            </a:pPr>
            <a:r>
              <a:rPr lang="en-US" altLang="en-US" sz="1800" dirty="0" smtClean="0">
                <a:solidFill>
                  <a:schemeClr val="tx1"/>
                </a:solidFill>
                <a:latin typeface="Arial" panose="020B0604020202020204" pitchFamily="34" charset="0"/>
                <a:cs typeface="Arial" panose="020B0604020202020204" pitchFamily="34" charset="0"/>
              </a:rPr>
              <a:t>Book: </a:t>
            </a:r>
            <a:r>
              <a:rPr lang="en-US" altLang="en-US" sz="1800" b="1" i="1" dirty="0" smtClean="0">
                <a:solidFill>
                  <a:schemeClr val="tx1"/>
                </a:solidFill>
                <a:latin typeface="Arial" panose="020B0604020202020204" pitchFamily="34" charset="0"/>
                <a:cs typeface="Arial" panose="020B0604020202020204" pitchFamily="34" charset="0"/>
              </a:rPr>
              <a:t>The </a:t>
            </a:r>
            <a:r>
              <a:rPr lang="en-US" altLang="en-US" sz="1800" b="1" i="1" dirty="0">
                <a:solidFill>
                  <a:schemeClr val="tx1"/>
                </a:solidFill>
                <a:latin typeface="Arial" panose="020B0604020202020204" pitchFamily="34" charset="0"/>
                <a:cs typeface="Arial" panose="020B0604020202020204" pitchFamily="34" charset="0"/>
              </a:rPr>
              <a:t>Act of Marriage</a:t>
            </a:r>
          </a:p>
        </p:txBody>
      </p:sp>
      <p:sp>
        <p:nvSpPr>
          <p:cNvPr id="62477" name="Rectangle 13"/>
          <p:cNvSpPr>
            <a:spLocks noChangeArrowheads="1"/>
          </p:cNvSpPr>
          <p:nvPr/>
        </p:nvSpPr>
        <p:spPr bwMode="auto">
          <a:xfrm>
            <a:off x="457200" y="1456645"/>
            <a:ext cx="8458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spcBef>
                <a:spcPts val="0"/>
              </a:spcBef>
            </a:pPr>
            <a:r>
              <a:rPr kumimoji="0" lang="en-US" altLang="en-US" sz="2400" b="1" dirty="0">
                <a:solidFill>
                  <a:srgbClr val="3333CC"/>
                </a:solidFill>
              </a:rPr>
              <a:t>“A normal healthy man has a semen build up every 42 to 78 hours that produces a pressure that needs to be released… If the sexual pressure buildup is not released, it can be very frustrating to his mental and physical well being.”</a:t>
            </a:r>
          </a:p>
        </p:txBody>
      </p:sp>
      <p:sp>
        <p:nvSpPr>
          <p:cNvPr id="62488" name="Rectangle 24"/>
          <p:cNvSpPr>
            <a:spLocks noChangeArrowheads="1"/>
          </p:cNvSpPr>
          <p:nvPr/>
        </p:nvSpPr>
        <p:spPr bwMode="auto">
          <a:xfrm>
            <a:off x="304800" y="228600"/>
            <a:ext cx="838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2"/>
                </a:solidFill>
                <a:latin typeface="Arial" panose="020B0604020202020204" pitchFamily="34" charset="0"/>
              </a:defRPr>
            </a:lvl1pPr>
            <a:lvl2pPr>
              <a:defRPr sz="4400" b="1">
                <a:solidFill>
                  <a:schemeClr val="tx2"/>
                </a:solidFill>
                <a:latin typeface="Arial" panose="020B0604020202020204" pitchFamily="34" charset="0"/>
              </a:defRPr>
            </a:lvl2pPr>
            <a:lvl3pPr>
              <a:defRPr sz="4400" b="1">
                <a:solidFill>
                  <a:schemeClr val="tx2"/>
                </a:solidFill>
                <a:latin typeface="Arial" panose="020B0604020202020204" pitchFamily="34" charset="0"/>
              </a:defRPr>
            </a:lvl3pPr>
            <a:lvl4pPr>
              <a:defRPr sz="4400" b="1">
                <a:solidFill>
                  <a:schemeClr val="tx2"/>
                </a:solidFill>
                <a:latin typeface="Arial" panose="020B0604020202020204" pitchFamily="34" charset="0"/>
              </a:defRPr>
            </a:lvl4pPr>
            <a:lvl5pPr>
              <a:defRPr sz="4400" b="1">
                <a:solidFill>
                  <a:schemeClr val="tx2"/>
                </a:solidFill>
                <a:latin typeface="Arial" panose="020B0604020202020204" pitchFamily="34" charset="0"/>
              </a:defRPr>
            </a:lvl5pPr>
            <a:lvl6pPr marL="457200" eaLnBrk="0" fontAlgn="base" hangingPunct="0">
              <a:spcBef>
                <a:spcPct val="0"/>
              </a:spcBef>
              <a:spcAft>
                <a:spcPct val="0"/>
              </a:spcAft>
              <a:defRPr sz="4400" b="1">
                <a:solidFill>
                  <a:schemeClr val="tx2"/>
                </a:solidFill>
                <a:latin typeface="Arial" panose="020B0604020202020204" pitchFamily="34" charset="0"/>
              </a:defRPr>
            </a:lvl6pPr>
            <a:lvl7pPr marL="914400" eaLnBrk="0" fontAlgn="base" hangingPunct="0">
              <a:spcBef>
                <a:spcPct val="0"/>
              </a:spcBef>
              <a:spcAft>
                <a:spcPct val="0"/>
              </a:spcAft>
              <a:defRPr sz="4400" b="1">
                <a:solidFill>
                  <a:schemeClr val="tx2"/>
                </a:solidFill>
                <a:latin typeface="Arial" panose="020B0604020202020204" pitchFamily="34" charset="0"/>
              </a:defRPr>
            </a:lvl7pPr>
            <a:lvl8pPr marL="1371600" eaLnBrk="0" fontAlgn="base" hangingPunct="0">
              <a:spcBef>
                <a:spcPct val="0"/>
              </a:spcBef>
              <a:spcAft>
                <a:spcPct val="0"/>
              </a:spcAft>
              <a:defRPr sz="4400" b="1">
                <a:solidFill>
                  <a:schemeClr val="tx2"/>
                </a:solidFill>
                <a:latin typeface="Arial" panose="020B0604020202020204" pitchFamily="34" charset="0"/>
              </a:defRPr>
            </a:lvl8pPr>
            <a:lvl9pPr marL="1828800" eaLnBrk="0" fontAlgn="base" hangingPunct="0">
              <a:spcBef>
                <a:spcPct val="0"/>
              </a:spcBef>
              <a:spcAft>
                <a:spcPct val="0"/>
              </a:spcAft>
              <a:defRPr sz="4400" b="1">
                <a:solidFill>
                  <a:schemeClr val="tx2"/>
                </a:solidFill>
                <a:latin typeface="Arial" panose="020B0604020202020204" pitchFamily="34" charset="0"/>
              </a:defRPr>
            </a:lvl9pPr>
          </a:lstStyle>
          <a:p>
            <a:r>
              <a:rPr kumimoji="0" lang="en-US" altLang="en-US" sz="2800" dirty="0" smtClean="0">
                <a:solidFill>
                  <a:srgbClr val="002060"/>
                </a:solidFill>
              </a:rPr>
              <a:t>God’s design </a:t>
            </a:r>
            <a:r>
              <a:rPr kumimoji="0" lang="en-US" altLang="en-US" sz="2800" dirty="0">
                <a:solidFill>
                  <a:srgbClr val="002060"/>
                </a:solidFill>
              </a:rPr>
              <a:t>of the </a:t>
            </a:r>
            <a:r>
              <a:rPr kumimoji="0" lang="en-US" altLang="en-US" sz="2800" dirty="0" smtClean="0">
                <a:solidFill>
                  <a:srgbClr val="002060"/>
                </a:solidFill>
              </a:rPr>
              <a:t>male.</a:t>
            </a:r>
            <a:endParaRPr kumimoji="0" lang="en-US" altLang="en-US" sz="2800" i="1" dirty="0">
              <a:solidFill>
                <a:srgbClr val="002060"/>
              </a:solidFill>
            </a:endParaRPr>
          </a:p>
        </p:txBody>
      </p:sp>
      <p:sp>
        <p:nvSpPr>
          <p:cNvPr id="62493" name="Rectangle 29"/>
          <p:cNvSpPr>
            <a:spLocks noChangeArrowheads="1"/>
          </p:cNvSpPr>
          <p:nvPr/>
        </p:nvSpPr>
        <p:spPr bwMode="auto">
          <a:xfrm>
            <a:off x="457200" y="3452472"/>
            <a:ext cx="84582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spcBef>
                <a:spcPts val="0"/>
              </a:spcBef>
            </a:pPr>
            <a:r>
              <a:rPr kumimoji="0" lang="en-US" altLang="en-US" sz="2400" b="1" dirty="0">
                <a:solidFill>
                  <a:srgbClr val="C00000"/>
                </a:solidFill>
              </a:rPr>
              <a:t>“In the early years of marriage, frequency of sex is often the source of conflict and disagreement. Usually because the wife doesn’t share or understand the sex drives of normal healthy men.”</a:t>
            </a:r>
          </a:p>
          <a:p>
            <a:pPr algn="l">
              <a:spcBef>
                <a:spcPts val="0"/>
              </a:spcBef>
            </a:pPr>
            <a:r>
              <a:rPr kumimoji="0" lang="en-US" altLang="en-US" sz="2400" b="1" dirty="0">
                <a:solidFill>
                  <a:srgbClr val="C00000"/>
                </a:solidFill>
              </a:rPr>
              <a:t> </a:t>
            </a:r>
          </a:p>
        </p:txBody>
      </p:sp>
      <p:sp>
        <p:nvSpPr>
          <p:cNvPr id="62495" name="Rectangle 31"/>
          <p:cNvSpPr>
            <a:spLocks noChangeArrowheads="1"/>
          </p:cNvSpPr>
          <p:nvPr/>
        </p:nvSpPr>
        <p:spPr bwMode="auto">
          <a:xfrm>
            <a:off x="457200" y="5105399"/>
            <a:ext cx="8458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spcBef>
                <a:spcPts val="0"/>
              </a:spcBef>
            </a:pPr>
            <a:r>
              <a:rPr kumimoji="0" lang="en-US" altLang="en-US" sz="2400" b="1" dirty="0">
                <a:solidFill>
                  <a:srgbClr val="3333CC"/>
                </a:solidFill>
              </a:rPr>
              <a:t>“For a man, sex influences his personality, work, motivation, and almost every other characteristic of his life.”</a:t>
            </a:r>
          </a:p>
          <a:p>
            <a:pPr algn="l">
              <a:spcBef>
                <a:spcPts val="0"/>
              </a:spcBef>
            </a:pPr>
            <a:r>
              <a:rPr kumimoji="0" lang="en-US" altLang="en-US" sz="2400" b="1" dirty="0">
                <a:solidFill>
                  <a:srgbClr val="3333CC"/>
                </a:solidFill>
              </a:rPr>
              <a:t> </a:t>
            </a:r>
          </a:p>
        </p:txBody>
      </p:sp>
    </p:spTree>
    <p:extLst>
      <p:ext uri="{BB962C8B-B14F-4D97-AF65-F5344CB8AC3E}">
        <p14:creationId xmlns:p14="http://schemas.microsoft.com/office/powerpoint/2010/main" val="124545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77"/>
                                        </p:tgtEl>
                                        <p:attrNameLst>
                                          <p:attrName>style.visibility</p:attrName>
                                        </p:attrNameLst>
                                      </p:cBhvr>
                                      <p:to>
                                        <p:strVal val="visible"/>
                                      </p:to>
                                    </p:set>
                                    <p:anim calcmode="lin" valueType="num">
                                      <p:cBhvr additive="base">
                                        <p:cTn id="7" dur="500" fill="hold"/>
                                        <p:tgtEl>
                                          <p:spTgt spid="62477"/>
                                        </p:tgtEl>
                                        <p:attrNameLst>
                                          <p:attrName>ppt_x</p:attrName>
                                        </p:attrNameLst>
                                      </p:cBhvr>
                                      <p:tavLst>
                                        <p:tav tm="0">
                                          <p:val>
                                            <p:strVal val="#ppt_x"/>
                                          </p:val>
                                        </p:tav>
                                        <p:tav tm="100000">
                                          <p:val>
                                            <p:strVal val="#ppt_x"/>
                                          </p:val>
                                        </p:tav>
                                      </p:tavLst>
                                    </p:anim>
                                    <p:anim calcmode="lin" valueType="num">
                                      <p:cBhvr additive="base">
                                        <p:cTn id="8" dur="500" fill="hold"/>
                                        <p:tgtEl>
                                          <p:spTgt spid="6247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93"/>
                                        </p:tgtEl>
                                        <p:attrNameLst>
                                          <p:attrName>style.visibility</p:attrName>
                                        </p:attrNameLst>
                                      </p:cBhvr>
                                      <p:to>
                                        <p:strVal val="visible"/>
                                      </p:to>
                                    </p:set>
                                    <p:anim calcmode="lin" valueType="num">
                                      <p:cBhvr additive="base">
                                        <p:cTn id="13" dur="500" fill="hold"/>
                                        <p:tgtEl>
                                          <p:spTgt spid="62493"/>
                                        </p:tgtEl>
                                        <p:attrNameLst>
                                          <p:attrName>ppt_x</p:attrName>
                                        </p:attrNameLst>
                                      </p:cBhvr>
                                      <p:tavLst>
                                        <p:tav tm="0">
                                          <p:val>
                                            <p:strVal val="#ppt_x"/>
                                          </p:val>
                                        </p:tav>
                                        <p:tav tm="100000">
                                          <p:val>
                                            <p:strVal val="#ppt_x"/>
                                          </p:val>
                                        </p:tav>
                                      </p:tavLst>
                                    </p:anim>
                                    <p:anim calcmode="lin" valueType="num">
                                      <p:cBhvr additive="base">
                                        <p:cTn id="14" dur="500" fill="hold"/>
                                        <p:tgtEl>
                                          <p:spTgt spid="6249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495"/>
                                        </p:tgtEl>
                                        <p:attrNameLst>
                                          <p:attrName>style.visibility</p:attrName>
                                        </p:attrNameLst>
                                      </p:cBhvr>
                                      <p:to>
                                        <p:strVal val="visible"/>
                                      </p:to>
                                    </p:set>
                                    <p:anim calcmode="lin" valueType="num">
                                      <p:cBhvr additive="base">
                                        <p:cTn id="19" dur="500" fill="hold"/>
                                        <p:tgtEl>
                                          <p:spTgt spid="62495"/>
                                        </p:tgtEl>
                                        <p:attrNameLst>
                                          <p:attrName>ppt_x</p:attrName>
                                        </p:attrNameLst>
                                      </p:cBhvr>
                                      <p:tavLst>
                                        <p:tav tm="0">
                                          <p:val>
                                            <p:strVal val="#ppt_x"/>
                                          </p:val>
                                        </p:tav>
                                        <p:tav tm="100000">
                                          <p:val>
                                            <p:strVal val="#ppt_x"/>
                                          </p:val>
                                        </p:tav>
                                      </p:tavLst>
                                    </p:anim>
                                    <p:anim calcmode="lin" valueType="num">
                                      <p:cBhvr additive="base">
                                        <p:cTn id="20" dur="500" fill="hold"/>
                                        <p:tgtEl>
                                          <p:spTgt spid="624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7" grpId="0"/>
      <p:bldP spid="62493" grpId="0"/>
      <p:bldP spid="6249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subTitle" idx="1"/>
          </p:nvPr>
        </p:nvSpPr>
        <p:spPr>
          <a:xfrm>
            <a:off x="4886632" y="533400"/>
            <a:ext cx="4267200" cy="838200"/>
          </a:xfrm>
        </p:spPr>
        <p:txBody>
          <a:bodyPr>
            <a:noAutofit/>
          </a:bodyPr>
          <a:lstStyle/>
          <a:p>
            <a:pPr algn="l">
              <a:lnSpc>
                <a:spcPct val="90000"/>
              </a:lnSpc>
            </a:pPr>
            <a:r>
              <a:rPr lang="en-US" altLang="en-US" sz="2000" dirty="0">
                <a:solidFill>
                  <a:schemeClr val="tx1"/>
                </a:solidFill>
                <a:latin typeface="Arial" panose="020B0604020202020204" pitchFamily="34" charset="0"/>
                <a:cs typeface="Arial" panose="020B0604020202020204" pitchFamily="34" charset="0"/>
              </a:rPr>
              <a:t>Taken from Tim &amp; Beverly </a:t>
            </a:r>
            <a:r>
              <a:rPr lang="en-US" altLang="en-US" sz="2000" dirty="0" err="1">
                <a:solidFill>
                  <a:schemeClr val="tx1"/>
                </a:solidFill>
                <a:latin typeface="Arial" panose="020B0604020202020204" pitchFamily="34" charset="0"/>
                <a:cs typeface="Arial" panose="020B0604020202020204" pitchFamily="34" charset="0"/>
              </a:rPr>
              <a:t>LaHaye</a:t>
            </a:r>
            <a:r>
              <a:rPr lang="en-US" altLang="en-US" sz="2000" dirty="0">
                <a:solidFill>
                  <a:schemeClr val="tx1"/>
                </a:solidFill>
                <a:latin typeface="Arial" panose="020B0604020202020204" pitchFamily="34" charset="0"/>
                <a:cs typeface="Arial" panose="020B0604020202020204" pitchFamily="34" charset="0"/>
              </a:rPr>
              <a:t>, </a:t>
            </a:r>
          </a:p>
          <a:p>
            <a:pPr algn="l">
              <a:lnSpc>
                <a:spcPct val="90000"/>
              </a:lnSpc>
            </a:pPr>
            <a:r>
              <a:rPr lang="en-US" altLang="en-US" sz="1800" dirty="0" smtClean="0">
                <a:solidFill>
                  <a:schemeClr val="tx1"/>
                </a:solidFill>
                <a:latin typeface="Arial" panose="020B0604020202020204" pitchFamily="34" charset="0"/>
                <a:cs typeface="Arial" panose="020B0604020202020204" pitchFamily="34" charset="0"/>
              </a:rPr>
              <a:t>Book: </a:t>
            </a:r>
            <a:r>
              <a:rPr lang="en-US" altLang="en-US" sz="1800" b="1" i="1" dirty="0" smtClean="0">
                <a:solidFill>
                  <a:schemeClr val="tx1"/>
                </a:solidFill>
                <a:latin typeface="Arial" panose="020B0604020202020204" pitchFamily="34" charset="0"/>
                <a:cs typeface="Arial" panose="020B0604020202020204" pitchFamily="34" charset="0"/>
              </a:rPr>
              <a:t>The </a:t>
            </a:r>
            <a:r>
              <a:rPr lang="en-US" altLang="en-US" sz="1800" b="1" i="1" dirty="0">
                <a:solidFill>
                  <a:schemeClr val="tx1"/>
                </a:solidFill>
                <a:latin typeface="Arial" panose="020B0604020202020204" pitchFamily="34" charset="0"/>
                <a:cs typeface="Arial" panose="020B0604020202020204" pitchFamily="34" charset="0"/>
              </a:rPr>
              <a:t>Act of Marriage</a:t>
            </a:r>
          </a:p>
        </p:txBody>
      </p:sp>
      <p:sp>
        <p:nvSpPr>
          <p:cNvPr id="62488" name="Rectangle 24"/>
          <p:cNvSpPr>
            <a:spLocks noChangeArrowheads="1"/>
          </p:cNvSpPr>
          <p:nvPr/>
        </p:nvSpPr>
        <p:spPr bwMode="auto">
          <a:xfrm>
            <a:off x="304800" y="228600"/>
            <a:ext cx="838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2"/>
                </a:solidFill>
                <a:latin typeface="Arial" panose="020B0604020202020204" pitchFamily="34" charset="0"/>
              </a:defRPr>
            </a:lvl1pPr>
            <a:lvl2pPr>
              <a:defRPr sz="4400" b="1">
                <a:solidFill>
                  <a:schemeClr val="tx2"/>
                </a:solidFill>
                <a:latin typeface="Arial" panose="020B0604020202020204" pitchFamily="34" charset="0"/>
              </a:defRPr>
            </a:lvl2pPr>
            <a:lvl3pPr>
              <a:defRPr sz="4400" b="1">
                <a:solidFill>
                  <a:schemeClr val="tx2"/>
                </a:solidFill>
                <a:latin typeface="Arial" panose="020B0604020202020204" pitchFamily="34" charset="0"/>
              </a:defRPr>
            </a:lvl3pPr>
            <a:lvl4pPr>
              <a:defRPr sz="4400" b="1">
                <a:solidFill>
                  <a:schemeClr val="tx2"/>
                </a:solidFill>
                <a:latin typeface="Arial" panose="020B0604020202020204" pitchFamily="34" charset="0"/>
              </a:defRPr>
            </a:lvl4pPr>
            <a:lvl5pPr>
              <a:defRPr sz="4400" b="1">
                <a:solidFill>
                  <a:schemeClr val="tx2"/>
                </a:solidFill>
                <a:latin typeface="Arial" panose="020B0604020202020204" pitchFamily="34" charset="0"/>
              </a:defRPr>
            </a:lvl5pPr>
            <a:lvl6pPr marL="457200" eaLnBrk="0" fontAlgn="base" hangingPunct="0">
              <a:spcBef>
                <a:spcPct val="0"/>
              </a:spcBef>
              <a:spcAft>
                <a:spcPct val="0"/>
              </a:spcAft>
              <a:defRPr sz="4400" b="1">
                <a:solidFill>
                  <a:schemeClr val="tx2"/>
                </a:solidFill>
                <a:latin typeface="Arial" panose="020B0604020202020204" pitchFamily="34" charset="0"/>
              </a:defRPr>
            </a:lvl6pPr>
            <a:lvl7pPr marL="914400" eaLnBrk="0" fontAlgn="base" hangingPunct="0">
              <a:spcBef>
                <a:spcPct val="0"/>
              </a:spcBef>
              <a:spcAft>
                <a:spcPct val="0"/>
              </a:spcAft>
              <a:defRPr sz="4400" b="1">
                <a:solidFill>
                  <a:schemeClr val="tx2"/>
                </a:solidFill>
                <a:latin typeface="Arial" panose="020B0604020202020204" pitchFamily="34" charset="0"/>
              </a:defRPr>
            </a:lvl7pPr>
            <a:lvl8pPr marL="1371600" eaLnBrk="0" fontAlgn="base" hangingPunct="0">
              <a:spcBef>
                <a:spcPct val="0"/>
              </a:spcBef>
              <a:spcAft>
                <a:spcPct val="0"/>
              </a:spcAft>
              <a:defRPr sz="4400" b="1">
                <a:solidFill>
                  <a:schemeClr val="tx2"/>
                </a:solidFill>
                <a:latin typeface="Arial" panose="020B0604020202020204" pitchFamily="34" charset="0"/>
              </a:defRPr>
            </a:lvl8pPr>
            <a:lvl9pPr marL="1828800" eaLnBrk="0" fontAlgn="base" hangingPunct="0">
              <a:spcBef>
                <a:spcPct val="0"/>
              </a:spcBef>
              <a:spcAft>
                <a:spcPct val="0"/>
              </a:spcAft>
              <a:defRPr sz="4400" b="1">
                <a:solidFill>
                  <a:schemeClr val="tx2"/>
                </a:solidFill>
                <a:latin typeface="Arial" panose="020B0604020202020204" pitchFamily="34" charset="0"/>
              </a:defRPr>
            </a:lvl9pPr>
          </a:lstStyle>
          <a:p>
            <a:r>
              <a:rPr kumimoji="0" lang="en-US" altLang="en-US" sz="2800" dirty="0" smtClean="0">
                <a:solidFill>
                  <a:srgbClr val="002060"/>
                </a:solidFill>
              </a:rPr>
              <a:t>God’s design </a:t>
            </a:r>
            <a:r>
              <a:rPr kumimoji="0" lang="en-US" altLang="en-US" sz="2800" dirty="0">
                <a:solidFill>
                  <a:srgbClr val="002060"/>
                </a:solidFill>
              </a:rPr>
              <a:t>of the </a:t>
            </a:r>
            <a:r>
              <a:rPr kumimoji="0" lang="en-US" altLang="en-US" sz="2800" dirty="0" smtClean="0">
                <a:solidFill>
                  <a:srgbClr val="002060"/>
                </a:solidFill>
              </a:rPr>
              <a:t>male.</a:t>
            </a:r>
            <a:endParaRPr kumimoji="0" lang="en-US" altLang="en-US" sz="2800" i="1" dirty="0">
              <a:solidFill>
                <a:srgbClr val="002060"/>
              </a:solidFill>
            </a:endParaRPr>
          </a:p>
        </p:txBody>
      </p:sp>
      <p:sp>
        <p:nvSpPr>
          <p:cNvPr id="62496" name="Rectangle 32"/>
          <p:cNvSpPr>
            <a:spLocks noChangeArrowheads="1"/>
          </p:cNvSpPr>
          <p:nvPr/>
        </p:nvSpPr>
        <p:spPr bwMode="auto">
          <a:xfrm>
            <a:off x="384629" y="1500414"/>
            <a:ext cx="8458200" cy="124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spcBef>
                <a:spcPts val="0"/>
              </a:spcBef>
            </a:pPr>
            <a:r>
              <a:rPr kumimoji="0" lang="en-US" altLang="en-US" sz="2400" b="1" dirty="0">
                <a:solidFill>
                  <a:srgbClr val="C00000"/>
                </a:solidFill>
              </a:rPr>
              <a:t>“Sex drive is intimately linked with his ego. A sexually satisfied husband will develop self-confidence in other areas. Being </a:t>
            </a:r>
            <a:r>
              <a:rPr lang="en-US" altLang="en-US" sz="2400" b="1" dirty="0" smtClean="0">
                <a:solidFill>
                  <a:srgbClr val="C00000"/>
                </a:solidFill>
              </a:rPr>
              <a:t>unsuccessful</a:t>
            </a:r>
            <a:r>
              <a:rPr kumimoji="0" lang="en-US" altLang="en-US" sz="2400" b="1" dirty="0" smtClean="0">
                <a:solidFill>
                  <a:srgbClr val="C00000"/>
                </a:solidFill>
              </a:rPr>
              <a:t> </a:t>
            </a:r>
            <a:r>
              <a:rPr kumimoji="0" lang="en-US" altLang="en-US" sz="2400" b="1" dirty="0">
                <a:solidFill>
                  <a:srgbClr val="C00000"/>
                </a:solidFill>
              </a:rPr>
              <a:t>in bed equals failure in life.”</a:t>
            </a:r>
          </a:p>
        </p:txBody>
      </p:sp>
      <p:sp>
        <p:nvSpPr>
          <p:cNvPr id="62497" name="Rectangle 33"/>
          <p:cNvSpPr>
            <a:spLocks noChangeArrowheads="1"/>
          </p:cNvSpPr>
          <p:nvPr/>
        </p:nvSpPr>
        <p:spPr bwMode="auto">
          <a:xfrm>
            <a:off x="384629" y="2850243"/>
            <a:ext cx="8458200" cy="199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spcBef>
                <a:spcPts val="0"/>
              </a:spcBef>
            </a:pPr>
            <a:r>
              <a:rPr kumimoji="0" lang="en-US" altLang="en-US" sz="2400" b="1" dirty="0">
                <a:solidFill>
                  <a:srgbClr val="3333CC"/>
                </a:solidFill>
              </a:rPr>
              <a:t>“If he is a success in bed with his wife, he can often endure academic, occupational, and social failure. In times of defeat, the aggressive demonstration of love by his wife through sex will provide him the needed reassurance to endure and overcome.”</a:t>
            </a:r>
          </a:p>
          <a:p>
            <a:pPr algn="l">
              <a:spcBef>
                <a:spcPts val="0"/>
              </a:spcBef>
            </a:pPr>
            <a:r>
              <a:rPr kumimoji="0" lang="en-US" altLang="en-US" sz="2400" b="1" dirty="0">
                <a:solidFill>
                  <a:srgbClr val="3333CC"/>
                </a:solidFill>
              </a:rPr>
              <a:t> </a:t>
            </a:r>
          </a:p>
        </p:txBody>
      </p:sp>
      <p:sp>
        <p:nvSpPr>
          <p:cNvPr id="62499" name="Rectangle 35"/>
          <p:cNvSpPr>
            <a:spLocks noChangeArrowheads="1"/>
          </p:cNvSpPr>
          <p:nvPr/>
        </p:nvSpPr>
        <p:spPr bwMode="auto">
          <a:xfrm>
            <a:off x="384629" y="4953000"/>
            <a:ext cx="8458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spcBef>
                <a:spcPts val="0"/>
              </a:spcBef>
            </a:pPr>
            <a:r>
              <a:rPr kumimoji="0" lang="en-US" altLang="en-US" sz="2400" b="1" dirty="0">
                <a:solidFill>
                  <a:srgbClr val="C00000"/>
                </a:solidFill>
              </a:rPr>
              <a:t>“A secure man becomes a better father, uses better judgment and improves his capacity to love the whole family.”</a:t>
            </a:r>
          </a:p>
        </p:txBody>
      </p:sp>
    </p:spTree>
    <p:extLst>
      <p:ext uri="{BB962C8B-B14F-4D97-AF65-F5344CB8AC3E}">
        <p14:creationId xmlns:p14="http://schemas.microsoft.com/office/powerpoint/2010/main" val="218942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96"/>
                                        </p:tgtEl>
                                        <p:attrNameLst>
                                          <p:attrName>style.visibility</p:attrName>
                                        </p:attrNameLst>
                                      </p:cBhvr>
                                      <p:to>
                                        <p:strVal val="visible"/>
                                      </p:to>
                                    </p:set>
                                    <p:anim calcmode="lin" valueType="num">
                                      <p:cBhvr additive="base">
                                        <p:cTn id="7" dur="500" fill="hold"/>
                                        <p:tgtEl>
                                          <p:spTgt spid="62496"/>
                                        </p:tgtEl>
                                        <p:attrNameLst>
                                          <p:attrName>ppt_x</p:attrName>
                                        </p:attrNameLst>
                                      </p:cBhvr>
                                      <p:tavLst>
                                        <p:tav tm="0">
                                          <p:val>
                                            <p:strVal val="#ppt_x"/>
                                          </p:val>
                                        </p:tav>
                                        <p:tav tm="100000">
                                          <p:val>
                                            <p:strVal val="#ppt_x"/>
                                          </p:val>
                                        </p:tav>
                                      </p:tavLst>
                                    </p:anim>
                                    <p:anim calcmode="lin" valueType="num">
                                      <p:cBhvr additive="base">
                                        <p:cTn id="8" dur="500" fill="hold"/>
                                        <p:tgtEl>
                                          <p:spTgt spid="624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97"/>
                                        </p:tgtEl>
                                        <p:attrNameLst>
                                          <p:attrName>style.visibility</p:attrName>
                                        </p:attrNameLst>
                                      </p:cBhvr>
                                      <p:to>
                                        <p:strVal val="visible"/>
                                      </p:to>
                                    </p:set>
                                    <p:anim calcmode="lin" valueType="num">
                                      <p:cBhvr additive="base">
                                        <p:cTn id="13" dur="500" fill="hold"/>
                                        <p:tgtEl>
                                          <p:spTgt spid="62497"/>
                                        </p:tgtEl>
                                        <p:attrNameLst>
                                          <p:attrName>ppt_x</p:attrName>
                                        </p:attrNameLst>
                                      </p:cBhvr>
                                      <p:tavLst>
                                        <p:tav tm="0">
                                          <p:val>
                                            <p:strVal val="#ppt_x"/>
                                          </p:val>
                                        </p:tav>
                                        <p:tav tm="100000">
                                          <p:val>
                                            <p:strVal val="#ppt_x"/>
                                          </p:val>
                                        </p:tav>
                                      </p:tavLst>
                                    </p:anim>
                                    <p:anim calcmode="lin" valueType="num">
                                      <p:cBhvr additive="base">
                                        <p:cTn id="14" dur="500" fill="hold"/>
                                        <p:tgtEl>
                                          <p:spTgt spid="6249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499"/>
                                        </p:tgtEl>
                                        <p:attrNameLst>
                                          <p:attrName>style.visibility</p:attrName>
                                        </p:attrNameLst>
                                      </p:cBhvr>
                                      <p:to>
                                        <p:strVal val="visible"/>
                                      </p:to>
                                    </p:set>
                                    <p:anim calcmode="lin" valueType="num">
                                      <p:cBhvr additive="base">
                                        <p:cTn id="19" dur="500" fill="hold"/>
                                        <p:tgtEl>
                                          <p:spTgt spid="62499"/>
                                        </p:tgtEl>
                                        <p:attrNameLst>
                                          <p:attrName>ppt_x</p:attrName>
                                        </p:attrNameLst>
                                      </p:cBhvr>
                                      <p:tavLst>
                                        <p:tav tm="0">
                                          <p:val>
                                            <p:strVal val="#ppt_x"/>
                                          </p:val>
                                        </p:tav>
                                        <p:tav tm="100000">
                                          <p:val>
                                            <p:strVal val="#ppt_x"/>
                                          </p:val>
                                        </p:tav>
                                      </p:tavLst>
                                    </p:anim>
                                    <p:anim calcmode="lin" valueType="num">
                                      <p:cBhvr additive="base">
                                        <p:cTn id="20" dur="500" fill="hold"/>
                                        <p:tgtEl>
                                          <p:spTgt spid="624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96" grpId="0"/>
      <p:bldP spid="62497" grpId="0"/>
      <p:bldP spid="6249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90600"/>
            <a:ext cx="7391400"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Being a Blessed Couple means the blockage has been removed so that we can freely engage in sex with permission from God.</a:t>
            </a:r>
            <a:endParaRPr lang="en-US" sz="2400" dirty="0">
              <a:latin typeface="Arial" panose="020B0604020202020204" pitchFamily="34" charset="0"/>
              <a:cs typeface="Arial" panose="020B0604020202020204" pitchFamily="34" charset="0"/>
            </a:endParaRPr>
          </a:p>
        </p:txBody>
      </p:sp>
      <p:sp>
        <p:nvSpPr>
          <p:cNvPr id="3" name="TextBox 2"/>
          <p:cNvSpPr txBox="1"/>
          <p:nvPr/>
        </p:nvSpPr>
        <p:spPr>
          <a:xfrm>
            <a:off x="609600" y="2274332"/>
            <a:ext cx="7848600"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It becomes the mission of a Blessed couple to fulfill God’s Original Ideal and Design for marriage and sex.</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609600" y="3188732"/>
            <a:ext cx="73914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So what is God’s original design for sex?</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609600" y="3733800"/>
            <a:ext cx="784860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God </a:t>
            </a:r>
            <a:r>
              <a:rPr lang="en-US" sz="2400" dirty="0" smtClean="0">
                <a:latin typeface="Arial" panose="020B0604020202020204" pitchFamily="34" charset="0"/>
                <a:cs typeface="Arial" panose="020B0604020202020204" pitchFamily="34" charset="0"/>
              </a:rPr>
              <a:t>created </a:t>
            </a:r>
            <a:r>
              <a:rPr lang="en-US" sz="2400" dirty="0">
                <a:latin typeface="Arial" panose="020B0604020202020204" pitchFamily="34" charset="0"/>
                <a:cs typeface="Arial" panose="020B0604020202020204" pitchFamily="34" charset="0"/>
              </a:rPr>
              <a:t>the perfect complimentary relationship in male and female. They were to interact sexually </a:t>
            </a:r>
            <a:r>
              <a:rPr lang="en-US" sz="2400" u="sng" dirty="0">
                <a:latin typeface="Arial" panose="020B0604020202020204" pitchFamily="34" charset="0"/>
                <a:cs typeface="Arial" panose="020B0604020202020204" pitchFamily="34" charset="0"/>
              </a:rPr>
              <a:t>often</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 order to grow in </a:t>
            </a:r>
            <a:r>
              <a:rPr lang="en-US" sz="2400" dirty="0">
                <a:latin typeface="Arial" panose="020B0604020202020204" pitchFamily="34" charset="0"/>
                <a:cs typeface="Arial" panose="020B0604020202020204" pitchFamily="34" charset="0"/>
              </a:rPr>
              <a:t>harmony and oneness. </a:t>
            </a:r>
            <a:endParaRPr lang="en-US" sz="2400" dirty="0" smtClean="0">
              <a:latin typeface="Arial" panose="020B0604020202020204" pitchFamily="34" charset="0"/>
              <a:cs typeface="Arial" panose="020B0604020202020204" pitchFamily="34" charset="0"/>
            </a:endParaRPr>
          </a:p>
        </p:txBody>
      </p:sp>
      <p:sp>
        <p:nvSpPr>
          <p:cNvPr id="6" name="TextBox 5"/>
          <p:cNvSpPr txBox="1"/>
          <p:nvPr/>
        </p:nvSpPr>
        <p:spPr>
          <a:xfrm>
            <a:off x="304800" y="342337"/>
            <a:ext cx="8458200" cy="507831"/>
          </a:xfrm>
          <a:prstGeom prst="rect">
            <a:avLst/>
          </a:prstGeom>
          <a:noFill/>
        </p:spPr>
        <p:txBody>
          <a:bodyPr wrap="square" rtlCol="0">
            <a:spAutoFit/>
          </a:bodyPr>
          <a:lstStyle/>
          <a:p>
            <a:r>
              <a:rPr lang="en-US" sz="2700" b="1" dirty="0" smtClean="0">
                <a:latin typeface="Arial" panose="020B0604020202020204" pitchFamily="34" charset="0"/>
                <a:cs typeface="Arial" panose="020B0604020202020204" pitchFamily="34" charset="0"/>
              </a:rPr>
              <a:t>Blessed Couples Goal: Original Sexual Relations</a:t>
            </a:r>
          </a:p>
        </p:txBody>
      </p:sp>
      <p:sp>
        <p:nvSpPr>
          <p:cNvPr id="7" name="TextBox 6"/>
          <p:cNvSpPr txBox="1"/>
          <p:nvPr/>
        </p:nvSpPr>
        <p:spPr>
          <a:xfrm>
            <a:off x="609600" y="5030232"/>
            <a:ext cx="78486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Their relationship would go through a growing process in order to become the Image of God. God’s plan was a “win-win” for joy and happiness for both partners and God and the family</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00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66800"/>
            <a:ext cx="8229600" cy="5016758"/>
          </a:xfrm>
          <a:prstGeom prst="rect">
            <a:avLst/>
          </a:prstGeom>
          <a:noFill/>
        </p:spPr>
        <p:txBody>
          <a:bodyPr wrap="square" rtlCol="0">
            <a:spAutoFit/>
          </a:bodyPr>
          <a:lstStyle/>
          <a:p>
            <a:pPr marL="342900" indent="-342900">
              <a:spcAft>
                <a:spcPts val="1800"/>
              </a:spcAft>
              <a:buFont typeface="Wingdings" panose="05000000000000000000" pitchFamily="2" charset="2"/>
              <a:buChar char="v"/>
            </a:pPr>
            <a:r>
              <a:rPr lang="en-US" sz="2300" dirty="0" smtClean="0">
                <a:latin typeface="Arial" panose="020B0604020202020204" pitchFamily="34" charset="0"/>
                <a:cs typeface="Arial" panose="020B0604020202020204" pitchFamily="34" charset="0"/>
              </a:rPr>
              <a:t>Where </a:t>
            </a:r>
            <a:r>
              <a:rPr lang="en-US" sz="2300" dirty="0">
                <a:latin typeface="Arial" panose="020B0604020202020204" pitchFamily="34" charset="0"/>
                <a:cs typeface="Arial" panose="020B0604020202020204" pitchFamily="34" charset="0"/>
              </a:rPr>
              <a:t>the ideal of God’s love can be perfected.</a:t>
            </a:r>
          </a:p>
          <a:p>
            <a:pPr marL="342900" indent="-342900">
              <a:spcAft>
                <a:spcPts val="1800"/>
              </a:spcAft>
              <a:buFont typeface="Wingdings" panose="05000000000000000000" pitchFamily="2" charset="2"/>
              <a:buChar char="v"/>
            </a:pPr>
            <a:r>
              <a:rPr lang="en-US" sz="2300" dirty="0">
                <a:latin typeface="Arial" panose="020B0604020202020204" pitchFamily="34" charset="0"/>
                <a:cs typeface="Arial" panose="020B0604020202020204" pitchFamily="34" charset="0"/>
              </a:rPr>
              <a:t>The place of perfection of the object partner of God.</a:t>
            </a:r>
          </a:p>
          <a:p>
            <a:pPr marL="342900" indent="-342900">
              <a:spcAft>
                <a:spcPts val="1800"/>
              </a:spcAft>
              <a:buFont typeface="Wingdings" panose="05000000000000000000" pitchFamily="2" charset="2"/>
              <a:buChar char="v"/>
            </a:pPr>
            <a:r>
              <a:rPr lang="en-US" sz="2300" dirty="0">
                <a:latin typeface="Arial" panose="020B0604020202020204" pitchFamily="34" charset="0"/>
                <a:cs typeface="Arial" panose="020B0604020202020204" pitchFamily="34" charset="0"/>
              </a:rPr>
              <a:t>The core of the universe.</a:t>
            </a:r>
          </a:p>
          <a:p>
            <a:pPr marL="342900" indent="-342900">
              <a:spcAft>
                <a:spcPts val="1800"/>
              </a:spcAft>
              <a:buFont typeface="Wingdings" panose="05000000000000000000" pitchFamily="2" charset="2"/>
              <a:buChar char="v"/>
            </a:pPr>
            <a:r>
              <a:rPr lang="en-US" sz="2300" dirty="0">
                <a:latin typeface="Arial" panose="020B0604020202020204" pitchFamily="34" charset="0"/>
                <a:cs typeface="Arial" panose="020B0604020202020204" pitchFamily="34" charset="0"/>
              </a:rPr>
              <a:t>Original place through which not only man and woman, but also God Himself can be perfected.</a:t>
            </a:r>
          </a:p>
          <a:p>
            <a:pPr marL="342900" indent="-342900">
              <a:spcAft>
                <a:spcPts val="1800"/>
              </a:spcAft>
              <a:buFont typeface="Wingdings" panose="05000000000000000000" pitchFamily="2" charset="2"/>
              <a:buChar char="v"/>
            </a:pPr>
            <a:r>
              <a:rPr lang="en-US" sz="2300" dirty="0">
                <a:latin typeface="Arial" panose="020B0604020202020204" pitchFamily="34" charset="0"/>
                <a:cs typeface="Arial" panose="020B0604020202020204" pitchFamily="34" charset="0"/>
              </a:rPr>
              <a:t>The basis of your pursuit of God.</a:t>
            </a:r>
          </a:p>
          <a:p>
            <a:pPr marL="342900" indent="-342900">
              <a:spcAft>
                <a:spcPts val="1800"/>
              </a:spcAft>
              <a:buFont typeface="Wingdings" panose="05000000000000000000" pitchFamily="2" charset="2"/>
              <a:buChar char="v"/>
            </a:pPr>
            <a:r>
              <a:rPr lang="en-US" sz="2300" dirty="0">
                <a:latin typeface="Arial" panose="020B0604020202020204" pitchFamily="34" charset="0"/>
                <a:cs typeface="Arial" panose="020B0604020202020204" pitchFamily="34" charset="0"/>
              </a:rPr>
              <a:t>The sexual relationship between a husband and wife is the root of life, the root of ideal, and the root of happiness.</a:t>
            </a:r>
          </a:p>
          <a:p>
            <a:pPr marL="342900" indent="-342900">
              <a:spcAft>
                <a:spcPts val="1800"/>
              </a:spcAft>
              <a:buFont typeface="Wingdings" panose="05000000000000000000" pitchFamily="2" charset="2"/>
              <a:buChar char="v"/>
            </a:pPr>
            <a:r>
              <a:rPr lang="en-US" sz="2300" dirty="0">
                <a:latin typeface="Arial" panose="020B0604020202020204" pitchFamily="34" charset="0"/>
                <a:cs typeface="Arial" panose="020B0604020202020204" pitchFamily="34" charset="0"/>
              </a:rPr>
              <a:t>God’s love descends to the place of sexual relationship between husband and wife.</a:t>
            </a:r>
          </a:p>
        </p:txBody>
      </p:sp>
      <p:sp>
        <p:nvSpPr>
          <p:cNvPr id="3" name="TextBox 2"/>
          <p:cNvSpPr txBox="1"/>
          <p:nvPr/>
        </p:nvSpPr>
        <p:spPr>
          <a:xfrm>
            <a:off x="228600" y="304800"/>
            <a:ext cx="86868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Review of some of True Father’s words about sex</a:t>
            </a:r>
          </a:p>
        </p:txBody>
      </p:sp>
    </p:spTree>
    <p:extLst>
      <p:ext uri="{BB962C8B-B14F-4D97-AF65-F5344CB8AC3E}">
        <p14:creationId xmlns:p14="http://schemas.microsoft.com/office/powerpoint/2010/main" val="52525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838200"/>
            <a:ext cx="8077200" cy="4493538"/>
          </a:xfrm>
          <a:prstGeom prst="rect">
            <a:avLst/>
          </a:prstGeom>
          <a:noFill/>
        </p:spPr>
        <p:txBody>
          <a:bodyPr wrap="square" rtlCol="0">
            <a:spAutoFit/>
          </a:bodyPr>
          <a:lstStyle/>
          <a:p>
            <a:pPr algn="ctr"/>
            <a:r>
              <a:rPr lang="en-US" sz="6000" b="1" dirty="0" smtClean="0">
                <a:latin typeface="Arial" panose="020B0604020202020204" pitchFamily="34" charset="0"/>
                <a:cs typeface="Arial" panose="020B0604020202020204" pitchFamily="34" charset="0"/>
              </a:rPr>
              <a:t>Conclusion: </a:t>
            </a:r>
          </a:p>
          <a:p>
            <a:pPr algn="ctr"/>
            <a:r>
              <a:rPr lang="en-US" sz="6000" b="1" dirty="0" smtClean="0">
                <a:latin typeface="Arial" panose="020B0604020202020204" pitchFamily="34" charset="0"/>
                <a:cs typeface="Arial" panose="020B0604020202020204" pitchFamily="34" charset="0"/>
              </a:rPr>
              <a:t>God’s Original Design for Sex</a:t>
            </a:r>
          </a:p>
          <a:p>
            <a:pPr algn="ctr"/>
            <a:endParaRPr lang="en-US" sz="1600" b="1" dirty="0" smtClean="0">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(drum roll)</a:t>
            </a:r>
          </a:p>
          <a:p>
            <a:pPr algn="ctr"/>
            <a:endParaRPr lang="en-US" sz="800" b="1" dirty="0" smtClean="0">
              <a:latin typeface="Arial" panose="020B0604020202020204" pitchFamily="34" charset="0"/>
              <a:cs typeface="Arial" panose="020B0604020202020204" pitchFamily="34" charset="0"/>
            </a:endParaRPr>
          </a:p>
          <a:p>
            <a:pPr algn="ctr"/>
            <a:r>
              <a:rPr lang="en-US" sz="6600" b="1" dirty="0" smtClean="0">
                <a:latin typeface="Arial" panose="020B0604020202020204" pitchFamily="34" charset="0"/>
                <a:cs typeface="Arial" panose="020B0604020202020204" pitchFamily="34" charset="0"/>
              </a:rPr>
              <a:t>~ 3 Times a Week</a:t>
            </a:r>
            <a:endParaRPr lang="en-US" sz="6600" b="1" dirty="0">
              <a:latin typeface="Arial" panose="020B0604020202020204" pitchFamily="34" charset="0"/>
              <a:cs typeface="Arial" panose="020B0604020202020204" pitchFamily="34" charset="0"/>
            </a:endParaRPr>
          </a:p>
        </p:txBody>
      </p:sp>
      <p:sp>
        <p:nvSpPr>
          <p:cNvPr id="5" name="TextBox 4"/>
          <p:cNvSpPr txBox="1"/>
          <p:nvPr/>
        </p:nvSpPr>
        <p:spPr>
          <a:xfrm>
            <a:off x="838200" y="6019800"/>
            <a:ext cx="914400" cy="369332"/>
          </a:xfrm>
          <a:prstGeom prst="rect">
            <a:avLst/>
          </a:prstGeom>
          <a:noFill/>
        </p:spPr>
        <p:txBody>
          <a:bodyPr wrap="square" rtlCol="0">
            <a:spAutoFit/>
          </a:bodyPr>
          <a:lstStyle/>
          <a:p>
            <a:r>
              <a:rPr lang="en-US" dirty="0" smtClean="0"/>
              <a:t> </a:t>
            </a:r>
            <a:endParaRPr lang="en-US" dirty="0"/>
          </a:p>
        </p:txBody>
      </p:sp>
      <p:pic>
        <p:nvPicPr>
          <p:cNvPr id="7" name="Drum rol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5800" y="6084332"/>
            <a:ext cx="609600" cy="609600"/>
          </a:xfrm>
          <a:prstGeom prst="rect">
            <a:avLst/>
          </a:prstGeom>
        </p:spPr>
      </p:pic>
    </p:spTree>
    <p:extLst>
      <p:ext uri="{BB962C8B-B14F-4D97-AF65-F5344CB8AC3E}">
        <p14:creationId xmlns:p14="http://schemas.microsoft.com/office/powerpoint/2010/main" val="2321409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2)">
                                      <p:cBhvr>
                                        <p:cTn id="11" dur="6724" fill="hold"/>
                                        <p:tgtEl>
                                          <p:spTgt spid="7"/>
                                        </p:tgtEl>
                                      </p:cBhvr>
                                    </p:cmd>
                                  </p:childTnLst>
                                </p:cTn>
                              </p:par>
                              <p:par>
                                <p:cTn id="12" presetID="53" presetClass="entr" presetSubtype="16" fill="hold" nodeType="withEffect">
                                  <p:stCondLst>
                                    <p:cond delay="2000"/>
                                  </p:stCondLst>
                                  <p:childTnLst>
                                    <p:set>
                                      <p:cBhvr>
                                        <p:cTn id="13" dur="1" fill="hold">
                                          <p:stCondLst>
                                            <p:cond delay="0"/>
                                          </p:stCondLst>
                                        </p:cTn>
                                        <p:tgtEl>
                                          <p:spTgt spid="2">
                                            <p:txEl>
                                              <p:pRg st="5" end="5"/>
                                            </p:txEl>
                                          </p:spTgt>
                                        </p:tgtEl>
                                        <p:attrNameLst>
                                          <p:attrName>style.visibility</p:attrName>
                                        </p:attrNameLst>
                                      </p:cBhvr>
                                      <p:to>
                                        <p:strVal val="visible"/>
                                      </p:to>
                                    </p:set>
                                    <p:anim calcmode="lin" valueType="num">
                                      <p:cBhvr>
                                        <p:cTn id="14" dur="3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15" dur="30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16" dur="3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7"/>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ED3CB9-049B-4F4F-82D1-8A95299C975C}" type="slidenum">
              <a:rPr lang="en-US" smtClean="0">
                <a:solidFill>
                  <a:prstClr val="black">
                    <a:tint val="75000"/>
                  </a:prstClr>
                </a:solidFill>
              </a:rPr>
              <a:pPr/>
              <a:t>39</a:t>
            </a:fld>
            <a:endParaRPr lang="en-US">
              <a:solidFill>
                <a:prstClr val="black">
                  <a:tint val="75000"/>
                </a:prstClr>
              </a:solidFill>
            </a:endParaRPr>
          </a:p>
        </p:txBody>
      </p:sp>
      <p:sp>
        <p:nvSpPr>
          <p:cNvPr id="3" name="TextBox 2"/>
          <p:cNvSpPr txBox="1"/>
          <p:nvPr/>
        </p:nvSpPr>
        <p:spPr>
          <a:xfrm>
            <a:off x="314781" y="335661"/>
            <a:ext cx="8765719"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Restarting great </a:t>
            </a:r>
            <a:r>
              <a:rPr lang="en-US" sz="3200" b="1" dirty="0" smtClean="0">
                <a:latin typeface="Arial" panose="020B0604020202020204" pitchFamily="34" charset="0"/>
                <a:cs typeface="Arial" panose="020B0604020202020204" pitchFamily="34" charset="0"/>
              </a:rPr>
              <a:t>sex:  </a:t>
            </a:r>
            <a:r>
              <a:rPr lang="en-US" sz="3200" b="1" dirty="0">
                <a:latin typeface="Arial" panose="020B0604020202020204" pitchFamily="34" charset="0"/>
                <a:cs typeface="Arial" panose="020B0604020202020204" pitchFamily="34" charset="0"/>
              </a:rPr>
              <a:t>The </a:t>
            </a:r>
            <a:r>
              <a:rPr lang="en-US" sz="3200" b="1" dirty="0" smtClean="0">
                <a:latin typeface="Arial" panose="020B0604020202020204" pitchFamily="34" charset="0"/>
                <a:cs typeface="Arial" panose="020B0604020202020204" pitchFamily="34" charset="0"/>
              </a:rPr>
              <a:t>Bead Method.</a:t>
            </a:r>
            <a:endParaRPr lang="en-US" sz="32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335640"/>
            <a:ext cx="2468977" cy="39235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366" y="1219200"/>
            <a:ext cx="2943225" cy="3429000"/>
          </a:xfrm>
          <a:prstGeom prst="rect">
            <a:avLst/>
          </a:prstGeom>
        </p:spPr>
      </p:pic>
      <p:sp>
        <p:nvSpPr>
          <p:cNvPr id="6" name="TextBox 5"/>
          <p:cNvSpPr txBox="1"/>
          <p:nvPr/>
        </p:nvSpPr>
        <p:spPr>
          <a:xfrm>
            <a:off x="1752600" y="5531739"/>
            <a:ext cx="6477000"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www.thebeadmethod.com</a:t>
            </a:r>
            <a:endParaRPr lang="en-US" sz="36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335640"/>
            <a:ext cx="2237284" cy="3196120"/>
          </a:xfrm>
          <a:prstGeom prst="rect">
            <a:avLst/>
          </a:prstGeom>
        </p:spPr>
      </p:pic>
    </p:spTree>
    <p:extLst>
      <p:ext uri="{BB962C8B-B14F-4D97-AF65-F5344CB8AC3E}">
        <p14:creationId xmlns:p14="http://schemas.microsoft.com/office/powerpoint/2010/main" val="393103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305800" cy="5986254"/>
          </a:xfrm>
          <a:prstGeom prst="rect">
            <a:avLst/>
          </a:prstGeom>
          <a:noFill/>
        </p:spPr>
        <p:txBody>
          <a:bodyPr wrap="square" rtlCol="0">
            <a:spAutoFit/>
          </a:bodyPr>
          <a:lstStyle/>
          <a:p>
            <a:pPr>
              <a:spcAft>
                <a:spcPts val="1200"/>
              </a:spcAft>
            </a:pPr>
            <a:r>
              <a:rPr lang="en-US" sz="2800" b="1" dirty="0" smtClean="0">
                <a:latin typeface="Arial" panose="020B0604020202020204" pitchFamily="34" charset="0"/>
                <a:cs typeface="Arial" panose="020B0604020202020204" pitchFamily="34" charset="0"/>
              </a:rPr>
              <a:t>I fully understand that:</a:t>
            </a:r>
          </a:p>
          <a:p>
            <a:pPr algn="ctr">
              <a:spcAft>
                <a:spcPts val="1200"/>
              </a:spcAft>
            </a:pPr>
            <a:endParaRPr lang="en-US" sz="500" b="1" dirty="0" smtClean="0">
              <a:latin typeface="Arial" panose="020B0604020202020204" pitchFamily="34" charset="0"/>
              <a:cs typeface="Arial" panose="020B0604020202020204" pitchFamily="34" charset="0"/>
            </a:endParaRPr>
          </a:p>
          <a:p>
            <a:pPr marL="571500" indent="-571500">
              <a:spcAft>
                <a:spcPts val="1200"/>
              </a:spcAft>
              <a:buFont typeface="Wingdings" panose="05000000000000000000" pitchFamily="2" charset="2"/>
              <a:buChar char="v"/>
            </a:pPr>
            <a:r>
              <a:rPr lang="en-US" sz="2800" b="1" dirty="0" smtClean="0">
                <a:latin typeface="Arial" panose="020B0604020202020204" pitchFamily="34" charset="0"/>
                <a:cs typeface="Arial" panose="020B0604020202020204" pitchFamily="34" charset="0"/>
              </a:rPr>
              <a:t>Many will disagree with me</a:t>
            </a:r>
          </a:p>
          <a:p>
            <a:pPr marL="571500" indent="-571500">
              <a:spcAft>
                <a:spcPts val="1200"/>
              </a:spcAft>
              <a:buFont typeface="Wingdings" panose="05000000000000000000" pitchFamily="2" charset="2"/>
              <a:buChar char="v"/>
            </a:pPr>
            <a:r>
              <a:rPr lang="en-US" sz="2800" b="1" dirty="0" smtClean="0">
                <a:latin typeface="Arial" panose="020B0604020202020204" pitchFamily="34" charset="0"/>
                <a:cs typeface="Arial" panose="020B0604020202020204" pitchFamily="34" charset="0"/>
              </a:rPr>
              <a:t>Many couples are “fine” with less sex.</a:t>
            </a:r>
          </a:p>
          <a:p>
            <a:pPr marL="571500" indent="-571500">
              <a:spcAft>
                <a:spcPts val="1200"/>
              </a:spcAft>
              <a:buFont typeface="Wingdings" panose="05000000000000000000" pitchFamily="2" charset="2"/>
              <a:buChar char="v"/>
            </a:pPr>
            <a:r>
              <a:rPr lang="en-US" sz="2800" b="1" dirty="0" smtClean="0">
                <a:latin typeface="Arial" panose="020B0604020202020204" pitchFamily="34" charset="0"/>
                <a:cs typeface="Arial" panose="020B0604020202020204" pitchFamily="34" charset="0"/>
              </a:rPr>
              <a:t>Many couples have excellent reasons for infrequent sex (e.g. medical, etc.)</a:t>
            </a:r>
          </a:p>
          <a:p>
            <a:pPr marL="571500" indent="-571500">
              <a:spcAft>
                <a:spcPts val="1200"/>
              </a:spcAft>
              <a:buFont typeface="Wingdings" panose="05000000000000000000" pitchFamily="2" charset="2"/>
              <a:buChar char="v"/>
            </a:pPr>
            <a:r>
              <a:rPr lang="en-US" sz="2800" b="1" dirty="0" smtClean="0">
                <a:latin typeface="Arial" panose="020B0604020202020204" pitchFamily="34" charset="0"/>
                <a:cs typeface="Arial" panose="020B0604020202020204" pitchFamily="34" charset="0"/>
              </a:rPr>
              <a:t>If one partner prefers less sex, that usually sets the standard for the couple. (Clearly, it takes two to have sex.)</a:t>
            </a:r>
          </a:p>
          <a:p>
            <a:pPr marL="571500" indent="-571500">
              <a:spcAft>
                <a:spcPts val="1200"/>
              </a:spcAft>
              <a:buFont typeface="Wingdings" panose="05000000000000000000" pitchFamily="2" charset="2"/>
              <a:buChar char="v"/>
            </a:pPr>
            <a:r>
              <a:rPr lang="en-US" sz="2800" b="1" dirty="0" smtClean="0">
                <a:latin typeface="Arial" panose="020B0604020202020204" pitchFamily="34" charset="0"/>
                <a:cs typeface="Arial" panose="020B0604020202020204" pitchFamily="34" charset="0"/>
              </a:rPr>
              <a:t>Saying this is “God’s Word” will create some challenges for people to deal with. </a:t>
            </a:r>
          </a:p>
          <a:p>
            <a:pPr marL="571500" indent="-571500">
              <a:spcAft>
                <a:spcPts val="1200"/>
              </a:spcAft>
              <a:buFont typeface="Wingdings" panose="05000000000000000000" pitchFamily="2" charset="2"/>
              <a:buChar char="v"/>
            </a:pPr>
            <a:endParaRPr lang="en-US" sz="28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566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62000"/>
            <a:ext cx="7086600" cy="2723823"/>
          </a:xfrm>
          <a:prstGeom prst="rect">
            <a:avLst/>
          </a:prstGeom>
          <a:noFill/>
        </p:spPr>
        <p:txBody>
          <a:bodyPr wrap="square" rtlCol="0">
            <a:spAutoFit/>
          </a:bodyPr>
          <a:lstStyle/>
          <a:p>
            <a:pPr algn="ctr"/>
            <a:r>
              <a:rPr lang="en-US" sz="6000" b="1" dirty="0" smtClean="0">
                <a:latin typeface="Arial" panose="020B0604020202020204" pitchFamily="34" charset="0"/>
                <a:cs typeface="Arial" panose="020B0604020202020204" pitchFamily="34" charset="0"/>
              </a:rPr>
              <a:t>God’s Original Design for Sex</a:t>
            </a:r>
          </a:p>
          <a:p>
            <a:pPr algn="ctr"/>
            <a:endParaRPr lang="en-US" sz="600" b="1" dirty="0" smtClean="0">
              <a:latin typeface="Arial" panose="020B0604020202020204" pitchFamily="34" charset="0"/>
              <a:cs typeface="Arial" panose="020B0604020202020204" pitchFamily="34" charset="0"/>
            </a:endParaRPr>
          </a:p>
          <a:p>
            <a:pPr algn="ctr"/>
            <a:r>
              <a:rPr lang="en-US" sz="4000" b="1" dirty="0" smtClean="0">
                <a:latin typeface="Arial" panose="020B0604020202020204" pitchFamily="34" charset="0"/>
                <a:cs typeface="Arial" panose="020B0604020202020204" pitchFamily="34" charset="0"/>
              </a:rPr>
              <a:t>- 3 Times a Week</a:t>
            </a:r>
            <a:endParaRPr lang="en-US" sz="4000" b="1" dirty="0">
              <a:latin typeface="Arial" panose="020B0604020202020204" pitchFamily="34" charset="0"/>
              <a:cs typeface="Arial" panose="020B0604020202020204" pitchFamily="34" charset="0"/>
            </a:endParaRPr>
          </a:p>
        </p:txBody>
      </p:sp>
      <p:sp>
        <p:nvSpPr>
          <p:cNvPr id="3" name="TextBox 2"/>
          <p:cNvSpPr txBox="1"/>
          <p:nvPr/>
        </p:nvSpPr>
        <p:spPr>
          <a:xfrm>
            <a:off x="1524000" y="3657600"/>
            <a:ext cx="5867400" cy="1862048"/>
          </a:xfrm>
          <a:prstGeom prst="rect">
            <a:avLst/>
          </a:prstGeom>
          <a:noFill/>
        </p:spPr>
        <p:txBody>
          <a:bodyPr wrap="square" rtlCol="0">
            <a:spAutoFit/>
          </a:bodyPr>
          <a:lstStyle/>
          <a:p>
            <a:pPr algn="ctr"/>
            <a:r>
              <a:rPr lang="en-US" sz="11500" dirty="0" smtClean="0">
                <a:latin typeface="Brush Script MT" panose="03060802040406070304" pitchFamily="66" charset="0"/>
                <a:cs typeface="Arial" panose="020B0604020202020204" pitchFamily="34" charset="0"/>
              </a:rPr>
              <a:t>Thank You</a:t>
            </a:r>
            <a:endParaRPr lang="en-US" sz="11500" dirty="0">
              <a:latin typeface="Brush Script MT" panose="03060802040406070304" pitchFamily="66" charset="0"/>
              <a:cs typeface="Arial" panose="020B0604020202020204" pitchFamily="34" charset="0"/>
            </a:endParaRPr>
          </a:p>
        </p:txBody>
      </p:sp>
    </p:spTree>
    <p:extLst>
      <p:ext uri="{BB962C8B-B14F-4D97-AF65-F5344CB8AC3E}">
        <p14:creationId xmlns:p14="http://schemas.microsoft.com/office/powerpoint/2010/main" val="231340965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62000"/>
            <a:ext cx="7086600" cy="2723823"/>
          </a:xfrm>
          <a:prstGeom prst="rect">
            <a:avLst/>
          </a:prstGeom>
          <a:noFill/>
        </p:spPr>
        <p:txBody>
          <a:bodyPr wrap="square" rtlCol="0">
            <a:spAutoFit/>
          </a:bodyPr>
          <a:lstStyle/>
          <a:p>
            <a:pPr algn="ctr"/>
            <a:r>
              <a:rPr lang="en-US" sz="6000" b="1" dirty="0" smtClean="0">
                <a:latin typeface="Arial" panose="020B0604020202020204" pitchFamily="34" charset="0"/>
                <a:cs typeface="Arial" panose="020B0604020202020204" pitchFamily="34" charset="0"/>
              </a:rPr>
              <a:t>God’s Original Design for Sex</a:t>
            </a:r>
          </a:p>
          <a:p>
            <a:pPr algn="ctr"/>
            <a:endParaRPr lang="en-US" sz="600" b="1" dirty="0" smtClean="0">
              <a:latin typeface="Arial" panose="020B0604020202020204" pitchFamily="34" charset="0"/>
              <a:cs typeface="Arial" panose="020B0604020202020204" pitchFamily="34" charset="0"/>
            </a:endParaRPr>
          </a:p>
          <a:p>
            <a:pPr algn="ctr"/>
            <a:r>
              <a:rPr lang="en-US" sz="4000" b="1" dirty="0" smtClean="0">
                <a:latin typeface="Arial" panose="020B0604020202020204" pitchFamily="34" charset="0"/>
                <a:cs typeface="Arial" panose="020B0604020202020204" pitchFamily="34" charset="0"/>
              </a:rPr>
              <a:t>- 3 Times a Week</a:t>
            </a:r>
            <a:endParaRPr lang="en-US" sz="4000" b="1" dirty="0">
              <a:latin typeface="Arial" panose="020B0604020202020204" pitchFamily="34" charset="0"/>
              <a:cs typeface="Arial" panose="020B0604020202020204" pitchFamily="34" charset="0"/>
            </a:endParaRPr>
          </a:p>
        </p:txBody>
      </p:sp>
      <p:sp>
        <p:nvSpPr>
          <p:cNvPr id="4" name="TextBox 3"/>
          <p:cNvSpPr txBox="1"/>
          <p:nvPr/>
        </p:nvSpPr>
        <p:spPr>
          <a:xfrm>
            <a:off x="914400" y="3962400"/>
            <a:ext cx="7467600" cy="1015663"/>
          </a:xfrm>
          <a:prstGeom prst="rect">
            <a:avLst/>
          </a:prstGeom>
          <a:noFill/>
        </p:spPr>
        <p:txBody>
          <a:bodyPr wrap="square" rtlCol="0">
            <a:spAutoFit/>
          </a:bodyPr>
          <a:lstStyle/>
          <a:p>
            <a:pPr algn="ctr"/>
            <a:r>
              <a:rPr lang="en-US" sz="6000" dirty="0" smtClean="0">
                <a:latin typeface="Arial" panose="020B0604020202020204" pitchFamily="34" charset="0"/>
                <a:cs typeface="Arial" panose="020B0604020202020204" pitchFamily="34" charset="0"/>
              </a:rPr>
              <a:t>Hiromi’s Sharing</a:t>
            </a:r>
            <a:endParaRPr lang="en-US"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7014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62000"/>
            <a:ext cx="7086600" cy="2723823"/>
          </a:xfrm>
          <a:prstGeom prst="rect">
            <a:avLst/>
          </a:prstGeom>
          <a:noFill/>
        </p:spPr>
        <p:txBody>
          <a:bodyPr wrap="square" rtlCol="0">
            <a:spAutoFit/>
          </a:bodyPr>
          <a:lstStyle/>
          <a:p>
            <a:pPr algn="ctr"/>
            <a:r>
              <a:rPr lang="en-US" sz="6000" b="1" dirty="0" smtClean="0">
                <a:latin typeface="Arial" panose="020B0604020202020204" pitchFamily="34" charset="0"/>
                <a:cs typeface="Arial" panose="020B0604020202020204" pitchFamily="34" charset="0"/>
              </a:rPr>
              <a:t>God’s Original Design for Sex</a:t>
            </a:r>
          </a:p>
          <a:p>
            <a:pPr algn="ctr"/>
            <a:endParaRPr lang="en-US" sz="600" b="1" dirty="0" smtClean="0">
              <a:latin typeface="Arial" panose="020B0604020202020204" pitchFamily="34" charset="0"/>
              <a:cs typeface="Arial" panose="020B0604020202020204" pitchFamily="34" charset="0"/>
            </a:endParaRPr>
          </a:p>
          <a:p>
            <a:pPr algn="ctr"/>
            <a:r>
              <a:rPr lang="en-US" sz="4000" b="1" dirty="0" smtClean="0">
                <a:latin typeface="Arial" panose="020B0604020202020204" pitchFamily="34" charset="0"/>
                <a:cs typeface="Arial" panose="020B0604020202020204" pitchFamily="34" charset="0"/>
              </a:rPr>
              <a:t>- 3 Times a Week</a:t>
            </a:r>
            <a:endParaRPr lang="en-US" sz="4000" b="1" dirty="0">
              <a:latin typeface="Arial" panose="020B0604020202020204" pitchFamily="34" charset="0"/>
              <a:cs typeface="Arial" panose="020B0604020202020204" pitchFamily="34" charset="0"/>
            </a:endParaRPr>
          </a:p>
        </p:txBody>
      </p:sp>
      <p:sp>
        <p:nvSpPr>
          <p:cNvPr id="4" name="TextBox 3"/>
          <p:cNvSpPr txBox="1"/>
          <p:nvPr/>
        </p:nvSpPr>
        <p:spPr>
          <a:xfrm>
            <a:off x="914400" y="3962400"/>
            <a:ext cx="7467600" cy="1015663"/>
          </a:xfrm>
          <a:prstGeom prst="rect">
            <a:avLst/>
          </a:prstGeom>
          <a:noFill/>
        </p:spPr>
        <p:txBody>
          <a:bodyPr wrap="square" rtlCol="0">
            <a:spAutoFit/>
          </a:bodyPr>
          <a:lstStyle/>
          <a:p>
            <a:r>
              <a:rPr lang="en-US" sz="6000" dirty="0" smtClean="0">
                <a:latin typeface="Arial" panose="020B0604020202020204" pitchFamily="34" charset="0"/>
                <a:cs typeface="Arial" panose="020B0604020202020204" pitchFamily="34" charset="0"/>
              </a:rPr>
              <a:t>Questions &amp; Answers</a:t>
            </a:r>
            <a:endParaRPr lang="en-US"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14514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382000" cy="6771084"/>
          </a:xfrm>
          <a:prstGeom prst="rect">
            <a:avLst/>
          </a:prstGeom>
          <a:noFill/>
        </p:spPr>
        <p:txBody>
          <a:bodyPr wrap="square" rtlCol="0">
            <a:spAutoFit/>
          </a:bodyPr>
          <a:lstStyle/>
          <a:p>
            <a:pPr>
              <a:spcAft>
                <a:spcPts val="1200"/>
              </a:spcAft>
            </a:pPr>
            <a:r>
              <a:rPr lang="en-US" sz="2800" b="1" dirty="0" smtClean="0">
                <a:latin typeface="Arial" panose="020B0604020202020204" pitchFamily="34" charset="0"/>
                <a:cs typeface="Arial" panose="020B0604020202020204" pitchFamily="34" charset="0"/>
              </a:rPr>
              <a:t>So why did I write this?</a:t>
            </a:r>
          </a:p>
          <a:p>
            <a:pPr>
              <a:spcAft>
                <a:spcPts val="1200"/>
              </a:spcAft>
            </a:pPr>
            <a:endParaRPr lang="en-US" sz="100" b="1" dirty="0" smtClean="0">
              <a:latin typeface="Arial" panose="020B0604020202020204" pitchFamily="34" charset="0"/>
              <a:cs typeface="Arial" panose="020B0604020202020204" pitchFamily="34" charset="0"/>
            </a:endParaRPr>
          </a:p>
          <a:p>
            <a:pPr marL="571500" indent="-571500">
              <a:spcAft>
                <a:spcPts val="1200"/>
              </a:spcAft>
              <a:buFont typeface="Wingdings" panose="05000000000000000000" pitchFamily="2" charset="2"/>
              <a:buChar char="v"/>
            </a:pPr>
            <a:r>
              <a:rPr lang="en-US" sz="2800" b="1" dirty="0" smtClean="0">
                <a:latin typeface="Arial" panose="020B0604020202020204" pitchFamily="34" charset="0"/>
                <a:cs typeface="Arial" panose="020B0604020202020204" pitchFamily="34" charset="0"/>
              </a:rPr>
              <a:t>God asked me to. It was not my idea. “Just put it out there.”</a:t>
            </a:r>
          </a:p>
          <a:p>
            <a:pPr marL="571500" indent="-571500">
              <a:spcAft>
                <a:spcPts val="1200"/>
              </a:spcAft>
              <a:buFont typeface="Wingdings" panose="05000000000000000000" pitchFamily="2" charset="2"/>
              <a:buChar char="v"/>
            </a:pPr>
            <a:r>
              <a:rPr lang="en-US" sz="2800" b="1" dirty="0" smtClean="0">
                <a:latin typeface="Arial" panose="020B0604020202020204" pitchFamily="34" charset="0"/>
                <a:cs typeface="Arial" panose="020B0604020202020204" pitchFamily="34" charset="0"/>
              </a:rPr>
              <a:t>I could feel God’s lonely heart.</a:t>
            </a:r>
          </a:p>
          <a:p>
            <a:pPr marL="571500" indent="-571500">
              <a:spcAft>
                <a:spcPts val="1200"/>
              </a:spcAft>
              <a:buFont typeface="Wingdings" panose="05000000000000000000" pitchFamily="2" charset="2"/>
              <a:buChar char="v"/>
            </a:pPr>
            <a:r>
              <a:rPr lang="en-US" sz="2800" b="1" dirty="0" smtClean="0">
                <a:latin typeface="Arial" panose="020B0604020202020204" pitchFamily="34" charset="0"/>
                <a:cs typeface="Arial" panose="020B0604020202020204" pitchFamily="34" charset="0"/>
              </a:rPr>
              <a:t>It is my understanding from God that </a:t>
            </a:r>
            <a:r>
              <a:rPr lang="en-US" sz="2800" b="1" dirty="0" err="1" smtClean="0">
                <a:latin typeface="Arial" panose="020B0604020202020204" pitchFamily="34" charset="0"/>
                <a:cs typeface="Arial" panose="020B0604020202020204" pitchFamily="34" charset="0"/>
              </a:rPr>
              <a:t>He/She</a:t>
            </a:r>
            <a:r>
              <a:rPr lang="en-US" sz="2800" b="1" dirty="0" smtClean="0">
                <a:latin typeface="Arial" panose="020B0604020202020204" pitchFamily="34" charset="0"/>
                <a:cs typeface="Arial" panose="020B0604020202020204" pitchFamily="34" charset="0"/>
              </a:rPr>
              <a:t> would like as many Blessed Couples as possible having more sex. </a:t>
            </a:r>
            <a:r>
              <a:rPr lang="en-US" sz="2800" b="1" dirty="0" smtClean="0">
                <a:solidFill>
                  <a:srgbClr val="FF0000"/>
                </a:solidFill>
                <a:latin typeface="Arial" panose="020B0604020202020204" pitchFamily="34" charset="0"/>
                <a:cs typeface="Arial" panose="020B0604020202020204" pitchFamily="34" charset="0"/>
              </a:rPr>
              <a:t>(Note: This is the KEY point.)</a:t>
            </a:r>
          </a:p>
          <a:p>
            <a:pPr marL="571500" indent="-571500">
              <a:spcAft>
                <a:spcPts val="1200"/>
              </a:spcAft>
              <a:buFont typeface="Wingdings" panose="05000000000000000000" pitchFamily="2" charset="2"/>
              <a:buChar char="v"/>
            </a:pPr>
            <a:r>
              <a:rPr lang="en-US" sz="2800" b="1" dirty="0" smtClean="0">
                <a:latin typeface="Arial" panose="020B0604020202020204" pitchFamily="34" charset="0"/>
                <a:cs typeface="Arial" panose="020B0604020202020204" pitchFamily="34" charset="0"/>
              </a:rPr>
              <a:t>The purpose of heavenly, Blessed sex is to make oneness with God, i.e. to create the “Image of God” on earth and build ideal families (the motto of our Blessing).</a:t>
            </a:r>
          </a:p>
          <a:p>
            <a:pPr>
              <a:spcAft>
                <a:spcPts val="1200"/>
              </a:spcAft>
            </a:pPr>
            <a:endParaRPr lang="en-US" sz="28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14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305800" cy="5416868"/>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Supportive material and suggested </a:t>
            </a:r>
            <a:r>
              <a:rPr lang="en-US" sz="2800" b="1" dirty="0" smtClean="0">
                <a:latin typeface="Arial" panose="020B0604020202020204" pitchFamily="34" charset="0"/>
                <a:cs typeface="Arial" panose="020B0604020202020204" pitchFamily="34" charset="0"/>
              </a:rPr>
              <a:t>reading:</a:t>
            </a:r>
          </a:p>
          <a:p>
            <a:pPr algn="ctr"/>
            <a:endParaRPr lang="en-US" sz="1400" b="1"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hlinkClick r:id="rId3"/>
              </a:rPr>
              <a:t>www.TheMarriageLibrary.Com/Core</a:t>
            </a:r>
            <a:endParaRPr lang="en-US" sz="2400" b="1"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 </a:t>
            </a:r>
          </a:p>
          <a:p>
            <a:endParaRPr lang="en-US" sz="1200" b="1" dirty="0" smtClean="0">
              <a:latin typeface="Arial" panose="020B0604020202020204" pitchFamily="34" charset="0"/>
              <a:cs typeface="Arial" panose="020B0604020202020204" pitchFamily="34" charset="0"/>
            </a:endParaRPr>
          </a:p>
          <a:p>
            <a:pPr marL="571500" indent="-571500">
              <a:spcAft>
                <a:spcPts val="1200"/>
              </a:spcAft>
              <a:buFont typeface="Wingdings" panose="05000000000000000000" pitchFamily="2" charset="2"/>
              <a:buChar char="v"/>
            </a:pPr>
            <a:r>
              <a:rPr lang="en-US" sz="2400" b="1" dirty="0" smtClean="0">
                <a:latin typeface="Arial" panose="020B0604020202020204" pitchFamily="34" charset="0"/>
                <a:cs typeface="Arial" panose="020B0604020202020204" pitchFamily="34" charset="0"/>
              </a:rPr>
              <a:t>24 Selected Quotes from Rev. Moon about Heavenly Sex,</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t>
            </a:r>
            <a:r>
              <a:rPr lang="en-US" sz="1600" dirty="0" err="1" smtClean="0">
                <a:latin typeface="Arial" panose="020B0604020202020204" pitchFamily="34" charset="0"/>
                <a:cs typeface="Arial" panose="020B0604020202020204" pitchFamily="34" charset="0"/>
              </a:rPr>
              <a:t>Powerpoint</a:t>
            </a:r>
            <a:r>
              <a:rPr lang="en-US" sz="16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a:t>
            </a:r>
          </a:p>
          <a:p>
            <a:pPr marL="571500" indent="-571500">
              <a:spcAft>
                <a:spcPts val="1200"/>
              </a:spcAft>
              <a:buFont typeface="Wingdings" panose="05000000000000000000" pitchFamily="2" charset="2"/>
              <a:buChar char="v"/>
            </a:pPr>
            <a:r>
              <a:rPr lang="en-US" sz="2400" b="1" dirty="0">
                <a:latin typeface="Arial" panose="020B0604020202020204" pitchFamily="34" charset="0"/>
                <a:cs typeface="Arial" panose="020B0604020202020204" pitchFamily="34" charset="0"/>
              </a:rPr>
              <a:t>God’s Original Design for Sex – 3x per </a:t>
            </a:r>
            <a:r>
              <a:rPr lang="en-US" sz="2400" b="1" dirty="0" smtClean="0">
                <a:latin typeface="Arial" panose="020B0604020202020204" pitchFamily="34" charset="0"/>
                <a:cs typeface="Arial" panose="020B0604020202020204" pitchFamily="34" charset="0"/>
              </a:rPr>
              <a:t>Week       </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(My original article posted on </a:t>
            </a:r>
            <a:r>
              <a:rPr lang="en-US" sz="1600" dirty="0" err="1" smtClean="0">
                <a:latin typeface="Arial" panose="020B0604020202020204" pitchFamily="34" charset="0"/>
                <a:cs typeface="Arial" panose="020B0604020202020204" pitchFamily="34" charset="0"/>
              </a:rPr>
              <a:t>UTSAlumni.Org</a:t>
            </a:r>
            <a:r>
              <a:rPr lang="en-US" sz="1600" dirty="0" smtClean="0">
                <a:latin typeface="Arial" panose="020B0604020202020204" pitchFamily="34" charset="0"/>
                <a:cs typeface="Arial" panose="020B0604020202020204" pitchFamily="34" charset="0"/>
              </a:rPr>
              <a:t>, 1-30-2014)</a:t>
            </a:r>
            <a:endParaRPr lang="en-US" sz="2400" dirty="0" smtClean="0">
              <a:latin typeface="Arial" panose="020B0604020202020204" pitchFamily="34" charset="0"/>
              <a:cs typeface="Arial" panose="020B0604020202020204" pitchFamily="34" charset="0"/>
            </a:endParaRPr>
          </a:p>
          <a:p>
            <a:pPr marL="571500" indent="-571500">
              <a:spcAft>
                <a:spcPts val="1200"/>
              </a:spcAft>
              <a:buFont typeface="Wingdings" panose="05000000000000000000" pitchFamily="2" charset="2"/>
              <a:buChar char="v"/>
            </a:pPr>
            <a:r>
              <a:rPr lang="en-US" sz="2400" b="1" dirty="0">
                <a:latin typeface="Arial" panose="020B0604020202020204" pitchFamily="34" charset="0"/>
                <a:cs typeface="Arial" panose="020B0604020202020204" pitchFamily="34" charset="0"/>
              </a:rPr>
              <a:t>God’s Original Design for Human </a:t>
            </a:r>
            <a:r>
              <a:rPr lang="en-US" sz="2400" b="1" dirty="0" smtClean="0">
                <a:latin typeface="Arial" panose="020B0604020202020204" pitchFamily="34" charset="0"/>
                <a:cs typeface="Arial" panose="020B0604020202020204" pitchFamily="34" charset="0"/>
              </a:rPr>
              <a:t>Sexuality</a:t>
            </a:r>
            <a:r>
              <a:rPr lang="en-US" sz="24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(My follow-up article posted on </a:t>
            </a:r>
            <a:r>
              <a:rPr lang="en-US" sz="1600" dirty="0" err="1" smtClean="0">
                <a:latin typeface="Arial" panose="020B0604020202020204" pitchFamily="34" charset="0"/>
                <a:cs typeface="Arial" panose="020B0604020202020204" pitchFamily="34" charset="0"/>
              </a:rPr>
              <a:t>AppliedUnificationism.Com</a:t>
            </a:r>
            <a:r>
              <a:rPr lang="en-US" sz="1600" dirty="0" smtClean="0">
                <a:latin typeface="Arial" panose="020B0604020202020204" pitchFamily="34" charset="0"/>
                <a:cs typeface="Arial" panose="020B0604020202020204" pitchFamily="34" charset="0"/>
              </a:rPr>
              <a:t>, 2-3-2014).</a:t>
            </a:r>
          </a:p>
          <a:p>
            <a:pPr marL="571500" indent="-571500">
              <a:spcAft>
                <a:spcPts val="1200"/>
              </a:spcAft>
              <a:buFont typeface="Wingdings" panose="05000000000000000000" pitchFamily="2" charset="2"/>
              <a:buChar char="v"/>
            </a:pPr>
            <a:r>
              <a:rPr lang="en-US" sz="2400" b="1" dirty="0">
                <a:latin typeface="Arial" panose="020B0604020202020204" pitchFamily="34" charset="0"/>
                <a:cs typeface="Arial" panose="020B0604020202020204" pitchFamily="34" charset="0"/>
              </a:rPr>
              <a:t>“20 Reasons To Have Sex When You Don’t Feel Like It” </a:t>
            </a:r>
            <a:r>
              <a:rPr lang="en-US" b="1" dirty="0">
                <a:latin typeface="Arial" panose="020B0604020202020204" pitchFamily="34" charset="0"/>
                <a:cs typeface="Arial" panose="020B0604020202020204" pitchFamily="34" charset="0"/>
              </a:rPr>
              <a:t>by Patricia Love and Steven </a:t>
            </a:r>
            <a:r>
              <a:rPr lang="en-US" b="1" dirty="0" err="1">
                <a:latin typeface="Arial" panose="020B0604020202020204" pitchFamily="34" charset="0"/>
                <a:cs typeface="Arial" panose="020B0604020202020204" pitchFamily="34" charset="0"/>
              </a:rPr>
              <a:t>Stosny</a:t>
            </a:r>
            <a:r>
              <a:rPr lang="en-US" sz="2400" b="1" dirty="0" smtClean="0">
                <a:latin typeface="Arial" panose="020B0604020202020204" pitchFamily="34" charset="0"/>
                <a:cs typeface="Arial" panose="020B0604020202020204" pitchFamily="34" charset="0"/>
              </a:rPr>
              <a:t>.</a:t>
            </a:r>
          </a:p>
          <a:p>
            <a:pPr marL="571500" indent="-571500">
              <a:spcAft>
                <a:spcPts val="1200"/>
              </a:spcAft>
              <a:buFont typeface="Wingdings" panose="05000000000000000000" pitchFamily="2" charset="2"/>
              <a:buChar char="v"/>
            </a:pPr>
            <a:r>
              <a:rPr lang="en-US" sz="2400" b="1" dirty="0">
                <a:latin typeface="Arial" panose="020B0604020202020204" pitchFamily="34" charset="0"/>
                <a:cs typeface="Arial" panose="020B0604020202020204" pitchFamily="34" charset="0"/>
              </a:rPr>
              <a:t>God’s Original Design for Sex – 3x per </a:t>
            </a:r>
            <a:r>
              <a:rPr lang="en-US" sz="2400" b="1" dirty="0" smtClean="0">
                <a:latin typeface="Arial" panose="020B0604020202020204" pitchFamily="34" charset="0"/>
                <a:cs typeface="Arial" panose="020B0604020202020204" pitchFamily="34" charset="0"/>
              </a:rPr>
              <a:t>Week </a:t>
            </a:r>
            <a:r>
              <a:rPr lang="en-US" sz="1600" dirty="0" smtClean="0">
                <a:latin typeface="Arial" panose="020B0604020202020204" pitchFamily="34" charset="0"/>
                <a:cs typeface="Arial" panose="020B0604020202020204" pitchFamily="34" charset="0"/>
              </a:rPr>
              <a:t>(This </a:t>
            </a:r>
            <a:r>
              <a:rPr lang="en-US" sz="1600" dirty="0" err="1" smtClean="0">
                <a:latin typeface="Arial" panose="020B0604020202020204" pitchFamily="34" charset="0"/>
                <a:cs typeface="Arial" panose="020B0604020202020204" pitchFamily="34" charset="0"/>
              </a:rPr>
              <a:t>Powerpoint</a:t>
            </a:r>
            <a:r>
              <a:rPr lang="en-US" sz="1600" dirty="0" smtClean="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5466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4630" y="878215"/>
            <a:ext cx="6633369" cy="523220"/>
          </a:xfrm>
          <a:prstGeom prst="rect">
            <a:avLst/>
          </a:prstGeom>
          <a:noFill/>
          <a:ln>
            <a:noFill/>
          </a:ln>
          <a:effectLst/>
          <a:extLst>
            <a:ext uri="{909E8E84-426E-40DD-AFC4-6F175D3DCCD1}">
              <a14:hiddenFill xmlns:a14="http://schemas.microsoft.com/office/drawing/2010/main">
                <a:gradFill rotWithShape="1">
                  <a:gsLst>
                    <a:gs pos="0">
                      <a:srgbClr val="3399FF">
                        <a:alpha val="89999"/>
                      </a:srgbClr>
                    </a:gs>
                    <a:gs pos="100000">
                      <a:srgbClr val="003366"/>
                    </a:gs>
                  </a:gsLst>
                  <a:lin ang="5400000" scaled="1"/>
                </a:gradFill>
              </a14:hiddenFill>
            </a:ext>
            <a:ext uri="{91240B29-F687-4F45-9708-019B960494DF}">
              <a14:hiddenLine xmlns:a14="http://schemas.microsoft.com/office/drawing/2010/main" w="15875">
                <a:solidFill>
                  <a:srgbClr val="9966FF"/>
                </a:solidFill>
                <a:miter lim="800000"/>
                <a:headEnd/>
                <a:tailEnd/>
              </a14:hiddenLine>
            </a:ext>
          </a:extLst>
        </p:spPr>
        <p:txBody>
          <a:bodyPr wrap="square">
            <a:spAutoFit/>
          </a:bodyPr>
          <a:lstStyle/>
          <a:p>
            <a:pPr algn="l"/>
            <a:r>
              <a:rPr lang="en-US" sz="2800" u="sng" dirty="0">
                <a:solidFill>
                  <a:srgbClr val="0033CC"/>
                </a:solidFill>
                <a:latin typeface="Arial" panose="020B0604020202020204" pitchFamily="34" charset="0"/>
                <a:cs typeface="Tahoma" panose="020B0604030504040204" pitchFamily="34" charset="0"/>
              </a:rPr>
              <a:t>The Three </a:t>
            </a:r>
            <a:r>
              <a:rPr lang="en-US" sz="2800" u="sng" dirty="0" smtClean="0">
                <a:solidFill>
                  <a:srgbClr val="0033CC"/>
                </a:solidFill>
                <a:latin typeface="Arial" panose="020B0604020202020204" pitchFamily="34" charset="0"/>
                <a:cs typeface="Tahoma" panose="020B0604030504040204" pitchFamily="34" charset="0"/>
              </a:rPr>
              <a:t>Great Blessings (original)</a:t>
            </a:r>
            <a:endParaRPr lang="en-US" sz="2800" u="sng" dirty="0">
              <a:solidFill>
                <a:srgbClr val="0033CC"/>
              </a:solidFill>
              <a:latin typeface="Arial" panose="020B0604020202020204" pitchFamily="34" charset="0"/>
              <a:cs typeface="Tahoma" panose="020B0604030504040204" pitchFamily="34" charset="0"/>
            </a:endParaRPr>
          </a:p>
        </p:txBody>
      </p:sp>
      <p:sp>
        <p:nvSpPr>
          <p:cNvPr id="4099" name="Text Box 3"/>
          <p:cNvSpPr txBox="1">
            <a:spLocks noChangeArrowheads="1"/>
          </p:cNvSpPr>
          <p:nvPr/>
        </p:nvSpPr>
        <p:spPr bwMode="auto">
          <a:xfrm>
            <a:off x="378619" y="1566845"/>
            <a:ext cx="2286000" cy="519113"/>
          </a:xfrm>
          <a:prstGeom prst="rect">
            <a:avLst/>
          </a:prstGeom>
          <a:noFill/>
          <a:ln>
            <a:noFill/>
          </a:ln>
          <a:effectLst/>
          <a:extLst>
            <a:ext uri="{909E8E84-426E-40DD-AFC4-6F175D3DCCD1}">
              <a14:hiddenFill xmlns:a14="http://schemas.microsoft.com/office/drawing/2010/main">
                <a:gradFill rotWithShape="1">
                  <a:gsLst>
                    <a:gs pos="0">
                      <a:srgbClr val="3399FF">
                        <a:alpha val="89999"/>
                      </a:srgbClr>
                    </a:gs>
                    <a:gs pos="100000">
                      <a:srgbClr val="003366"/>
                    </a:gs>
                  </a:gsLst>
                  <a:lin ang="5400000" scaled="1"/>
                </a:gradFill>
              </a14:hiddenFill>
            </a:ext>
            <a:ext uri="{91240B29-F687-4F45-9708-019B960494DF}">
              <a14:hiddenLine xmlns:a14="http://schemas.microsoft.com/office/drawing/2010/main" w="15875">
                <a:solidFill>
                  <a:srgbClr val="99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dirty="0">
                <a:solidFill>
                  <a:srgbClr val="993366"/>
                </a:solidFill>
                <a:latin typeface="Arial" panose="020B0604020202020204" pitchFamily="34" charset="0"/>
                <a:cs typeface="Tahoma" panose="020B0604030504040204" pitchFamily="34" charset="0"/>
              </a:rPr>
              <a:t>Grow Up</a:t>
            </a:r>
          </a:p>
        </p:txBody>
      </p:sp>
      <p:sp>
        <p:nvSpPr>
          <p:cNvPr id="4100" name="Text Box 4"/>
          <p:cNvSpPr txBox="1">
            <a:spLocks noChangeArrowheads="1"/>
          </p:cNvSpPr>
          <p:nvPr/>
        </p:nvSpPr>
        <p:spPr bwMode="auto">
          <a:xfrm>
            <a:off x="6280079" y="1556013"/>
            <a:ext cx="2762391" cy="830997"/>
          </a:xfrm>
          <a:prstGeom prst="rect">
            <a:avLst/>
          </a:prstGeom>
          <a:noFill/>
          <a:ln>
            <a:noFill/>
          </a:ln>
          <a:effectLst/>
          <a:extLst>
            <a:ext uri="{909E8E84-426E-40DD-AFC4-6F175D3DCCD1}">
              <a14:hiddenFill xmlns:a14="http://schemas.microsoft.com/office/drawing/2010/main">
                <a:gradFill rotWithShape="1">
                  <a:gsLst>
                    <a:gs pos="0">
                      <a:srgbClr val="3399FF">
                        <a:alpha val="89999"/>
                      </a:srgbClr>
                    </a:gs>
                    <a:gs pos="100000">
                      <a:srgbClr val="003366"/>
                    </a:gs>
                  </a:gsLst>
                  <a:lin ang="5400000" scaled="1"/>
                </a:gradFill>
              </a14:hiddenFill>
            </a:ext>
            <a:ext uri="{91240B29-F687-4F45-9708-019B960494DF}">
              <a14:hiddenLine xmlns:a14="http://schemas.microsoft.com/office/drawing/2010/main" w="15875">
                <a:solidFill>
                  <a:srgbClr val="99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a:solidFill>
                  <a:srgbClr val="993366"/>
                </a:solidFill>
                <a:latin typeface="Arial" panose="020B0604020202020204" pitchFamily="34" charset="0"/>
                <a:cs typeface="Tahoma" panose="020B0604030504040204" pitchFamily="34" charset="0"/>
              </a:rPr>
              <a:t>Get a </a:t>
            </a:r>
            <a:r>
              <a:rPr lang="en-US" sz="2800" dirty="0" smtClean="0">
                <a:solidFill>
                  <a:srgbClr val="993366"/>
                </a:solidFill>
                <a:latin typeface="Arial" panose="020B0604020202020204" pitchFamily="34" charset="0"/>
                <a:cs typeface="Tahoma" panose="020B0604030504040204" pitchFamily="34" charset="0"/>
              </a:rPr>
              <a:t>Job </a:t>
            </a:r>
            <a:r>
              <a:rPr lang="en-US" sz="2000" dirty="0" smtClean="0">
                <a:solidFill>
                  <a:srgbClr val="993366"/>
                </a:solidFill>
                <a:latin typeface="Arial" panose="020B0604020202020204" pitchFamily="34" charset="0"/>
                <a:cs typeface="Tahoma" panose="020B0604030504040204" pitchFamily="34" charset="0"/>
              </a:rPr>
              <a:t>(Mission/Passion)</a:t>
            </a:r>
            <a:endParaRPr lang="en-US" sz="2000" dirty="0">
              <a:solidFill>
                <a:srgbClr val="993366"/>
              </a:solidFill>
              <a:latin typeface="Arial" panose="020B0604020202020204" pitchFamily="34" charset="0"/>
              <a:cs typeface="Tahoma" panose="020B0604030504040204" pitchFamily="34" charset="0"/>
            </a:endParaRPr>
          </a:p>
        </p:txBody>
      </p:sp>
      <p:sp>
        <p:nvSpPr>
          <p:cNvPr id="4101" name="Text Box 5"/>
          <p:cNvSpPr txBox="1">
            <a:spLocks noChangeArrowheads="1"/>
          </p:cNvSpPr>
          <p:nvPr/>
        </p:nvSpPr>
        <p:spPr bwMode="auto">
          <a:xfrm>
            <a:off x="3573462" y="1568761"/>
            <a:ext cx="2228850" cy="523220"/>
          </a:xfrm>
          <a:prstGeom prst="rect">
            <a:avLst/>
          </a:prstGeom>
          <a:noFill/>
          <a:ln>
            <a:noFill/>
          </a:ln>
          <a:effectLst/>
          <a:extLst>
            <a:ext uri="{909E8E84-426E-40DD-AFC4-6F175D3DCCD1}">
              <a14:hiddenFill xmlns:a14="http://schemas.microsoft.com/office/drawing/2010/main">
                <a:gradFill rotWithShape="1">
                  <a:gsLst>
                    <a:gs pos="0">
                      <a:srgbClr val="3399FF">
                        <a:alpha val="89999"/>
                      </a:srgbClr>
                    </a:gs>
                    <a:gs pos="100000">
                      <a:srgbClr val="003366"/>
                    </a:gs>
                  </a:gsLst>
                  <a:lin ang="5400000" scaled="1"/>
                </a:gradFill>
              </a14:hiddenFill>
            </a:ext>
            <a:ext uri="{91240B29-F687-4F45-9708-019B960494DF}">
              <a14:hiddenLine xmlns:a14="http://schemas.microsoft.com/office/drawing/2010/main" w="15875">
                <a:solidFill>
                  <a:srgbClr val="99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solidFill>
                  <a:srgbClr val="993366"/>
                </a:solidFill>
                <a:latin typeface="Arial" panose="020B0604020202020204" pitchFamily="34" charset="0"/>
                <a:cs typeface="Tahoma" panose="020B0604030504040204" pitchFamily="34" charset="0"/>
              </a:rPr>
              <a:t>Get Married</a:t>
            </a:r>
          </a:p>
        </p:txBody>
      </p:sp>
      <p:grpSp>
        <p:nvGrpSpPr>
          <p:cNvPr id="4102" name="Group 6"/>
          <p:cNvGrpSpPr>
            <a:grpSpLocks/>
          </p:cNvGrpSpPr>
          <p:nvPr/>
        </p:nvGrpSpPr>
        <p:grpSpPr bwMode="auto">
          <a:xfrm>
            <a:off x="2514600" y="2286000"/>
            <a:ext cx="4149725" cy="4268788"/>
            <a:chOff x="1562" y="815"/>
            <a:chExt cx="2614" cy="2689"/>
          </a:xfrm>
        </p:grpSpPr>
        <p:sp>
          <p:nvSpPr>
            <p:cNvPr id="4103" name="Freeform 7"/>
            <p:cNvSpPr>
              <a:spLocks/>
            </p:cNvSpPr>
            <p:nvPr/>
          </p:nvSpPr>
          <p:spPr bwMode="auto">
            <a:xfrm>
              <a:off x="1562" y="2286"/>
              <a:ext cx="2614" cy="1218"/>
            </a:xfrm>
            <a:custGeom>
              <a:avLst/>
              <a:gdLst>
                <a:gd name="T0" fmla="*/ 748 w 2133"/>
                <a:gd name="T1" fmla="*/ 18 h 1517"/>
                <a:gd name="T2" fmla="*/ 1068 w 2133"/>
                <a:gd name="T3" fmla="*/ 146 h 1517"/>
                <a:gd name="T4" fmla="*/ 1370 w 2133"/>
                <a:gd name="T5" fmla="*/ 0 h 1517"/>
                <a:gd name="T6" fmla="*/ 2133 w 2133"/>
                <a:gd name="T7" fmla="*/ 1093 h 1517"/>
                <a:gd name="T8" fmla="*/ 1068 w 2133"/>
                <a:gd name="T9" fmla="*/ 1517 h 1517"/>
                <a:gd name="T10" fmla="*/ 0 w 2133"/>
                <a:gd name="T11" fmla="*/ 1093 h 1517"/>
                <a:gd name="T12" fmla="*/ 748 w 2133"/>
                <a:gd name="T13" fmla="*/ 18 h 1517"/>
              </a:gdLst>
              <a:ahLst/>
              <a:cxnLst>
                <a:cxn ang="0">
                  <a:pos x="T0" y="T1"/>
                </a:cxn>
                <a:cxn ang="0">
                  <a:pos x="T2" y="T3"/>
                </a:cxn>
                <a:cxn ang="0">
                  <a:pos x="T4" y="T5"/>
                </a:cxn>
                <a:cxn ang="0">
                  <a:pos x="T6" y="T7"/>
                </a:cxn>
                <a:cxn ang="0">
                  <a:pos x="T8" y="T9"/>
                </a:cxn>
                <a:cxn ang="0">
                  <a:pos x="T10" y="T11"/>
                </a:cxn>
                <a:cxn ang="0">
                  <a:pos x="T12" y="T13"/>
                </a:cxn>
              </a:cxnLst>
              <a:rect l="0" t="0" r="r" b="b"/>
              <a:pathLst>
                <a:path w="2133" h="1517">
                  <a:moveTo>
                    <a:pt x="748" y="18"/>
                  </a:moveTo>
                  <a:cubicBezTo>
                    <a:pt x="894" y="150"/>
                    <a:pt x="964" y="149"/>
                    <a:pt x="1068" y="146"/>
                  </a:cubicBezTo>
                  <a:cubicBezTo>
                    <a:pt x="1172" y="143"/>
                    <a:pt x="1242" y="119"/>
                    <a:pt x="1370" y="0"/>
                  </a:cubicBezTo>
                  <a:lnTo>
                    <a:pt x="2133" y="1093"/>
                  </a:lnTo>
                  <a:cubicBezTo>
                    <a:pt x="2083" y="1346"/>
                    <a:pt x="1423" y="1517"/>
                    <a:pt x="1068" y="1517"/>
                  </a:cubicBezTo>
                  <a:cubicBezTo>
                    <a:pt x="713" y="1517"/>
                    <a:pt x="53" y="1343"/>
                    <a:pt x="0" y="1093"/>
                  </a:cubicBezTo>
                  <a:lnTo>
                    <a:pt x="748" y="18"/>
                  </a:lnTo>
                  <a:close/>
                </a:path>
              </a:pathLst>
            </a:custGeom>
            <a:gradFill rotWithShape="1">
              <a:gsLst>
                <a:gs pos="0">
                  <a:srgbClr val="3399F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4" name="Text Box 8"/>
            <p:cNvSpPr txBox="1">
              <a:spLocks noChangeArrowheads="1"/>
            </p:cNvSpPr>
            <p:nvPr/>
          </p:nvSpPr>
          <p:spPr bwMode="auto">
            <a:xfrm>
              <a:off x="2244" y="2391"/>
              <a:ext cx="1186" cy="288"/>
            </a:xfrm>
            <a:prstGeom prst="rect">
              <a:avLst/>
            </a:prstGeom>
            <a:noFill/>
            <a:ln>
              <a:noFill/>
            </a:ln>
            <a:effectLst/>
            <a:extLst>
              <a:ext uri="{909E8E84-426E-40DD-AFC4-6F175D3DCCD1}">
                <a14:hiddenFill xmlns:a14="http://schemas.microsoft.com/office/drawing/2010/main">
                  <a:gradFill rotWithShape="1">
                    <a:gsLst>
                      <a:gs pos="0">
                        <a:srgbClr val="3399FF">
                          <a:alpha val="89999"/>
                        </a:srgbClr>
                      </a:gs>
                      <a:gs pos="100000">
                        <a:srgbClr val="003366"/>
                      </a:gs>
                    </a:gsLst>
                    <a:lin ang="5400000" scaled="1"/>
                  </a:gradFill>
                </a14:hiddenFill>
              </a:ext>
              <a:ext uri="{91240B29-F687-4F45-9708-019B960494DF}">
                <a14:hiddenLine xmlns:a14="http://schemas.microsoft.com/office/drawing/2010/main" w="15875">
                  <a:solidFill>
                    <a:srgbClr val="99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0" dirty="0">
                  <a:solidFill>
                    <a:schemeClr val="tx1"/>
                  </a:solidFill>
                  <a:effectLst>
                    <a:outerShdw blurRad="38100" dist="38100" dir="2700000" algn="tl">
                      <a:srgbClr val="C0C0C0"/>
                    </a:outerShdw>
                  </a:effectLst>
                  <a:latin typeface="+mj-lt"/>
                  <a:cs typeface="Tahoma" panose="020B0604030504040204" pitchFamily="34" charset="0"/>
                </a:rPr>
                <a:t>Children</a:t>
              </a:r>
            </a:p>
          </p:txBody>
        </p:sp>
        <p:sp>
          <p:nvSpPr>
            <p:cNvPr id="4105" name="Text Box 9"/>
            <p:cNvSpPr txBox="1">
              <a:spLocks noChangeArrowheads="1"/>
            </p:cNvSpPr>
            <p:nvPr/>
          </p:nvSpPr>
          <p:spPr bwMode="auto">
            <a:xfrm>
              <a:off x="2159" y="2681"/>
              <a:ext cx="1423" cy="291"/>
            </a:xfrm>
            <a:prstGeom prst="rect">
              <a:avLst/>
            </a:prstGeom>
            <a:noFill/>
            <a:ln>
              <a:noFill/>
            </a:ln>
            <a:effectLst/>
            <a:extLst>
              <a:ext uri="{909E8E84-426E-40DD-AFC4-6F175D3DCCD1}">
                <a14:hiddenFill xmlns:a14="http://schemas.microsoft.com/office/drawing/2010/main">
                  <a:gradFill rotWithShape="1">
                    <a:gsLst>
                      <a:gs pos="0">
                        <a:srgbClr val="3399FF">
                          <a:alpha val="89999"/>
                        </a:srgbClr>
                      </a:gs>
                      <a:gs pos="100000">
                        <a:srgbClr val="003366"/>
                      </a:gs>
                    </a:gsLst>
                    <a:lin ang="5400000" scaled="1"/>
                  </a:gradFill>
                </a14:hiddenFill>
              </a:ext>
              <a:ext uri="{91240B29-F687-4F45-9708-019B960494DF}">
                <a14:hiddenLine xmlns:a14="http://schemas.microsoft.com/office/drawing/2010/main" w="15875">
                  <a:solidFill>
                    <a:srgbClr val="99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b="0" dirty="0">
                  <a:solidFill>
                    <a:schemeClr val="hlink"/>
                  </a:solidFill>
                  <a:effectLst>
                    <a:outerShdw blurRad="38100" dist="38100" dir="2700000" algn="tl">
                      <a:srgbClr val="C0C0C0"/>
                    </a:outerShdw>
                  </a:effectLst>
                  <a:latin typeface="+mn-lt"/>
                  <a:cs typeface="Tahoma" panose="020B0604030504040204" pitchFamily="34" charset="0"/>
                </a:rPr>
                <a:t>Grandchildren</a:t>
              </a:r>
            </a:p>
          </p:txBody>
        </p:sp>
        <p:sp>
          <p:nvSpPr>
            <p:cNvPr id="4106" name="Text Box 10"/>
            <p:cNvSpPr txBox="1">
              <a:spLocks noChangeArrowheads="1"/>
            </p:cNvSpPr>
            <p:nvPr/>
          </p:nvSpPr>
          <p:spPr bwMode="auto">
            <a:xfrm>
              <a:off x="2191" y="2997"/>
              <a:ext cx="1404" cy="291"/>
            </a:xfrm>
            <a:prstGeom prst="rect">
              <a:avLst/>
            </a:prstGeom>
            <a:noFill/>
            <a:ln>
              <a:noFill/>
            </a:ln>
            <a:effectLst/>
            <a:extLst>
              <a:ext uri="{909E8E84-426E-40DD-AFC4-6F175D3DCCD1}">
                <a14:hiddenFill xmlns:a14="http://schemas.microsoft.com/office/drawing/2010/main">
                  <a:gradFill rotWithShape="1">
                    <a:gsLst>
                      <a:gs pos="0">
                        <a:srgbClr val="3399FF">
                          <a:alpha val="89999"/>
                        </a:srgbClr>
                      </a:gs>
                      <a:gs pos="100000">
                        <a:srgbClr val="003366"/>
                      </a:gs>
                    </a:gsLst>
                    <a:lin ang="5400000" scaled="1"/>
                  </a:gradFill>
                </a14:hiddenFill>
              </a:ext>
              <a:ext uri="{91240B29-F687-4F45-9708-019B960494DF}">
                <a14:hiddenLine xmlns:a14="http://schemas.microsoft.com/office/drawing/2010/main" w="15875">
                  <a:solidFill>
                    <a:srgbClr val="99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b="0" dirty="0">
                  <a:solidFill>
                    <a:srgbClr val="0070C0"/>
                  </a:solidFill>
                  <a:effectLst>
                    <a:outerShdw blurRad="38100" dist="38100" dir="2700000" algn="tl">
                      <a:srgbClr val="C0C0C0"/>
                    </a:outerShdw>
                  </a:effectLst>
                  <a:latin typeface="+mj-lt"/>
                  <a:cs typeface="Tahoma" panose="020B0604030504040204" pitchFamily="34" charset="0"/>
                </a:rPr>
                <a:t>Descendants</a:t>
              </a:r>
            </a:p>
          </p:txBody>
        </p:sp>
        <p:grpSp>
          <p:nvGrpSpPr>
            <p:cNvPr id="4107" name="Group 11"/>
            <p:cNvGrpSpPr>
              <a:grpSpLocks/>
            </p:cNvGrpSpPr>
            <p:nvPr/>
          </p:nvGrpSpPr>
          <p:grpSpPr bwMode="auto">
            <a:xfrm>
              <a:off x="1920" y="815"/>
              <a:ext cx="1872" cy="1600"/>
              <a:chOff x="1920" y="911"/>
              <a:chExt cx="1872" cy="1600"/>
            </a:xfrm>
          </p:grpSpPr>
          <p:sp>
            <p:nvSpPr>
              <p:cNvPr id="4108" name="AutoShape 12"/>
              <p:cNvSpPr>
                <a:spLocks noChangeArrowheads="1"/>
              </p:cNvSpPr>
              <p:nvPr/>
            </p:nvSpPr>
            <p:spPr bwMode="auto">
              <a:xfrm>
                <a:off x="2271" y="1104"/>
                <a:ext cx="1189" cy="1155"/>
              </a:xfrm>
              <a:prstGeom prst="diamond">
                <a:avLst/>
              </a:prstGeom>
              <a:gradFill rotWithShape="1">
                <a:gsLst>
                  <a:gs pos="0">
                    <a:srgbClr val="6699FF"/>
                  </a:gs>
                  <a:gs pos="100000">
                    <a:srgbClr val="6699FF">
                      <a:gamma/>
                      <a:shade val="46275"/>
                      <a:invGamma/>
                      <a:alpha val="60001"/>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09" name="Oval 13"/>
              <p:cNvSpPr>
                <a:spLocks noChangeArrowheads="1"/>
              </p:cNvSpPr>
              <p:nvPr/>
            </p:nvSpPr>
            <p:spPr bwMode="auto">
              <a:xfrm>
                <a:off x="2448" y="2056"/>
                <a:ext cx="816" cy="455"/>
              </a:xfrm>
              <a:prstGeom prst="ellipse">
                <a:avLst/>
              </a:prstGeom>
              <a:gradFill rotWithShape="1">
                <a:gsLst>
                  <a:gs pos="0">
                    <a:schemeClr val="hlink"/>
                  </a:gs>
                  <a:gs pos="50000">
                    <a:schemeClr val="folHlink"/>
                  </a:gs>
                  <a:gs pos="100000">
                    <a:schemeClr val="hlink"/>
                  </a:gs>
                </a:gsLst>
                <a:lin ang="5400000" scaled="1"/>
              </a:gradFill>
              <a:ln w="12700" cap="sq">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10" name="Text Box 14"/>
              <p:cNvSpPr txBox="1">
                <a:spLocks noChangeArrowheads="1"/>
              </p:cNvSpPr>
              <p:nvPr/>
            </p:nvSpPr>
            <p:spPr bwMode="auto">
              <a:xfrm>
                <a:off x="2535" y="2045"/>
                <a:ext cx="6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dirty="0">
                    <a:solidFill>
                      <a:srgbClr val="FFFF00"/>
                    </a:solidFill>
                    <a:latin typeface="Humanst521 Cn BT" pitchFamily="34" charset="0"/>
                    <a:cs typeface="Tahoma" panose="020B0604030504040204" pitchFamily="34" charset="0"/>
                  </a:rPr>
                  <a:t>True</a:t>
                </a:r>
                <a:r>
                  <a:rPr lang="en-US" altLang="zh-CN" sz="2000" dirty="0">
                    <a:solidFill>
                      <a:srgbClr val="FFFF00"/>
                    </a:solidFill>
                    <a:latin typeface="Humanst521 Cn BT" pitchFamily="34" charset="0"/>
                    <a:ea typeface="SimSun" panose="02010600030101010101" pitchFamily="2" charset="-122"/>
                  </a:rPr>
                  <a:t> </a:t>
                </a:r>
                <a:r>
                  <a:rPr lang="en-US" sz="2000" dirty="0">
                    <a:solidFill>
                      <a:srgbClr val="FFFF00"/>
                    </a:solidFill>
                    <a:latin typeface="Humanst521 Cn BT" pitchFamily="34" charset="0"/>
                    <a:cs typeface="Tahoma" panose="020B0604030504040204" pitchFamily="34" charset="0"/>
                  </a:rPr>
                  <a:t>Family</a:t>
                </a:r>
              </a:p>
            </p:txBody>
          </p:sp>
          <p:sp>
            <p:nvSpPr>
              <p:cNvPr id="4111" name="Oval 15"/>
              <p:cNvSpPr>
                <a:spLocks noChangeArrowheads="1"/>
              </p:cNvSpPr>
              <p:nvPr/>
            </p:nvSpPr>
            <p:spPr bwMode="auto">
              <a:xfrm>
                <a:off x="1920" y="1479"/>
                <a:ext cx="618" cy="459"/>
              </a:xfrm>
              <a:prstGeom prst="ellipse">
                <a:avLst/>
              </a:prstGeom>
              <a:gradFill rotWithShape="1">
                <a:gsLst>
                  <a:gs pos="0">
                    <a:srgbClr val="FF99FF"/>
                  </a:gs>
                  <a:gs pos="50000">
                    <a:srgbClr val="FFFFFF"/>
                  </a:gs>
                  <a:gs pos="100000">
                    <a:srgbClr val="FF99FF"/>
                  </a:gs>
                </a:gsLst>
                <a:lin ang="5400000" scaled="1"/>
              </a:gradFill>
              <a:ln w="12700" cap="sq">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12" name="Text Box 16"/>
              <p:cNvSpPr txBox="1">
                <a:spLocks noChangeArrowheads="1"/>
              </p:cNvSpPr>
              <p:nvPr/>
            </p:nvSpPr>
            <p:spPr bwMode="auto">
              <a:xfrm>
                <a:off x="1955" y="1579"/>
                <a:ext cx="56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2000" dirty="0" smtClean="0">
                    <a:solidFill>
                      <a:srgbClr val="000099"/>
                    </a:solidFill>
                    <a:latin typeface="Humanst521 Cn BT" pitchFamily="34" charset="0"/>
                    <a:cs typeface="Tahoma" panose="020B0604030504040204" pitchFamily="34" charset="0"/>
                  </a:rPr>
                  <a:t>Adam</a:t>
                </a:r>
                <a:endParaRPr lang="en-US" sz="2000" dirty="0">
                  <a:solidFill>
                    <a:srgbClr val="000099"/>
                  </a:solidFill>
                  <a:latin typeface="Humanst521 Cn BT" pitchFamily="34" charset="0"/>
                  <a:cs typeface="Tahoma" panose="020B0604030504040204" pitchFamily="34" charset="0"/>
                </a:endParaRPr>
              </a:p>
            </p:txBody>
          </p:sp>
          <p:sp>
            <p:nvSpPr>
              <p:cNvPr id="4113" name="Oval 17"/>
              <p:cNvSpPr>
                <a:spLocks noChangeArrowheads="1"/>
              </p:cNvSpPr>
              <p:nvPr/>
            </p:nvSpPr>
            <p:spPr bwMode="auto">
              <a:xfrm>
                <a:off x="3174" y="1479"/>
                <a:ext cx="618" cy="459"/>
              </a:xfrm>
              <a:prstGeom prst="ellipse">
                <a:avLst/>
              </a:prstGeom>
              <a:gradFill rotWithShape="1">
                <a:gsLst>
                  <a:gs pos="0">
                    <a:srgbClr val="006600"/>
                  </a:gs>
                  <a:gs pos="50000">
                    <a:srgbClr val="00CC66"/>
                  </a:gs>
                  <a:gs pos="100000">
                    <a:srgbClr val="006600"/>
                  </a:gs>
                </a:gsLst>
                <a:lin ang="5400000" scaled="1"/>
              </a:gradFill>
              <a:ln w="12700" cap="sq">
                <a:solidFill>
                  <a:srgbClr val="00CC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4114" name="Group 18"/>
              <p:cNvGrpSpPr>
                <a:grpSpLocks/>
              </p:cNvGrpSpPr>
              <p:nvPr/>
            </p:nvGrpSpPr>
            <p:grpSpPr bwMode="auto">
              <a:xfrm>
                <a:off x="2779" y="1412"/>
                <a:ext cx="166" cy="606"/>
                <a:chOff x="1411" y="1136"/>
                <a:chExt cx="214" cy="807"/>
              </a:xfrm>
            </p:grpSpPr>
            <p:sp>
              <p:nvSpPr>
                <p:cNvPr id="4115" name="Line 19"/>
                <p:cNvSpPr>
                  <a:spLocks noChangeShapeType="1"/>
                </p:cNvSpPr>
                <p:nvPr/>
              </p:nvSpPr>
              <p:spPr bwMode="auto">
                <a:xfrm flipV="1">
                  <a:off x="1411" y="1136"/>
                  <a:ext cx="0" cy="80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16" name="Line 20"/>
                <p:cNvSpPr>
                  <a:spLocks noChangeShapeType="1"/>
                </p:cNvSpPr>
                <p:nvPr/>
              </p:nvSpPr>
              <p:spPr bwMode="auto">
                <a:xfrm>
                  <a:off x="1625" y="1137"/>
                  <a:ext cx="0" cy="80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4117" name="Group 21"/>
              <p:cNvGrpSpPr>
                <a:grpSpLocks/>
              </p:cNvGrpSpPr>
              <p:nvPr/>
            </p:nvGrpSpPr>
            <p:grpSpPr bwMode="auto">
              <a:xfrm rot="5400000">
                <a:off x="2781" y="1404"/>
                <a:ext cx="161" cy="624"/>
                <a:chOff x="1411" y="1136"/>
                <a:chExt cx="214" cy="807"/>
              </a:xfrm>
            </p:grpSpPr>
            <p:sp>
              <p:nvSpPr>
                <p:cNvPr id="4118" name="Line 22"/>
                <p:cNvSpPr>
                  <a:spLocks noChangeShapeType="1"/>
                </p:cNvSpPr>
                <p:nvPr/>
              </p:nvSpPr>
              <p:spPr bwMode="auto">
                <a:xfrm flipV="1">
                  <a:off x="1411" y="1136"/>
                  <a:ext cx="0" cy="80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19" name="Line 23"/>
                <p:cNvSpPr>
                  <a:spLocks noChangeShapeType="1"/>
                </p:cNvSpPr>
                <p:nvPr/>
              </p:nvSpPr>
              <p:spPr bwMode="auto">
                <a:xfrm>
                  <a:off x="1625" y="1137"/>
                  <a:ext cx="0" cy="80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4120" name="Group 24"/>
              <p:cNvGrpSpPr>
                <a:grpSpLocks/>
              </p:cNvGrpSpPr>
              <p:nvPr/>
            </p:nvGrpSpPr>
            <p:grpSpPr bwMode="auto">
              <a:xfrm>
                <a:off x="2508" y="911"/>
                <a:ext cx="708" cy="481"/>
                <a:chOff x="2508" y="911"/>
                <a:chExt cx="708" cy="481"/>
              </a:xfrm>
            </p:grpSpPr>
            <p:grpSp>
              <p:nvGrpSpPr>
                <p:cNvPr id="4121" name="Group 25"/>
                <p:cNvGrpSpPr>
                  <a:grpSpLocks/>
                </p:cNvGrpSpPr>
                <p:nvPr/>
              </p:nvGrpSpPr>
              <p:grpSpPr bwMode="auto">
                <a:xfrm>
                  <a:off x="2508" y="911"/>
                  <a:ext cx="708" cy="481"/>
                  <a:chOff x="2581" y="911"/>
                  <a:chExt cx="562" cy="481"/>
                </a:xfrm>
              </p:grpSpPr>
              <p:sp>
                <p:nvSpPr>
                  <p:cNvPr id="4122" name="Oval 26"/>
                  <p:cNvSpPr>
                    <a:spLocks noChangeArrowheads="1"/>
                  </p:cNvSpPr>
                  <p:nvPr/>
                </p:nvSpPr>
                <p:spPr bwMode="auto">
                  <a:xfrm>
                    <a:off x="2581" y="911"/>
                    <a:ext cx="562" cy="481"/>
                  </a:xfrm>
                  <a:prstGeom prst="ellipse">
                    <a:avLst/>
                  </a:prstGeom>
                  <a:gradFill rotWithShape="1">
                    <a:gsLst>
                      <a:gs pos="0">
                        <a:srgbClr val="FFFFFF"/>
                      </a:gs>
                      <a:gs pos="50000">
                        <a:srgbClr val="99CCFF"/>
                      </a:gs>
                      <a:gs pos="100000">
                        <a:srgbClr val="FFFFFF"/>
                      </a:gs>
                    </a:gsLst>
                    <a:lin ang="5400000" scaled="1"/>
                  </a:gradFill>
                  <a:ln w="12700" cap="sq">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23" name="Oval 27"/>
                  <p:cNvSpPr>
                    <a:spLocks noChangeArrowheads="1"/>
                  </p:cNvSpPr>
                  <p:nvPr/>
                </p:nvSpPr>
                <p:spPr bwMode="auto">
                  <a:xfrm>
                    <a:off x="2623" y="946"/>
                    <a:ext cx="477" cy="411"/>
                  </a:xfrm>
                  <a:prstGeom prst="ellipse">
                    <a:avLst/>
                  </a:prstGeom>
                  <a:gradFill rotWithShape="1">
                    <a:gsLst>
                      <a:gs pos="0">
                        <a:srgbClr val="99CCFF"/>
                      </a:gs>
                      <a:gs pos="50000">
                        <a:srgbClr val="FFFFFF"/>
                      </a:gs>
                      <a:gs pos="100000">
                        <a:srgbClr val="99CCFF"/>
                      </a:gs>
                    </a:gsLst>
                    <a:lin ang="5400000" scaled="1"/>
                  </a:gradFill>
                  <a:ln w="12700" cap="sq">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4124" name="Text Box 28"/>
                <p:cNvSpPr txBox="1">
                  <a:spLocks noChangeArrowheads="1"/>
                </p:cNvSpPr>
                <p:nvPr/>
              </p:nvSpPr>
              <p:spPr bwMode="auto">
                <a:xfrm>
                  <a:off x="2606" y="1008"/>
                  <a:ext cx="5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srgbClr val="000099"/>
                      </a:solidFill>
                      <a:latin typeface="Humanst521 Cn BT" pitchFamily="34" charset="0"/>
                      <a:cs typeface="Tahoma" panose="020B0604030504040204" pitchFamily="34" charset="0"/>
                    </a:rPr>
                    <a:t>God</a:t>
                  </a:r>
                </a:p>
              </p:txBody>
            </p:sp>
          </p:grpSp>
          <p:sp>
            <p:nvSpPr>
              <p:cNvPr id="4125" name="Text Box 29"/>
              <p:cNvSpPr txBox="1">
                <a:spLocks noChangeArrowheads="1"/>
              </p:cNvSpPr>
              <p:nvPr/>
            </p:nvSpPr>
            <p:spPr bwMode="auto">
              <a:xfrm>
                <a:off x="3271" y="1579"/>
                <a:ext cx="41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2000" dirty="0" smtClean="0">
                    <a:solidFill>
                      <a:schemeClr val="tx1"/>
                    </a:solidFill>
                    <a:effectLst>
                      <a:outerShdw blurRad="38100" dist="38100" dir="2700000" algn="tl">
                        <a:srgbClr val="C0C0C0"/>
                      </a:outerShdw>
                    </a:effectLst>
                    <a:latin typeface="Humanst521 Cn BT" pitchFamily="34" charset="0"/>
                    <a:cs typeface="Tahoma" panose="020B0604030504040204" pitchFamily="34" charset="0"/>
                  </a:rPr>
                  <a:t>Eve</a:t>
                </a:r>
                <a:endParaRPr lang="en-US" sz="2000" dirty="0">
                  <a:solidFill>
                    <a:schemeClr val="tx1"/>
                  </a:solidFill>
                  <a:effectLst>
                    <a:outerShdw blurRad="38100" dist="38100" dir="2700000" algn="tl">
                      <a:srgbClr val="C0C0C0"/>
                    </a:outerShdw>
                  </a:effectLst>
                  <a:latin typeface="Humanst521 Cn BT" pitchFamily="34" charset="0"/>
                  <a:cs typeface="Tahoma" panose="020B0604030504040204" pitchFamily="34" charset="0"/>
                </a:endParaRPr>
              </a:p>
            </p:txBody>
          </p:sp>
        </p:grpSp>
      </p:grpSp>
      <p:grpSp>
        <p:nvGrpSpPr>
          <p:cNvPr id="4126" name="Group 30"/>
          <p:cNvGrpSpPr>
            <a:grpSpLocks/>
          </p:cNvGrpSpPr>
          <p:nvPr/>
        </p:nvGrpSpPr>
        <p:grpSpPr bwMode="auto">
          <a:xfrm>
            <a:off x="6038850" y="2438400"/>
            <a:ext cx="3314700" cy="2614613"/>
            <a:chOff x="3828" y="912"/>
            <a:chExt cx="2088" cy="1647"/>
          </a:xfrm>
        </p:grpSpPr>
        <p:sp>
          <p:nvSpPr>
            <p:cNvPr id="4127" name="AutoShape 31"/>
            <p:cNvSpPr>
              <a:spLocks noChangeArrowheads="1"/>
            </p:cNvSpPr>
            <p:nvPr/>
          </p:nvSpPr>
          <p:spPr bwMode="auto">
            <a:xfrm>
              <a:off x="4206" y="1152"/>
              <a:ext cx="1189" cy="1155"/>
            </a:xfrm>
            <a:prstGeom prst="diamond">
              <a:avLst/>
            </a:prstGeom>
            <a:gradFill rotWithShape="1">
              <a:gsLst>
                <a:gs pos="0">
                  <a:srgbClr val="6699FF"/>
                </a:gs>
                <a:gs pos="100000">
                  <a:srgbClr val="6699FF">
                    <a:gamma/>
                    <a:shade val="46275"/>
                    <a:invGamma/>
                    <a:alpha val="60001"/>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28" name="Oval 32"/>
            <p:cNvSpPr>
              <a:spLocks noChangeArrowheads="1"/>
            </p:cNvSpPr>
            <p:nvPr/>
          </p:nvSpPr>
          <p:spPr bwMode="auto">
            <a:xfrm>
              <a:off x="4478" y="2104"/>
              <a:ext cx="626" cy="455"/>
            </a:xfrm>
            <a:prstGeom prst="ellipse">
              <a:avLst/>
            </a:prstGeom>
            <a:gradFill rotWithShape="1">
              <a:gsLst>
                <a:gs pos="0">
                  <a:schemeClr val="hlink"/>
                </a:gs>
                <a:gs pos="50000">
                  <a:schemeClr val="folHlink"/>
                </a:gs>
                <a:gs pos="100000">
                  <a:schemeClr val="hlink"/>
                </a:gs>
              </a:gsLst>
              <a:lin ang="5400000" scaled="1"/>
            </a:gradFill>
            <a:ln w="12700" cap="sq">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29" name="Text Box 33"/>
            <p:cNvSpPr txBox="1">
              <a:spLocks noChangeArrowheads="1"/>
            </p:cNvSpPr>
            <p:nvPr/>
          </p:nvSpPr>
          <p:spPr bwMode="auto">
            <a:xfrm>
              <a:off x="4434" y="2150"/>
              <a:ext cx="727"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0000"/>
                </a:lnSpc>
                <a:spcBef>
                  <a:spcPct val="0"/>
                </a:spcBef>
              </a:pPr>
              <a:r>
                <a:rPr lang="en-US" sz="2000" dirty="0">
                  <a:solidFill>
                    <a:srgbClr val="FFFF00"/>
                  </a:solidFill>
                  <a:latin typeface="Humanst521 Cn BT" pitchFamily="34" charset="0"/>
                  <a:cs typeface="Tahoma" panose="020B0604030504040204" pitchFamily="34" charset="0"/>
                </a:rPr>
                <a:t>K. of Heaven</a:t>
              </a:r>
            </a:p>
          </p:txBody>
        </p:sp>
        <p:sp>
          <p:nvSpPr>
            <p:cNvPr id="4130" name="Oval 34"/>
            <p:cNvSpPr>
              <a:spLocks noChangeArrowheads="1"/>
            </p:cNvSpPr>
            <p:nvPr/>
          </p:nvSpPr>
          <p:spPr bwMode="auto">
            <a:xfrm>
              <a:off x="3840" y="1527"/>
              <a:ext cx="618" cy="459"/>
            </a:xfrm>
            <a:prstGeom prst="ellipse">
              <a:avLst/>
            </a:prstGeom>
            <a:gradFill rotWithShape="1">
              <a:gsLst>
                <a:gs pos="0">
                  <a:srgbClr val="FF99FF"/>
                </a:gs>
                <a:gs pos="50000">
                  <a:srgbClr val="FFFFFF"/>
                </a:gs>
                <a:gs pos="100000">
                  <a:srgbClr val="FF99FF"/>
                </a:gs>
              </a:gsLst>
              <a:lin ang="5400000" scaled="1"/>
            </a:gradFill>
            <a:ln w="12700" cap="sq">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31" name="Text Box 35"/>
            <p:cNvSpPr txBox="1">
              <a:spLocks noChangeArrowheads="1"/>
            </p:cNvSpPr>
            <p:nvPr/>
          </p:nvSpPr>
          <p:spPr bwMode="auto">
            <a:xfrm>
              <a:off x="3828" y="1627"/>
              <a:ext cx="72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000">
                  <a:solidFill>
                    <a:srgbClr val="000099"/>
                  </a:solidFill>
                  <a:latin typeface="Humanst521 Cn BT" pitchFamily="34" charset="0"/>
                  <a:cs typeface="Tahoma" panose="020B0604030504040204" pitchFamily="34" charset="0"/>
                </a:rPr>
                <a:t>Human</a:t>
              </a:r>
            </a:p>
          </p:txBody>
        </p:sp>
        <p:sp>
          <p:nvSpPr>
            <p:cNvPr id="4132" name="Oval 36"/>
            <p:cNvSpPr>
              <a:spLocks noChangeArrowheads="1"/>
            </p:cNvSpPr>
            <p:nvPr/>
          </p:nvSpPr>
          <p:spPr bwMode="auto">
            <a:xfrm>
              <a:off x="5142" y="1527"/>
              <a:ext cx="618" cy="459"/>
            </a:xfrm>
            <a:prstGeom prst="ellipse">
              <a:avLst/>
            </a:prstGeom>
            <a:gradFill rotWithShape="1">
              <a:gsLst>
                <a:gs pos="0">
                  <a:srgbClr val="006600"/>
                </a:gs>
                <a:gs pos="50000">
                  <a:srgbClr val="00CC66"/>
                </a:gs>
                <a:gs pos="100000">
                  <a:srgbClr val="006600"/>
                </a:gs>
              </a:gsLst>
              <a:lin ang="5400000" scaled="1"/>
            </a:gradFill>
            <a:ln w="12700" cap="sq">
              <a:solidFill>
                <a:srgbClr val="00CC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33" name="Text Box 37"/>
            <p:cNvSpPr txBox="1">
              <a:spLocks noChangeArrowheads="1"/>
            </p:cNvSpPr>
            <p:nvPr/>
          </p:nvSpPr>
          <p:spPr bwMode="auto">
            <a:xfrm>
              <a:off x="5105" y="1632"/>
              <a:ext cx="81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800">
                  <a:solidFill>
                    <a:schemeClr val="tx1"/>
                  </a:solidFill>
                  <a:effectLst>
                    <a:outerShdw blurRad="38100" dist="38100" dir="2700000" algn="tl">
                      <a:srgbClr val="C0C0C0"/>
                    </a:outerShdw>
                  </a:effectLst>
                  <a:latin typeface="Humanst521 Cn BT" pitchFamily="34" charset="0"/>
                  <a:cs typeface="Tahoma" panose="020B0604030504040204" pitchFamily="34" charset="0"/>
                </a:rPr>
                <a:t>Creation</a:t>
              </a:r>
            </a:p>
          </p:txBody>
        </p:sp>
        <p:grpSp>
          <p:nvGrpSpPr>
            <p:cNvPr id="4134" name="Group 38"/>
            <p:cNvGrpSpPr>
              <a:grpSpLocks/>
            </p:cNvGrpSpPr>
            <p:nvPr/>
          </p:nvGrpSpPr>
          <p:grpSpPr bwMode="auto">
            <a:xfrm>
              <a:off x="4446" y="912"/>
              <a:ext cx="708" cy="481"/>
              <a:chOff x="2508" y="911"/>
              <a:chExt cx="708" cy="481"/>
            </a:xfrm>
          </p:grpSpPr>
          <p:grpSp>
            <p:nvGrpSpPr>
              <p:cNvPr id="4135" name="Group 39"/>
              <p:cNvGrpSpPr>
                <a:grpSpLocks/>
              </p:cNvGrpSpPr>
              <p:nvPr/>
            </p:nvGrpSpPr>
            <p:grpSpPr bwMode="auto">
              <a:xfrm>
                <a:off x="2508" y="911"/>
                <a:ext cx="708" cy="481"/>
                <a:chOff x="2581" y="911"/>
                <a:chExt cx="562" cy="481"/>
              </a:xfrm>
            </p:grpSpPr>
            <p:sp>
              <p:nvSpPr>
                <p:cNvPr id="4136" name="Oval 40"/>
                <p:cNvSpPr>
                  <a:spLocks noChangeArrowheads="1"/>
                </p:cNvSpPr>
                <p:nvPr/>
              </p:nvSpPr>
              <p:spPr bwMode="auto">
                <a:xfrm>
                  <a:off x="2581" y="911"/>
                  <a:ext cx="562" cy="481"/>
                </a:xfrm>
                <a:prstGeom prst="ellipse">
                  <a:avLst/>
                </a:prstGeom>
                <a:gradFill rotWithShape="1">
                  <a:gsLst>
                    <a:gs pos="0">
                      <a:srgbClr val="FFFFFF"/>
                    </a:gs>
                    <a:gs pos="50000">
                      <a:srgbClr val="99CCFF"/>
                    </a:gs>
                    <a:gs pos="100000">
                      <a:srgbClr val="FFFFFF"/>
                    </a:gs>
                  </a:gsLst>
                  <a:lin ang="5400000" scaled="1"/>
                </a:gradFill>
                <a:ln w="12700" cap="sq">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37" name="Oval 41"/>
                <p:cNvSpPr>
                  <a:spLocks noChangeArrowheads="1"/>
                </p:cNvSpPr>
                <p:nvPr/>
              </p:nvSpPr>
              <p:spPr bwMode="auto">
                <a:xfrm>
                  <a:off x="2623" y="946"/>
                  <a:ext cx="477" cy="411"/>
                </a:xfrm>
                <a:prstGeom prst="ellipse">
                  <a:avLst/>
                </a:prstGeom>
                <a:gradFill rotWithShape="1">
                  <a:gsLst>
                    <a:gs pos="0">
                      <a:srgbClr val="99CCFF"/>
                    </a:gs>
                    <a:gs pos="50000">
                      <a:srgbClr val="FFFFFF"/>
                    </a:gs>
                    <a:gs pos="100000">
                      <a:srgbClr val="99CCFF"/>
                    </a:gs>
                  </a:gsLst>
                  <a:lin ang="5400000" scaled="1"/>
                </a:gradFill>
                <a:ln w="12700" cap="sq">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4138" name="Text Box 42"/>
              <p:cNvSpPr txBox="1">
                <a:spLocks noChangeArrowheads="1"/>
              </p:cNvSpPr>
              <p:nvPr/>
            </p:nvSpPr>
            <p:spPr bwMode="auto">
              <a:xfrm>
                <a:off x="2606" y="1008"/>
                <a:ext cx="5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000099"/>
                    </a:solidFill>
                    <a:latin typeface="Humanst521 Cn BT" pitchFamily="34" charset="0"/>
                    <a:cs typeface="Tahoma" panose="020B0604030504040204" pitchFamily="34" charset="0"/>
                  </a:rPr>
                  <a:t>God</a:t>
                </a:r>
              </a:p>
            </p:txBody>
          </p:sp>
        </p:grpSp>
        <p:grpSp>
          <p:nvGrpSpPr>
            <p:cNvPr id="4139" name="Group 43"/>
            <p:cNvGrpSpPr>
              <a:grpSpLocks/>
            </p:cNvGrpSpPr>
            <p:nvPr/>
          </p:nvGrpSpPr>
          <p:grpSpPr bwMode="auto">
            <a:xfrm>
              <a:off x="4718" y="1444"/>
              <a:ext cx="166" cy="606"/>
              <a:chOff x="1411" y="1136"/>
              <a:chExt cx="214" cy="807"/>
            </a:xfrm>
          </p:grpSpPr>
          <p:sp>
            <p:nvSpPr>
              <p:cNvPr id="4140" name="Line 44"/>
              <p:cNvSpPr>
                <a:spLocks noChangeShapeType="1"/>
              </p:cNvSpPr>
              <p:nvPr/>
            </p:nvSpPr>
            <p:spPr bwMode="auto">
              <a:xfrm flipV="1">
                <a:off x="1411" y="1136"/>
                <a:ext cx="0" cy="80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41" name="Line 45"/>
              <p:cNvSpPr>
                <a:spLocks noChangeShapeType="1"/>
              </p:cNvSpPr>
              <p:nvPr/>
            </p:nvSpPr>
            <p:spPr bwMode="auto">
              <a:xfrm>
                <a:off x="1625" y="1137"/>
                <a:ext cx="0" cy="80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4142" name="Group 46"/>
            <p:cNvGrpSpPr>
              <a:grpSpLocks/>
            </p:cNvGrpSpPr>
            <p:nvPr/>
          </p:nvGrpSpPr>
          <p:grpSpPr bwMode="auto">
            <a:xfrm rot="5400000">
              <a:off x="4720" y="1436"/>
              <a:ext cx="161" cy="624"/>
              <a:chOff x="1411" y="1136"/>
              <a:chExt cx="214" cy="807"/>
            </a:xfrm>
          </p:grpSpPr>
          <p:sp>
            <p:nvSpPr>
              <p:cNvPr id="4143" name="Line 47"/>
              <p:cNvSpPr>
                <a:spLocks noChangeShapeType="1"/>
              </p:cNvSpPr>
              <p:nvPr/>
            </p:nvSpPr>
            <p:spPr bwMode="auto">
              <a:xfrm flipV="1">
                <a:off x="1411" y="1136"/>
                <a:ext cx="0" cy="80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44" name="Line 48"/>
              <p:cNvSpPr>
                <a:spLocks noChangeShapeType="1"/>
              </p:cNvSpPr>
              <p:nvPr/>
            </p:nvSpPr>
            <p:spPr bwMode="auto">
              <a:xfrm>
                <a:off x="1625" y="1137"/>
                <a:ext cx="0" cy="80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grpSp>
        <p:nvGrpSpPr>
          <p:cNvPr id="4145" name="Group 49"/>
          <p:cNvGrpSpPr>
            <a:grpSpLocks/>
          </p:cNvGrpSpPr>
          <p:nvPr/>
        </p:nvGrpSpPr>
        <p:grpSpPr bwMode="auto">
          <a:xfrm>
            <a:off x="19050" y="2438400"/>
            <a:ext cx="2971800" cy="2571750"/>
            <a:chOff x="0" y="912"/>
            <a:chExt cx="1872" cy="1620"/>
          </a:xfrm>
        </p:grpSpPr>
        <p:sp>
          <p:nvSpPr>
            <p:cNvPr id="4146" name="AutoShape 50"/>
            <p:cNvSpPr>
              <a:spLocks noChangeArrowheads="1"/>
            </p:cNvSpPr>
            <p:nvPr/>
          </p:nvSpPr>
          <p:spPr bwMode="auto">
            <a:xfrm>
              <a:off x="352" y="1125"/>
              <a:ext cx="1189" cy="1155"/>
            </a:xfrm>
            <a:prstGeom prst="diamond">
              <a:avLst/>
            </a:prstGeom>
            <a:gradFill rotWithShape="1">
              <a:gsLst>
                <a:gs pos="0">
                  <a:srgbClr val="6699FF"/>
                </a:gs>
                <a:gs pos="100000">
                  <a:srgbClr val="6699FF">
                    <a:gamma/>
                    <a:shade val="46275"/>
                    <a:invGamma/>
                    <a:alpha val="60001"/>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47" name="Oval 51"/>
            <p:cNvSpPr>
              <a:spLocks noChangeArrowheads="1"/>
            </p:cNvSpPr>
            <p:nvPr/>
          </p:nvSpPr>
          <p:spPr bwMode="auto">
            <a:xfrm>
              <a:off x="624" y="2077"/>
              <a:ext cx="626" cy="455"/>
            </a:xfrm>
            <a:prstGeom prst="ellipse">
              <a:avLst/>
            </a:prstGeom>
            <a:gradFill rotWithShape="1">
              <a:gsLst>
                <a:gs pos="0">
                  <a:schemeClr val="hlink"/>
                </a:gs>
                <a:gs pos="50000">
                  <a:schemeClr val="folHlink"/>
                </a:gs>
                <a:gs pos="100000">
                  <a:schemeClr val="hlink"/>
                </a:gs>
              </a:gsLst>
              <a:lin ang="5400000" scaled="1"/>
            </a:gradFill>
            <a:ln w="12700" cap="sq">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48" name="Text Box 52"/>
            <p:cNvSpPr txBox="1">
              <a:spLocks noChangeArrowheads="1"/>
            </p:cNvSpPr>
            <p:nvPr/>
          </p:nvSpPr>
          <p:spPr bwMode="auto">
            <a:xfrm>
              <a:off x="684" y="2104"/>
              <a:ext cx="54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US" sz="2000" dirty="0">
                  <a:solidFill>
                    <a:srgbClr val="FFFF00"/>
                  </a:solidFill>
                  <a:latin typeface="Humanst521 Cn BT" pitchFamily="34" charset="0"/>
                  <a:cs typeface="Tahoma" panose="020B0604030504040204" pitchFamily="34" charset="0"/>
                </a:rPr>
                <a:t>True</a:t>
              </a:r>
            </a:p>
            <a:p>
              <a:pPr algn="ctr">
                <a:lnSpc>
                  <a:spcPct val="85000"/>
                </a:lnSpc>
                <a:spcBef>
                  <a:spcPct val="0"/>
                </a:spcBef>
              </a:pPr>
              <a:r>
                <a:rPr lang="en-US" sz="2000" dirty="0" err="1">
                  <a:solidFill>
                    <a:srgbClr val="FFFF00"/>
                  </a:solidFill>
                  <a:latin typeface="Humanst521 Cn BT" pitchFamily="34" charset="0"/>
                  <a:cs typeface="Tahoma" panose="020B0604030504040204" pitchFamily="34" charset="0"/>
                </a:rPr>
                <a:t>Indiv</a:t>
              </a:r>
              <a:endParaRPr lang="en-US" sz="2000" dirty="0">
                <a:solidFill>
                  <a:srgbClr val="FFFF00"/>
                </a:solidFill>
                <a:latin typeface="Humanst521 Cn BT" pitchFamily="34" charset="0"/>
                <a:cs typeface="Tahoma" panose="020B0604030504040204" pitchFamily="34" charset="0"/>
              </a:endParaRPr>
            </a:p>
          </p:txBody>
        </p:sp>
        <p:sp>
          <p:nvSpPr>
            <p:cNvPr id="4149" name="Oval 53"/>
            <p:cNvSpPr>
              <a:spLocks noChangeArrowheads="1"/>
            </p:cNvSpPr>
            <p:nvPr/>
          </p:nvSpPr>
          <p:spPr bwMode="auto">
            <a:xfrm>
              <a:off x="0" y="1500"/>
              <a:ext cx="618" cy="459"/>
            </a:xfrm>
            <a:prstGeom prst="ellipse">
              <a:avLst/>
            </a:prstGeom>
            <a:gradFill rotWithShape="1">
              <a:gsLst>
                <a:gs pos="0">
                  <a:srgbClr val="FF99FF"/>
                </a:gs>
                <a:gs pos="50000">
                  <a:srgbClr val="FFFFFF"/>
                </a:gs>
                <a:gs pos="100000">
                  <a:srgbClr val="FF99FF"/>
                </a:gs>
              </a:gsLst>
              <a:lin ang="5400000" scaled="1"/>
            </a:gradFill>
            <a:ln w="12700" cap="sq">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50" name="Text Box 54"/>
            <p:cNvSpPr txBox="1">
              <a:spLocks noChangeArrowheads="1"/>
            </p:cNvSpPr>
            <p:nvPr/>
          </p:nvSpPr>
          <p:spPr bwMode="auto">
            <a:xfrm>
              <a:off x="48" y="1600"/>
              <a:ext cx="57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000">
                  <a:solidFill>
                    <a:srgbClr val="000099"/>
                  </a:solidFill>
                  <a:latin typeface="Humanst521 Cn BT" pitchFamily="34" charset="0"/>
                  <a:cs typeface="Tahoma" panose="020B0604030504040204" pitchFamily="34" charset="0"/>
                </a:rPr>
                <a:t>Mind</a:t>
              </a:r>
            </a:p>
          </p:txBody>
        </p:sp>
        <p:sp>
          <p:nvSpPr>
            <p:cNvPr id="4151" name="Oval 55"/>
            <p:cNvSpPr>
              <a:spLocks noChangeArrowheads="1"/>
            </p:cNvSpPr>
            <p:nvPr/>
          </p:nvSpPr>
          <p:spPr bwMode="auto">
            <a:xfrm>
              <a:off x="1254" y="1500"/>
              <a:ext cx="618" cy="459"/>
            </a:xfrm>
            <a:prstGeom prst="ellipse">
              <a:avLst/>
            </a:prstGeom>
            <a:gradFill rotWithShape="1">
              <a:gsLst>
                <a:gs pos="0">
                  <a:srgbClr val="006600"/>
                </a:gs>
                <a:gs pos="50000">
                  <a:srgbClr val="00CC66"/>
                </a:gs>
                <a:gs pos="100000">
                  <a:srgbClr val="006600"/>
                </a:gs>
              </a:gsLst>
              <a:lin ang="5400000" scaled="1"/>
            </a:gradFill>
            <a:ln w="12700" cap="sq">
              <a:solidFill>
                <a:srgbClr val="00CC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52" name="Text Box 56"/>
            <p:cNvSpPr txBox="1">
              <a:spLocks noChangeArrowheads="1"/>
            </p:cNvSpPr>
            <p:nvPr/>
          </p:nvSpPr>
          <p:spPr bwMode="auto">
            <a:xfrm>
              <a:off x="1344" y="1585"/>
              <a:ext cx="48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800" dirty="0">
                  <a:solidFill>
                    <a:schemeClr val="tx1"/>
                  </a:solidFill>
                  <a:effectLst>
                    <a:outerShdw blurRad="38100" dist="38100" dir="2700000" algn="tl">
                      <a:srgbClr val="C0C0C0"/>
                    </a:outerShdw>
                  </a:effectLst>
                  <a:latin typeface="Humanst521 Cn BT" pitchFamily="34" charset="0"/>
                  <a:cs typeface="Tahoma" panose="020B0604030504040204" pitchFamily="34" charset="0"/>
                </a:rPr>
                <a:t>Body</a:t>
              </a:r>
            </a:p>
          </p:txBody>
        </p:sp>
        <p:grpSp>
          <p:nvGrpSpPr>
            <p:cNvPr id="4153" name="Group 57"/>
            <p:cNvGrpSpPr>
              <a:grpSpLocks/>
            </p:cNvGrpSpPr>
            <p:nvPr/>
          </p:nvGrpSpPr>
          <p:grpSpPr bwMode="auto">
            <a:xfrm>
              <a:off x="860" y="1433"/>
              <a:ext cx="166" cy="606"/>
              <a:chOff x="1411" y="1136"/>
              <a:chExt cx="214" cy="807"/>
            </a:xfrm>
          </p:grpSpPr>
          <p:sp>
            <p:nvSpPr>
              <p:cNvPr id="4154" name="Line 58"/>
              <p:cNvSpPr>
                <a:spLocks noChangeShapeType="1"/>
              </p:cNvSpPr>
              <p:nvPr/>
            </p:nvSpPr>
            <p:spPr bwMode="auto">
              <a:xfrm flipV="1">
                <a:off x="1411" y="1136"/>
                <a:ext cx="0" cy="80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55" name="Line 59"/>
              <p:cNvSpPr>
                <a:spLocks noChangeShapeType="1"/>
              </p:cNvSpPr>
              <p:nvPr/>
            </p:nvSpPr>
            <p:spPr bwMode="auto">
              <a:xfrm>
                <a:off x="1625" y="1137"/>
                <a:ext cx="0" cy="80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4156" name="Group 60"/>
            <p:cNvGrpSpPr>
              <a:grpSpLocks/>
            </p:cNvGrpSpPr>
            <p:nvPr/>
          </p:nvGrpSpPr>
          <p:grpSpPr bwMode="auto">
            <a:xfrm rot="5400000">
              <a:off x="862" y="1425"/>
              <a:ext cx="161" cy="624"/>
              <a:chOff x="1411" y="1136"/>
              <a:chExt cx="214" cy="807"/>
            </a:xfrm>
          </p:grpSpPr>
          <p:sp>
            <p:nvSpPr>
              <p:cNvPr id="4157" name="Line 61"/>
              <p:cNvSpPr>
                <a:spLocks noChangeShapeType="1"/>
              </p:cNvSpPr>
              <p:nvPr/>
            </p:nvSpPr>
            <p:spPr bwMode="auto">
              <a:xfrm flipV="1">
                <a:off x="1411" y="1136"/>
                <a:ext cx="0" cy="80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58" name="Line 62"/>
              <p:cNvSpPr>
                <a:spLocks noChangeShapeType="1"/>
              </p:cNvSpPr>
              <p:nvPr/>
            </p:nvSpPr>
            <p:spPr bwMode="auto">
              <a:xfrm>
                <a:off x="1625" y="1137"/>
                <a:ext cx="0" cy="80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4159" name="Group 63"/>
            <p:cNvGrpSpPr>
              <a:grpSpLocks/>
            </p:cNvGrpSpPr>
            <p:nvPr/>
          </p:nvGrpSpPr>
          <p:grpSpPr bwMode="auto">
            <a:xfrm>
              <a:off x="588" y="912"/>
              <a:ext cx="708" cy="481"/>
              <a:chOff x="2508" y="911"/>
              <a:chExt cx="708" cy="481"/>
            </a:xfrm>
          </p:grpSpPr>
          <p:grpSp>
            <p:nvGrpSpPr>
              <p:cNvPr id="4160" name="Group 64"/>
              <p:cNvGrpSpPr>
                <a:grpSpLocks/>
              </p:cNvGrpSpPr>
              <p:nvPr/>
            </p:nvGrpSpPr>
            <p:grpSpPr bwMode="auto">
              <a:xfrm>
                <a:off x="2508" y="911"/>
                <a:ext cx="708" cy="481"/>
                <a:chOff x="2581" y="911"/>
                <a:chExt cx="562" cy="481"/>
              </a:xfrm>
            </p:grpSpPr>
            <p:sp>
              <p:nvSpPr>
                <p:cNvPr id="4161" name="Oval 65"/>
                <p:cNvSpPr>
                  <a:spLocks noChangeArrowheads="1"/>
                </p:cNvSpPr>
                <p:nvPr/>
              </p:nvSpPr>
              <p:spPr bwMode="auto">
                <a:xfrm>
                  <a:off x="2581" y="911"/>
                  <a:ext cx="562" cy="481"/>
                </a:xfrm>
                <a:prstGeom prst="ellipse">
                  <a:avLst/>
                </a:prstGeom>
                <a:gradFill rotWithShape="1">
                  <a:gsLst>
                    <a:gs pos="0">
                      <a:srgbClr val="FFFFFF"/>
                    </a:gs>
                    <a:gs pos="50000">
                      <a:srgbClr val="99CCFF"/>
                    </a:gs>
                    <a:gs pos="100000">
                      <a:srgbClr val="FFFFFF"/>
                    </a:gs>
                  </a:gsLst>
                  <a:lin ang="5400000" scaled="1"/>
                </a:gradFill>
                <a:ln w="12700" cap="sq">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62" name="Oval 66"/>
                <p:cNvSpPr>
                  <a:spLocks noChangeArrowheads="1"/>
                </p:cNvSpPr>
                <p:nvPr/>
              </p:nvSpPr>
              <p:spPr bwMode="auto">
                <a:xfrm>
                  <a:off x="2623" y="946"/>
                  <a:ext cx="477" cy="411"/>
                </a:xfrm>
                <a:prstGeom prst="ellipse">
                  <a:avLst/>
                </a:prstGeom>
                <a:gradFill rotWithShape="1">
                  <a:gsLst>
                    <a:gs pos="0">
                      <a:srgbClr val="99CCFF"/>
                    </a:gs>
                    <a:gs pos="50000">
                      <a:srgbClr val="FFFFFF"/>
                    </a:gs>
                    <a:gs pos="100000">
                      <a:srgbClr val="99CCFF"/>
                    </a:gs>
                  </a:gsLst>
                  <a:lin ang="5400000" scaled="1"/>
                </a:gradFill>
                <a:ln w="12700" cap="sq">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4163" name="Text Box 67"/>
              <p:cNvSpPr txBox="1">
                <a:spLocks noChangeArrowheads="1"/>
              </p:cNvSpPr>
              <p:nvPr/>
            </p:nvSpPr>
            <p:spPr bwMode="auto">
              <a:xfrm>
                <a:off x="2606" y="1008"/>
                <a:ext cx="5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srgbClr val="000099"/>
                    </a:solidFill>
                    <a:latin typeface="Humanst521 Cn BT" pitchFamily="34" charset="0"/>
                    <a:cs typeface="Tahoma" panose="020B0604030504040204" pitchFamily="34" charset="0"/>
                  </a:rPr>
                  <a:t>God</a:t>
                </a:r>
              </a:p>
            </p:txBody>
          </p:sp>
        </p:grpSp>
      </p:grpSp>
      <p:sp>
        <p:nvSpPr>
          <p:cNvPr id="4164" name="Text Box 68"/>
          <p:cNvSpPr txBox="1">
            <a:spLocks noChangeArrowheads="1"/>
          </p:cNvSpPr>
          <p:nvPr/>
        </p:nvSpPr>
        <p:spPr bwMode="auto">
          <a:xfrm>
            <a:off x="228600" y="47244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sz="2800">
                <a:solidFill>
                  <a:srgbClr val="FF0000"/>
                </a:solidFill>
                <a:latin typeface="Arial Black" panose="020B0A04020102020204" pitchFamily="34" charset="0"/>
              </a:rPr>
              <a:t>Joy</a:t>
            </a:r>
          </a:p>
        </p:txBody>
      </p:sp>
      <p:sp>
        <p:nvSpPr>
          <p:cNvPr id="4165" name="Line 69"/>
          <p:cNvSpPr>
            <a:spLocks noChangeShapeType="1"/>
          </p:cNvSpPr>
          <p:nvPr/>
        </p:nvSpPr>
        <p:spPr bwMode="auto">
          <a:xfrm flipH="1">
            <a:off x="609600" y="3733800"/>
            <a:ext cx="857250" cy="9906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66" name="Line 70"/>
          <p:cNvSpPr>
            <a:spLocks noChangeShapeType="1"/>
          </p:cNvSpPr>
          <p:nvPr/>
        </p:nvSpPr>
        <p:spPr bwMode="auto">
          <a:xfrm flipH="1">
            <a:off x="3657600" y="3581400"/>
            <a:ext cx="857250" cy="9906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67" name="Text Box 71"/>
          <p:cNvSpPr txBox="1">
            <a:spLocks noChangeArrowheads="1"/>
          </p:cNvSpPr>
          <p:nvPr/>
        </p:nvSpPr>
        <p:spPr bwMode="auto">
          <a:xfrm>
            <a:off x="2362200" y="4632325"/>
            <a:ext cx="1600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sz="2800" dirty="0">
                <a:solidFill>
                  <a:srgbClr val="FF0000"/>
                </a:solidFill>
                <a:latin typeface="Arial Black" panose="020B0A04020102020204" pitchFamily="34" charset="0"/>
              </a:rPr>
              <a:t>Joy</a:t>
            </a:r>
          </a:p>
          <a:p>
            <a:pPr eaLnBrk="0" hangingPunct="0">
              <a:spcBef>
                <a:spcPct val="0"/>
              </a:spcBef>
            </a:pPr>
            <a:r>
              <a:rPr lang="en-US" sz="3200" dirty="0">
                <a:solidFill>
                  <a:srgbClr val="FF0000"/>
                </a:solidFill>
                <a:latin typeface="Arial Black" panose="020B0A04020102020204" pitchFamily="34" charset="0"/>
              </a:rPr>
              <a:t>Joy</a:t>
            </a:r>
          </a:p>
          <a:p>
            <a:pPr eaLnBrk="0" hangingPunct="0">
              <a:spcBef>
                <a:spcPct val="0"/>
              </a:spcBef>
            </a:pPr>
            <a:r>
              <a:rPr lang="en-US" sz="3600" dirty="0">
                <a:solidFill>
                  <a:srgbClr val="FF0000"/>
                </a:solidFill>
                <a:latin typeface="Arial Black" panose="020B0A04020102020204" pitchFamily="34" charset="0"/>
              </a:rPr>
              <a:t>Joy</a:t>
            </a:r>
          </a:p>
          <a:p>
            <a:pPr eaLnBrk="0" hangingPunct="0">
              <a:spcBef>
                <a:spcPct val="0"/>
              </a:spcBef>
            </a:pPr>
            <a:r>
              <a:rPr lang="en-US" sz="4400" dirty="0">
                <a:solidFill>
                  <a:srgbClr val="FF0000"/>
                </a:solidFill>
                <a:latin typeface="Arial Black" panose="020B0A04020102020204" pitchFamily="34" charset="0"/>
              </a:rPr>
              <a:t>Joy</a:t>
            </a:r>
          </a:p>
        </p:txBody>
      </p:sp>
      <p:sp>
        <p:nvSpPr>
          <p:cNvPr id="4168" name="Text Box 72"/>
          <p:cNvSpPr txBox="1">
            <a:spLocks noChangeArrowheads="1"/>
          </p:cNvSpPr>
          <p:nvPr/>
        </p:nvSpPr>
        <p:spPr bwMode="auto">
          <a:xfrm>
            <a:off x="6172200" y="4724400"/>
            <a:ext cx="2514600" cy="204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ts val="600"/>
              </a:spcBef>
            </a:pPr>
            <a:r>
              <a:rPr lang="en-US" sz="2800" dirty="0" smtClean="0">
                <a:solidFill>
                  <a:srgbClr val="FF0000"/>
                </a:solidFill>
                <a:latin typeface="Arial Black" panose="020B0A04020102020204" pitchFamily="34" charset="0"/>
              </a:rPr>
              <a:t>Joy</a:t>
            </a:r>
          </a:p>
          <a:p>
            <a:pPr algn="l" eaLnBrk="0" hangingPunct="0">
              <a:spcBef>
                <a:spcPts val="600"/>
              </a:spcBef>
            </a:pPr>
            <a:r>
              <a:rPr lang="en-US" sz="2800" dirty="0" smtClean="0">
                <a:solidFill>
                  <a:srgbClr val="FF0000"/>
                </a:solidFill>
                <a:latin typeface="Arial Black" panose="020B0A04020102020204" pitchFamily="34" charset="0"/>
              </a:rPr>
              <a:t>Happiness</a:t>
            </a:r>
            <a:endParaRPr lang="en-US" sz="2800" dirty="0">
              <a:solidFill>
                <a:srgbClr val="FF0000"/>
              </a:solidFill>
              <a:latin typeface="Arial Black" panose="020B0A04020102020204" pitchFamily="34" charset="0"/>
            </a:endParaRPr>
          </a:p>
          <a:p>
            <a:pPr algn="l" eaLnBrk="0" hangingPunct="0">
              <a:spcBef>
                <a:spcPts val="600"/>
              </a:spcBef>
            </a:pPr>
            <a:r>
              <a:rPr lang="en-US" sz="2800" dirty="0" smtClean="0">
                <a:solidFill>
                  <a:srgbClr val="FF0000"/>
                </a:solidFill>
                <a:latin typeface="Arial Black" panose="020B0A04020102020204" pitchFamily="34" charset="0"/>
              </a:rPr>
              <a:t>Creativity</a:t>
            </a:r>
          </a:p>
          <a:p>
            <a:pPr algn="l" eaLnBrk="0" hangingPunct="0">
              <a:spcBef>
                <a:spcPts val="600"/>
              </a:spcBef>
            </a:pPr>
            <a:r>
              <a:rPr lang="en-US" sz="2800" dirty="0" smtClean="0">
                <a:solidFill>
                  <a:srgbClr val="FF0000"/>
                </a:solidFill>
                <a:latin typeface="Arial Black" panose="020B0A04020102020204" pitchFamily="34" charset="0"/>
              </a:rPr>
              <a:t>Service</a:t>
            </a:r>
            <a:endParaRPr lang="en-US" sz="2800" dirty="0">
              <a:solidFill>
                <a:srgbClr val="FF0000"/>
              </a:solidFill>
              <a:latin typeface="Arial Black" panose="020B0A04020102020204" pitchFamily="34" charset="0"/>
            </a:endParaRPr>
          </a:p>
        </p:txBody>
      </p:sp>
      <p:sp>
        <p:nvSpPr>
          <p:cNvPr id="4169" name="Line 73"/>
          <p:cNvSpPr>
            <a:spLocks noChangeShapeType="1"/>
          </p:cNvSpPr>
          <p:nvPr/>
        </p:nvSpPr>
        <p:spPr bwMode="auto">
          <a:xfrm flipH="1">
            <a:off x="6705600" y="3733800"/>
            <a:ext cx="857250" cy="9906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70" name="Text Box 74"/>
          <p:cNvSpPr txBox="1">
            <a:spLocks noChangeArrowheads="1"/>
          </p:cNvSpPr>
          <p:nvPr/>
        </p:nvSpPr>
        <p:spPr bwMode="auto">
          <a:xfrm>
            <a:off x="443345" y="304800"/>
            <a:ext cx="8229600" cy="57943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200" b="0" dirty="0" smtClean="0">
                <a:solidFill>
                  <a:srgbClr val="FFFF00"/>
                </a:solidFill>
                <a:latin typeface="Arial Black" panose="020B0A04020102020204" pitchFamily="34" charset="0"/>
              </a:rPr>
              <a:t>God’s Original Plan = Blessings</a:t>
            </a:r>
            <a:endParaRPr lang="en-US" sz="3200" b="0" dirty="0">
              <a:solidFill>
                <a:srgbClr val="FFFF00"/>
              </a:solidFill>
              <a:latin typeface="Arial Black" panose="020B0A04020102020204" pitchFamily="34" charset="0"/>
            </a:endParaRPr>
          </a:p>
        </p:txBody>
      </p:sp>
      <p:sp>
        <p:nvSpPr>
          <p:cNvPr id="2" name="TextBox 1"/>
          <p:cNvSpPr txBox="1"/>
          <p:nvPr/>
        </p:nvSpPr>
        <p:spPr>
          <a:xfrm>
            <a:off x="152400" y="5213369"/>
            <a:ext cx="1409701" cy="738664"/>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Example: </a:t>
            </a:r>
          </a:p>
          <a:p>
            <a:r>
              <a:rPr lang="en-US" sz="2400" dirty="0" smtClean="0">
                <a:latin typeface="Arial Black" panose="020B0A04020102020204" pitchFamily="34" charset="0"/>
                <a:cs typeface="Arial" panose="020B0604020202020204" pitchFamily="34" charset="0"/>
              </a:rPr>
              <a:t>Jesus</a:t>
            </a:r>
            <a:endParaRPr lang="en-US" sz="2400" dirty="0">
              <a:latin typeface="Arial Black" panose="020B0A04020102020204" pitchFamily="34" charset="0"/>
              <a:cs typeface="Arial" panose="020B0604020202020204" pitchFamily="34" charset="0"/>
            </a:endParaRPr>
          </a:p>
        </p:txBody>
      </p:sp>
      <p:pic>
        <p:nvPicPr>
          <p:cNvPr id="76" name="Picture 75"/>
          <p:cNvPicPr>
            <a:picLocks noChangeAspect="1"/>
          </p:cNvPicPr>
          <p:nvPr/>
        </p:nvPicPr>
        <p:blipFill>
          <a:blip r:embed="rId2"/>
          <a:stretch>
            <a:fillRect/>
          </a:stretch>
        </p:blipFill>
        <p:spPr>
          <a:xfrm>
            <a:off x="1252405" y="5577336"/>
            <a:ext cx="809185" cy="962102"/>
          </a:xfrm>
          <a:prstGeom prst="rect">
            <a:avLst/>
          </a:prstGeom>
        </p:spPr>
      </p:pic>
    </p:spTree>
    <p:extLst>
      <p:ext uri="{BB962C8B-B14F-4D97-AF65-F5344CB8AC3E}">
        <p14:creationId xmlns:p14="http://schemas.microsoft.com/office/powerpoint/2010/main" val="189885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458200" cy="5663089"/>
          </a:xfrm>
          <a:prstGeom prst="rect">
            <a:avLst/>
          </a:prstGeom>
          <a:noFill/>
        </p:spPr>
        <p:txBody>
          <a:bodyPr wrap="square" rtlCol="0">
            <a:spAutoFit/>
          </a:bodyPr>
          <a:lstStyle/>
          <a:p>
            <a:pPr>
              <a:spcAft>
                <a:spcPts val="1200"/>
              </a:spcAft>
            </a:pPr>
            <a:r>
              <a:rPr lang="en-US" sz="2800" b="1" dirty="0" smtClean="0">
                <a:latin typeface="Arial" panose="020B0604020202020204" pitchFamily="34" charset="0"/>
                <a:cs typeface="Arial" panose="020B0604020202020204" pitchFamily="34" charset="0"/>
              </a:rPr>
              <a:t>God’s </a:t>
            </a:r>
            <a:r>
              <a:rPr lang="en-US" sz="2800" b="1" dirty="0">
                <a:latin typeface="Arial" panose="020B0604020202020204" pitchFamily="34" charset="0"/>
                <a:cs typeface="Arial" panose="020B0604020202020204" pitchFamily="34" charset="0"/>
              </a:rPr>
              <a:t>original design for </a:t>
            </a:r>
            <a:r>
              <a:rPr lang="en-US" sz="2800" b="1" dirty="0" smtClean="0">
                <a:latin typeface="Arial" panose="020B0604020202020204" pitchFamily="34" charset="0"/>
                <a:cs typeface="Arial" panose="020B0604020202020204" pitchFamily="34" charset="0"/>
              </a:rPr>
              <a:t>sex:</a:t>
            </a:r>
          </a:p>
          <a:p>
            <a:pPr algn="ctr">
              <a:spcAft>
                <a:spcPts val="1200"/>
              </a:spcAft>
            </a:pPr>
            <a:endParaRPr lang="en-US" sz="1400" b="1" dirty="0" smtClean="0">
              <a:latin typeface="Arial" panose="020B0604020202020204" pitchFamily="34" charset="0"/>
              <a:cs typeface="Arial" panose="020B0604020202020204" pitchFamily="34" charset="0"/>
            </a:endParaRPr>
          </a:p>
          <a:p>
            <a:pPr marL="571500" indent="-571500">
              <a:spcAft>
                <a:spcPts val="1200"/>
              </a:spcAft>
              <a:buFont typeface="Wingdings" panose="05000000000000000000" pitchFamily="2" charset="2"/>
              <a:buChar char="v"/>
            </a:pPr>
            <a:r>
              <a:rPr lang="en-US" sz="2800" b="1" dirty="0" smtClean="0">
                <a:latin typeface="Arial" panose="020B0604020202020204" pitchFamily="34" charset="0"/>
                <a:cs typeface="Arial" panose="020B0604020202020204" pitchFamily="34" charset="0"/>
              </a:rPr>
              <a:t>Men and women would reach the level of maturity and love that Jesus reached, then marry.</a:t>
            </a:r>
          </a:p>
          <a:p>
            <a:pPr marL="571500" indent="-571500">
              <a:spcAft>
                <a:spcPts val="1200"/>
              </a:spcAft>
              <a:buFont typeface="Wingdings" panose="05000000000000000000" pitchFamily="2" charset="2"/>
              <a:buChar char="v"/>
            </a:pPr>
            <a:r>
              <a:rPr lang="en-US" sz="2800" b="1" dirty="0" smtClean="0">
                <a:latin typeface="Arial" panose="020B0604020202020204" pitchFamily="34" charset="0"/>
                <a:cs typeface="Arial" panose="020B0604020202020204" pitchFamily="34" charset="0"/>
              </a:rPr>
              <a:t>Thus Heavenly Sex would be between two people who are “images of God” (i.e. Jesus), at one-with-God, and able to easily communicate with God. </a:t>
            </a:r>
          </a:p>
          <a:p>
            <a:pPr marL="571500" indent="-571500">
              <a:spcAft>
                <a:spcPts val="1200"/>
              </a:spcAft>
              <a:buFont typeface="Wingdings" panose="05000000000000000000" pitchFamily="2" charset="2"/>
              <a:buChar char="v"/>
            </a:pPr>
            <a:r>
              <a:rPr lang="en-US" sz="2800" b="1" dirty="0" smtClean="0">
                <a:latin typeface="Arial" panose="020B0604020202020204" pitchFamily="34" charset="0"/>
                <a:cs typeface="Arial" panose="020B0604020202020204" pitchFamily="34" charset="0"/>
              </a:rPr>
              <a:t>Original sex would be a “spiritual experience” and totally without any of the “baggage” we experience.</a:t>
            </a:r>
          </a:p>
        </p:txBody>
      </p:sp>
    </p:spTree>
    <p:extLst>
      <p:ext uri="{BB962C8B-B14F-4D97-AF65-F5344CB8AC3E}">
        <p14:creationId xmlns:p14="http://schemas.microsoft.com/office/powerpoint/2010/main" val="1408271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subTitle" idx="1"/>
          </p:nvPr>
        </p:nvSpPr>
        <p:spPr>
          <a:xfrm>
            <a:off x="304800" y="533400"/>
            <a:ext cx="7696200" cy="762000"/>
          </a:xfrm>
        </p:spPr>
        <p:txBody>
          <a:bodyPr>
            <a:normAutofit/>
          </a:bodyPr>
          <a:lstStyle/>
          <a:p>
            <a:pPr>
              <a:spcBef>
                <a:spcPct val="0"/>
              </a:spcBef>
            </a:pPr>
            <a:r>
              <a:rPr lang="en-US" altLang="en-US" b="1" dirty="0" smtClean="0">
                <a:solidFill>
                  <a:schemeClr val="tx1"/>
                </a:solidFill>
                <a:latin typeface="Arial" panose="020B0604020202020204" pitchFamily="34" charset="0"/>
                <a:cs typeface="Arial" panose="020B0604020202020204" pitchFamily="34" charset="0"/>
              </a:rPr>
              <a:t>Value of Sex according to True Father</a:t>
            </a:r>
          </a:p>
        </p:txBody>
      </p:sp>
      <p:sp>
        <p:nvSpPr>
          <p:cNvPr id="78851" name="Rectangle 3"/>
          <p:cNvSpPr>
            <a:spLocks noChangeArrowheads="1"/>
          </p:cNvSpPr>
          <p:nvPr/>
        </p:nvSpPr>
        <p:spPr bwMode="auto">
          <a:xfrm>
            <a:off x="508000" y="15240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kumimoji="0" lang="en-US" altLang="en-US" sz="2400" b="1" dirty="0"/>
              <a:t>1. Intimacy and oneness between husband and wife.</a:t>
            </a:r>
          </a:p>
        </p:txBody>
      </p:sp>
      <p:sp>
        <p:nvSpPr>
          <p:cNvPr id="78852" name="Rectangle 4"/>
          <p:cNvSpPr>
            <a:spLocks noChangeArrowheads="1"/>
          </p:cNvSpPr>
          <p:nvPr/>
        </p:nvSpPr>
        <p:spPr bwMode="auto">
          <a:xfrm>
            <a:off x="1270000" y="2133600"/>
            <a:ext cx="762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kumimoji="0" lang="en-US" altLang="en-US" sz="2000" b="1" dirty="0" smtClean="0"/>
              <a:t>The purpose </a:t>
            </a:r>
            <a:r>
              <a:rPr kumimoji="0" lang="en-US" altLang="en-US" sz="2000" b="1" dirty="0"/>
              <a:t>of oneness </a:t>
            </a:r>
            <a:r>
              <a:rPr kumimoji="0" lang="en-US" altLang="en-US" sz="2000" b="1" dirty="0" smtClean="0"/>
              <a:t>between </a:t>
            </a:r>
            <a:r>
              <a:rPr kumimoji="0" lang="en-US" altLang="en-US" sz="2000" b="1" dirty="0"/>
              <a:t>husband and wife is in order to make oneness with God. Both spiritual and physical.</a:t>
            </a:r>
          </a:p>
        </p:txBody>
      </p:sp>
      <p:sp>
        <p:nvSpPr>
          <p:cNvPr id="78854" name="Rectangle 6"/>
          <p:cNvSpPr>
            <a:spLocks noChangeArrowheads="1"/>
          </p:cNvSpPr>
          <p:nvPr/>
        </p:nvSpPr>
        <p:spPr bwMode="auto">
          <a:xfrm>
            <a:off x="1193800" y="3657600"/>
            <a:ext cx="749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altLang="en-US" sz="2000" b="1" dirty="0" smtClean="0"/>
              <a:t>[</a:t>
            </a:r>
            <a:r>
              <a:rPr kumimoji="0" lang="en-US" altLang="en-US" sz="2000" b="1" dirty="0" smtClean="0"/>
              <a:t>Man + Woman</a:t>
            </a:r>
            <a:r>
              <a:rPr lang="en-US" altLang="en-US" sz="2000" b="1" dirty="0" smtClean="0"/>
              <a:t>]</a:t>
            </a:r>
            <a:r>
              <a:rPr kumimoji="0" lang="en-US" altLang="en-US" sz="2000" b="1" dirty="0" smtClean="0"/>
              <a:t> </a:t>
            </a:r>
            <a:r>
              <a:rPr lang="en-US" sz="2000" dirty="0" smtClean="0"/>
              <a:t>▬►</a:t>
            </a:r>
            <a:r>
              <a:rPr lang="en-US" sz="2000" b="1" dirty="0"/>
              <a:t>[</a:t>
            </a:r>
            <a:r>
              <a:rPr kumimoji="0" lang="en-US" altLang="en-US" sz="2000" b="1" dirty="0" smtClean="0"/>
              <a:t>Husband + Wife] </a:t>
            </a:r>
            <a:r>
              <a:rPr lang="en-US" sz="2000" dirty="0"/>
              <a:t>▬►</a:t>
            </a:r>
            <a:r>
              <a:rPr kumimoji="0" lang="en-US" altLang="en-US" sz="2000" b="1" dirty="0" smtClean="0"/>
              <a:t> [Father + Mother</a:t>
            </a:r>
            <a:r>
              <a:rPr lang="en-US" altLang="en-US" sz="2000" b="1" dirty="0" smtClean="0"/>
              <a:t>]</a:t>
            </a:r>
            <a:endParaRPr kumimoji="0" lang="en-US" altLang="en-US" sz="2000" b="1" dirty="0"/>
          </a:p>
        </p:txBody>
      </p:sp>
      <p:sp>
        <p:nvSpPr>
          <p:cNvPr id="78855" name="Rectangle 7"/>
          <p:cNvSpPr>
            <a:spLocks noChangeArrowheads="1"/>
          </p:cNvSpPr>
          <p:nvPr/>
        </p:nvSpPr>
        <p:spPr bwMode="auto">
          <a:xfrm>
            <a:off x="431800" y="4343400"/>
            <a:ext cx="838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kumimoji="0" lang="en-US" altLang="en-US" sz="2400" b="1" dirty="0"/>
              <a:t>3. Keeping good health.</a:t>
            </a:r>
          </a:p>
        </p:txBody>
      </p:sp>
      <p:sp>
        <p:nvSpPr>
          <p:cNvPr id="78856" name="Rectangle 8"/>
          <p:cNvSpPr>
            <a:spLocks noChangeArrowheads="1"/>
          </p:cNvSpPr>
          <p:nvPr/>
        </p:nvSpPr>
        <p:spPr bwMode="auto">
          <a:xfrm>
            <a:off x="1270000" y="49530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kumimoji="0" lang="en-US" altLang="en-US" sz="2000" b="1" dirty="0"/>
              <a:t>Anti-aging. (Stronger immune system.)</a:t>
            </a:r>
          </a:p>
        </p:txBody>
      </p:sp>
      <p:sp>
        <p:nvSpPr>
          <p:cNvPr id="78857" name="Rectangle 9"/>
          <p:cNvSpPr>
            <a:spLocks noChangeArrowheads="1"/>
          </p:cNvSpPr>
          <p:nvPr/>
        </p:nvSpPr>
        <p:spPr bwMode="auto">
          <a:xfrm>
            <a:off x="1270000" y="5410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kumimoji="0" lang="en-US" altLang="en-US" sz="2000" b="1" dirty="0"/>
              <a:t>Long life.</a:t>
            </a:r>
          </a:p>
        </p:txBody>
      </p:sp>
      <p:sp>
        <p:nvSpPr>
          <p:cNvPr id="78858" name="Rectangle 10"/>
          <p:cNvSpPr>
            <a:spLocks noChangeArrowheads="1"/>
          </p:cNvSpPr>
          <p:nvPr/>
        </p:nvSpPr>
        <p:spPr bwMode="auto">
          <a:xfrm>
            <a:off x="431800" y="29718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kumimoji="0" lang="en-US" altLang="en-US" sz="2400" b="1" dirty="0"/>
              <a:t>2. Giving birth to sinless children and God’s blood lineage.</a:t>
            </a:r>
          </a:p>
        </p:txBody>
      </p:sp>
    </p:spTree>
    <p:extLst>
      <p:ext uri="{BB962C8B-B14F-4D97-AF65-F5344CB8AC3E}">
        <p14:creationId xmlns:p14="http://schemas.microsoft.com/office/powerpoint/2010/main" val="311510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fade">
                                      <p:cBhvr>
                                        <p:cTn id="7" dur="1000"/>
                                        <p:tgtEl>
                                          <p:spTgt spid="78851"/>
                                        </p:tgtEl>
                                      </p:cBhvr>
                                    </p:animEffect>
                                    <p:anim calcmode="lin" valueType="num">
                                      <p:cBhvr>
                                        <p:cTn id="8" dur="1000" fill="hold"/>
                                        <p:tgtEl>
                                          <p:spTgt spid="78851"/>
                                        </p:tgtEl>
                                        <p:attrNameLst>
                                          <p:attrName>ppt_x</p:attrName>
                                        </p:attrNameLst>
                                      </p:cBhvr>
                                      <p:tavLst>
                                        <p:tav tm="0">
                                          <p:val>
                                            <p:strVal val="#ppt_x"/>
                                          </p:val>
                                        </p:tav>
                                        <p:tav tm="100000">
                                          <p:val>
                                            <p:strVal val="#ppt_x"/>
                                          </p:val>
                                        </p:tav>
                                      </p:tavLst>
                                    </p:anim>
                                    <p:anim calcmode="lin" valueType="num">
                                      <p:cBhvr>
                                        <p:cTn id="9" dur="1000" fill="hold"/>
                                        <p:tgtEl>
                                          <p:spTgt spid="7885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8852"/>
                                        </p:tgtEl>
                                        <p:attrNameLst>
                                          <p:attrName>style.visibility</p:attrName>
                                        </p:attrNameLst>
                                      </p:cBhvr>
                                      <p:to>
                                        <p:strVal val="visible"/>
                                      </p:to>
                                    </p:set>
                                    <p:animEffect transition="in" filter="fade">
                                      <p:cBhvr>
                                        <p:cTn id="14" dur="1000"/>
                                        <p:tgtEl>
                                          <p:spTgt spid="78852"/>
                                        </p:tgtEl>
                                      </p:cBhvr>
                                    </p:animEffect>
                                    <p:anim calcmode="lin" valueType="num">
                                      <p:cBhvr>
                                        <p:cTn id="15" dur="1000" fill="hold"/>
                                        <p:tgtEl>
                                          <p:spTgt spid="78852"/>
                                        </p:tgtEl>
                                        <p:attrNameLst>
                                          <p:attrName>ppt_x</p:attrName>
                                        </p:attrNameLst>
                                      </p:cBhvr>
                                      <p:tavLst>
                                        <p:tav tm="0">
                                          <p:val>
                                            <p:strVal val="#ppt_x"/>
                                          </p:val>
                                        </p:tav>
                                        <p:tav tm="100000">
                                          <p:val>
                                            <p:strVal val="#ppt_x"/>
                                          </p:val>
                                        </p:tav>
                                      </p:tavLst>
                                    </p:anim>
                                    <p:anim calcmode="lin" valueType="num">
                                      <p:cBhvr>
                                        <p:cTn id="16"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8858"/>
                                        </p:tgtEl>
                                        <p:attrNameLst>
                                          <p:attrName>style.visibility</p:attrName>
                                        </p:attrNameLst>
                                      </p:cBhvr>
                                      <p:to>
                                        <p:strVal val="visible"/>
                                      </p:to>
                                    </p:set>
                                    <p:animEffect transition="in" filter="fade">
                                      <p:cBhvr>
                                        <p:cTn id="21" dur="1000"/>
                                        <p:tgtEl>
                                          <p:spTgt spid="78858"/>
                                        </p:tgtEl>
                                      </p:cBhvr>
                                    </p:animEffect>
                                    <p:anim calcmode="lin" valueType="num">
                                      <p:cBhvr>
                                        <p:cTn id="22" dur="1000" fill="hold"/>
                                        <p:tgtEl>
                                          <p:spTgt spid="78858"/>
                                        </p:tgtEl>
                                        <p:attrNameLst>
                                          <p:attrName>ppt_x</p:attrName>
                                        </p:attrNameLst>
                                      </p:cBhvr>
                                      <p:tavLst>
                                        <p:tav tm="0">
                                          <p:val>
                                            <p:strVal val="#ppt_x"/>
                                          </p:val>
                                        </p:tav>
                                        <p:tav tm="100000">
                                          <p:val>
                                            <p:strVal val="#ppt_x"/>
                                          </p:val>
                                        </p:tav>
                                      </p:tavLst>
                                    </p:anim>
                                    <p:anim calcmode="lin" valueType="num">
                                      <p:cBhvr>
                                        <p:cTn id="23" dur="1000" fill="hold"/>
                                        <p:tgtEl>
                                          <p:spTgt spid="7885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8854"/>
                                        </p:tgtEl>
                                        <p:attrNameLst>
                                          <p:attrName>style.visibility</p:attrName>
                                        </p:attrNameLst>
                                      </p:cBhvr>
                                      <p:to>
                                        <p:strVal val="visible"/>
                                      </p:to>
                                    </p:set>
                                    <p:animEffect transition="in" filter="fade">
                                      <p:cBhvr>
                                        <p:cTn id="28" dur="1000"/>
                                        <p:tgtEl>
                                          <p:spTgt spid="78854"/>
                                        </p:tgtEl>
                                      </p:cBhvr>
                                    </p:animEffect>
                                    <p:anim calcmode="lin" valueType="num">
                                      <p:cBhvr>
                                        <p:cTn id="29" dur="1000" fill="hold"/>
                                        <p:tgtEl>
                                          <p:spTgt spid="78854"/>
                                        </p:tgtEl>
                                        <p:attrNameLst>
                                          <p:attrName>ppt_x</p:attrName>
                                        </p:attrNameLst>
                                      </p:cBhvr>
                                      <p:tavLst>
                                        <p:tav tm="0">
                                          <p:val>
                                            <p:strVal val="#ppt_x"/>
                                          </p:val>
                                        </p:tav>
                                        <p:tav tm="100000">
                                          <p:val>
                                            <p:strVal val="#ppt_x"/>
                                          </p:val>
                                        </p:tav>
                                      </p:tavLst>
                                    </p:anim>
                                    <p:anim calcmode="lin" valueType="num">
                                      <p:cBhvr>
                                        <p:cTn id="30" dur="1000" fill="hold"/>
                                        <p:tgtEl>
                                          <p:spTgt spid="78854"/>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8855"/>
                                        </p:tgtEl>
                                        <p:attrNameLst>
                                          <p:attrName>style.visibility</p:attrName>
                                        </p:attrNameLst>
                                      </p:cBhvr>
                                      <p:to>
                                        <p:strVal val="visible"/>
                                      </p:to>
                                    </p:set>
                                    <p:animEffect transition="in" filter="fade">
                                      <p:cBhvr>
                                        <p:cTn id="35" dur="1000"/>
                                        <p:tgtEl>
                                          <p:spTgt spid="78855"/>
                                        </p:tgtEl>
                                      </p:cBhvr>
                                    </p:animEffect>
                                    <p:anim calcmode="lin" valueType="num">
                                      <p:cBhvr>
                                        <p:cTn id="36" dur="1000" fill="hold"/>
                                        <p:tgtEl>
                                          <p:spTgt spid="78855"/>
                                        </p:tgtEl>
                                        <p:attrNameLst>
                                          <p:attrName>ppt_x</p:attrName>
                                        </p:attrNameLst>
                                      </p:cBhvr>
                                      <p:tavLst>
                                        <p:tav tm="0">
                                          <p:val>
                                            <p:strVal val="#ppt_x"/>
                                          </p:val>
                                        </p:tav>
                                        <p:tav tm="100000">
                                          <p:val>
                                            <p:strVal val="#ppt_x"/>
                                          </p:val>
                                        </p:tav>
                                      </p:tavLst>
                                    </p:anim>
                                    <p:anim calcmode="lin" valueType="num">
                                      <p:cBhvr>
                                        <p:cTn id="37" dur="1000" fill="hold"/>
                                        <p:tgtEl>
                                          <p:spTgt spid="78855"/>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8856"/>
                                        </p:tgtEl>
                                        <p:attrNameLst>
                                          <p:attrName>style.visibility</p:attrName>
                                        </p:attrNameLst>
                                      </p:cBhvr>
                                      <p:to>
                                        <p:strVal val="visible"/>
                                      </p:to>
                                    </p:set>
                                    <p:animEffect transition="in" filter="fade">
                                      <p:cBhvr>
                                        <p:cTn id="42" dur="1000"/>
                                        <p:tgtEl>
                                          <p:spTgt spid="78856"/>
                                        </p:tgtEl>
                                      </p:cBhvr>
                                    </p:animEffect>
                                    <p:anim calcmode="lin" valueType="num">
                                      <p:cBhvr>
                                        <p:cTn id="43" dur="1000" fill="hold"/>
                                        <p:tgtEl>
                                          <p:spTgt spid="78856"/>
                                        </p:tgtEl>
                                        <p:attrNameLst>
                                          <p:attrName>ppt_x</p:attrName>
                                        </p:attrNameLst>
                                      </p:cBhvr>
                                      <p:tavLst>
                                        <p:tav tm="0">
                                          <p:val>
                                            <p:strVal val="#ppt_x"/>
                                          </p:val>
                                        </p:tav>
                                        <p:tav tm="100000">
                                          <p:val>
                                            <p:strVal val="#ppt_x"/>
                                          </p:val>
                                        </p:tav>
                                      </p:tavLst>
                                    </p:anim>
                                    <p:anim calcmode="lin" valueType="num">
                                      <p:cBhvr>
                                        <p:cTn id="44" dur="1000" fill="hold"/>
                                        <p:tgtEl>
                                          <p:spTgt spid="7885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8857"/>
                                        </p:tgtEl>
                                        <p:attrNameLst>
                                          <p:attrName>style.visibility</p:attrName>
                                        </p:attrNameLst>
                                      </p:cBhvr>
                                      <p:to>
                                        <p:strVal val="visible"/>
                                      </p:to>
                                    </p:set>
                                    <p:animEffect transition="in" filter="fade">
                                      <p:cBhvr>
                                        <p:cTn id="49" dur="1000"/>
                                        <p:tgtEl>
                                          <p:spTgt spid="78857"/>
                                        </p:tgtEl>
                                      </p:cBhvr>
                                    </p:animEffect>
                                    <p:anim calcmode="lin" valueType="num">
                                      <p:cBhvr>
                                        <p:cTn id="50" dur="1000" fill="hold"/>
                                        <p:tgtEl>
                                          <p:spTgt spid="78857"/>
                                        </p:tgtEl>
                                        <p:attrNameLst>
                                          <p:attrName>ppt_x</p:attrName>
                                        </p:attrNameLst>
                                      </p:cBhvr>
                                      <p:tavLst>
                                        <p:tav tm="0">
                                          <p:val>
                                            <p:strVal val="#ppt_x"/>
                                          </p:val>
                                        </p:tav>
                                        <p:tav tm="100000">
                                          <p:val>
                                            <p:strVal val="#ppt_x"/>
                                          </p:val>
                                        </p:tav>
                                      </p:tavLst>
                                    </p:anim>
                                    <p:anim calcmode="lin" valueType="num">
                                      <p:cBhvr>
                                        <p:cTn id="51" dur="1000" fill="hold"/>
                                        <p:tgtEl>
                                          <p:spTgt spid="788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p:bldP spid="78852" grpId="0"/>
      <p:bldP spid="78854" grpId="0"/>
      <p:bldP spid="78855" grpId="0"/>
      <p:bldP spid="78856" grpId="0"/>
      <p:bldP spid="78857" grpId="0"/>
      <p:bldP spid="788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mosaic design template">
  <a:themeElements>
    <a:clrScheme name="Blue mosaic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Blue mosaic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4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4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lue mosaic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mosaic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mosaic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mosaic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mosaic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mosaic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mosaic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mosaic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mosaic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mosaic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mosaic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mosaic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mosaic design template 1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F8531D-A550-483F-92F3-9D001D2F09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Faded background picture</Template>
  <TotalTime>0</TotalTime>
  <Words>4450</Words>
  <Application>Microsoft Office PowerPoint</Application>
  <PresentationFormat>On-screen Show (4:3)</PresentationFormat>
  <Paragraphs>404</Paragraphs>
  <Slides>42</Slides>
  <Notes>12</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42</vt:i4>
      </vt:variant>
    </vt:vector>
  </HeadingPairs>
  <TitlesOfParts>
    <vt:vector size="54" baseType="lpstr">
      <vt:lpstr>SimSun</vt:lpstr>
      <vt:lpstr>Arial</vt:lpstr>
      <vt:lpstr>Arial Black</vt:lpstr>
      <vt:lpstr>Brush Script MT</vt:lpstr>
      <vt:lpstr>Calibri</vt:lpstr>
      <vt:lpstr>Gill Sans</vt:lpstr>
      <vt:lpstr>Humanst521 Cn BT</vt:lpstr>
      <vt:lpstr>Lucida Grande</vt:lpstr>
      <vt:lpstr>Tahoma</vt:lpstr>
      <vt:lpstr>Wingdings</vt:lpstr>
      <vt:lpstr>Office Theme</vt:lpstr>
      <vt:lpstr>Blue mosaic design template</vt:lpstr>
      <vt:lpstr>PowerPoint Presentation</vt:lpstr>
      <vt:lpstr>PowerPoint Presentation</vt:lpstr>
      <vt:lpstr>What should be the Ideal Sexual Relationship between a True Husband and True Wife?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 and design of reproduction</vt:lpstr>
      <vt:lpstr>Function and design of reproduction</vt:lpstr>
      <vt:lpstr>Function and design of reproduction</vt:lpstr>
      <vt:lpstr>PowerPoint Presentation</vt:lpstr>
      <vt:lpstr>PowerPoint Presentation</vt:lpstr>
      <vt:lpstr>New Scientific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2014-04-25T02:30:45Z</dcterms:created>
  <dcterms:modified xsi:type="dcterms:W3CDTF">2014-06-27T12:12:59Z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TC020116439991</vt:lpwstr>
  </property>
</Properties>
</file>