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9"/>
  </p:notesMasterIdLst>
  <p:sldIdLst>
    <p:sldId id="318" r:id="rId2"/>
    <p:sldId id="278" r:id="rId3"/>
    <p:sldId id="279" r:id="rId4"/>
    <p:sldId id="285" r:id="rId5"/>
    <p:sldId id="332" r:id="rId6"/>
    <p:sldId id="287" r:id="rId7"/>
    <p:sldId id="324" r:id="rId8"/>
    <p:sldId id="289" r:id="rId9"/>
    <p:sldId id="292" r:id="rId10"/>
    <p:sldId id="293" r:id="rId11"/>
    <p:sldId id="294" r:id="rId12"/>
    <p:sldId id="336" r:id="rId13"/>
    <p:sldId id="345" r:id="rId14"/>
    <p:sldId id="283" r:id="rId15"/>
    <p:sldId id="325" r:id="rId16"/>
    <p:sldId id="342" r:id="rId17"/>
    <p:sldId id="326" r:id="rId18"/>
    <p:sldId id="327" r:id="rId19"/>
    <p:sldId id="355" r:id="rId20"/>
    <p:sldId id="338" r:id="rId21"/>
    <p:sldId id="330" r:id="rId22"/>
    <p:sldId id="320" r:id="rId23"/>
    <p:sldId id="353" r:id="rId24"/>
    <p:sldId id="259" r:id="rId25"/>
    <p:sldId id="323" r:id="rId26"/>
    <p:sldId id="360" r:id="rId27"/>
    <p:sldId id="261" r:id="rId28"/>
    <p:sldId id="262" r:id="rId29"/>
    <p:sldId id="260" r:id="rId30"/>
    <p:sldId id="322" r:id="rId31"/>
    <p:sldId id="305" r:id="rId32"/>
    <p:sldId id="297" r:id="rId33"/>
    <p:sldId id="298" r:id="rId34"/>
    <p:sldId id="299" r:id="rId35"/>
    <p:sldId id="362" r:id="rId36"/>
    <p:sldId id="364" r:id="rId37"/>
    <p:sldId id="363" r:id="rId38"/>
    <p:sldId id="365" r:id="rId39"/>
    <p:sldId id="319" r:id="rId40"/>
    <p:sldId id="366" r:id="rId41"/>
    <p:sldId id="306" r:id="rId42"/>
    <p:sldId id="316" r:id="rId43"/>
    <p:sldId id="328" r:id="rId44"/>
    <p:sldId id="257" r:id="rId45"/>
    <p:sldId id="329" r:id="rId46"/>
    <p:sldId id="337" r:id="rId47"/>
    <p:sldId id="271" r:id="rId48"/>
    <p:sldId id="272" r:id="rId49"/>
    <p:sldId id="256" r:id="rId50"/>
    <p:sldId id="273" r:id="rId51"/>
    <p:sldId id="266" r:id="rId52"/>
    <p:sldId id="263" r:id="rId53"/>
    <p:sldId id="264" r:id="rId54"/>
    <p:sldId id="274" r:id="rId55"/>
    <p:sldId id="267" r:id="rId56"/>
    <p:sldId id="275" r:id="rId57"/>
    <p:sldId id="269" r:id="rId58"/>
    <p:sldId id="270" r:id="rId59"/>
    <p:sldId id="343" r:id="rId60"/>
    <p:sldId id="307" r:id="rId61"/>
    <p:sldId id="334" r:id="rId62"/>
    <p:sldId id="335" r:id="rId63"/>
    <p:sldId id="300" r:id="rId64"/>
    <p:sldId id="352" r:id="rId65"/>
    <p:sldId id="349" r:id="rId66"/>
    <p:sldId id="296" r:id="rId67"/>
    <p:sldId id="303" r:id="rId68"/>
    <p:sldId id="341" r:id="rId69"/>
    <p:sldId id="339" r:id="rId70"/>
    <p:sldId id="340" r:id="rId71"/>
    <p:sldId id="333" r:id="rId72"/>
    <p:sldId id="301" r:id="rId73"/>
    <p:sldId id="344" r:id="rId74"/>
    <p:sldId id="354" r:id="rId75"/>
    <p:sldId id="346" r:id="rId76"/>
    <p:sldId id="347" r:id="rId77"/>
    <p:sldId id="348" r:id="rId78"/>
    <p:sldId id="311" r:id="rId79"/>
    <p:sldId id="356" r:id="rId80"/>
    <p:sldId id="357" r:id="rId81"/>
    <p:sldId id="358" r:id="rId82"/>
    <p:sldId id="359" r:id="rId83"/>
    <p:sldId id="312" r:id="rId84"/>
    <p:sldId id="350" r:id="rId85"/>
    <p:sldId id="315" r:id="rId86"/>
    <p:sldId id="314" r:id="rId87"/>
    <p:sldId id="351"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8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64" autoAdjust="0"/>
  </p:normalViewPr>
  <p:slideViewPr>
    <p:cSldViewPr>
      <p:cViewPr>
        <p:scale>
          <a:sx n="55" d="100"/>
          <a:sy n="55" d="100"/>
        </p:scale>
        <p:origin x="-18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64" charset="0"/>
                <a:ea typeface="ＭＳ Ｐゴシック" pitchFamily="64" charset="-128"/>
                <a:cs typeface="ＭＳ Ｐゴシック" pitchFamily="64" charset="-128"/>
              </a:defRPr>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64" charset="0"/>
                <a:ea typeface="ＭＳ Ｐゴシック" pitchFamily="64" charset="-128"/>
                <a:cs typeface="ＭＳ Ｐゴシック" pitchFamily="64" charset="-128"/>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64" charset="0"/>
                <a:ea typeface="ＭＳ Ｐゴシック" pitchFamily="64" charset="-128"/>
                <a:cs typeface="ＭＳ Ｐゴシック" pitchFamily="64" charset="-128"/>
              </a:defRPr>
            </a:lvl1pPr>
          </a:lstStyle>
          <a:p>
            <a:pPr>
              <a:defRPr/>
            </a:pPr>
            <a:endParaRPr lang="en-US"/>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pitchFamily="64" charset="0"/>
                <a:ea typeface="ＭＳ Ｐゴシック" pitchFamily="64" charset="-128"/>
                <a:cs typeface="ＭＳ Ｐゴシック" pitchFamily="64" charset="-128"/>
              </a:defRPr>
            </a:lvl1pPr>
          </a:lstStyle>
          <a:p>
            <a:pPr>
              <a:defRPr/>
            </a:pPr>
            <a:fld id="{3220288B-1B5C-4CDA-87AE-3F55F82A64D1}" type="slidenum">
              <a:rPr lang="en-US"/>
              <a:pPr>
                <a:defRPr/>
              </a:pPr>
              <a:t>‹#›</a:t>
            </a:fld>
            <a:endParaRPr lang="en-US"/>
          </a:p>
        </p:txBody>
      </p:sp>
    </p:spTree>
    <p:extLst>
      <p:ext uri="{BB962C8B-B14F-4D97-AF65-F5344CB8AC3E}">
        <p14:creationId xmlns:p14="http://schemas.microsoft.com/office/powerpoint/2010/main" val="13174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en.wikipedia.org/wiki/William_of_Ockham"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en.wikipedia.org/wiki/Latin"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8" Type="http://schemas.openxmlformats.org/officeDocument/2006/relationships/hyperlink" Target="http://en.wikipedia.org/wiki/Self-assembly" TargetMode="External"/><Relationship Id="rId13" Type="http://schemas.openxmlformats.org/officeDocument/2006/relationships/hyperlink" Target="http://en.wikipedia.org/wiki/Cellular_automaton" TargetMode="External"/><Relationship Id="rId18" Type="http://schemas.openxmlformats.org/officeDocument/2006/relationships/hyperlink" Target="http://en.wikipedia.org/wiki/Anisotropy" TargetMode="External"/><Relationship Id="rId3" Type="http://schemas.openxmlformats.org/officeDocument/2006/relationships/hyperlink" Target="http://en.wikipedia.org/wiki/System" TargetMode="External"/><Relationship Id="rId21" Type="http://schemas.openxmlformats.org/officeDocument/2006/relationships/hyperlink" Target="http://www.faidherbe.org/site/cours/dupuis/oscil.htm#15" TargetMode="External"/><Relationship Id="rId7" Type="http://schemas.openxmlformats.org/officeDocument/2006/relationships/hyperlink" Target="http://en.wikipedia.org/wiki/Chemistry" TargetMode="External"/><Relationship Id="rId12" Type="http://schemas.openxmlformats.org/officeDocument/2006/relationships/hyperlink" Target="http://en.wikipedia.org/wiki/Anthropology" TargetMode="External"/><Relationship Id="rId17" Type="http://schemas.openxmlformats.org/officeDocument/2006/relationships/hyperlink" Target="http://en.wikipedia.org/wiki/Entropy" TargetMode="External"/><Relationship Id="rId2" Type="http://schemas.openxmlformats.org/officeDocument/2006/relationships/slide" Target="../slides/slide67.xml"/><Relationship Id="rId16" Type="http://schemas.openxmlformats.org/officeDocument/2006/relationships/hyperlink" Target="http://en.wikipedia.org/wiki/Matter" TargetMode="External"/><Relationship Id="rId20" Type="http://schemas.openxmlformats.org/officeDocument/2006/relationships/hyperlink" Target="http://en.wikipedia.org/wiki/Ilya_Prigogine" TargetMode="External"/><Relationship Id="rId1" Type="http://schemas.openxmlformats.org/officeDocument/2006/relationships/notesMaster" Target="../notesMasters/notesMaster1.xml"/><Relationship Id="rId6" Type="http://schemas.openxmlformats.org/officeDocument/2006/relationships/hyperlink" Target="http://en.wikipedia.org/wiki/Physics" TargetMode="External"/><Relationship Id="rId11" Type="http://schemas.openxmlformats.org/officeDocument/2006/relationships/hyperlink" Target="http://en.wikipedia.org/wiki/Economics" TargetMode="External"/><Relationship Id="rId24" Type="http://schemas.openxmlformats.org/officeDocument/2006/relationships/hyperlink" Target="http://www.faidherbe.org/site/cours/dupuis/oscil.htm#7" TargetMode="External"/><Relationship Id="rId5" Type="http://schemas.openxmlformats.org/officeDocument/2006/relationships/hyperlink" Target="http://en.wikipedia.org/wiki/Complexity" TargetMode="External"/><Relationship Id="rId15" Type="http://schemas.openxmlformats.org/officeDocument/2006/relationships/hyperlink" Target="http://en.wikipedia.org/wiki/Energy" TargetMode="External"/><Relationship Id="rId23" Type="http://schemas.openxmlformats.org/officeDocument/2006/relationships/hyperlink" Target="http://www.faidherbe.org/site/cours/dupuis/oscil.htm#1" TargetMode="External"/><Relationship Id="rId10" Type="http://schemas.openxmlformats.org/officeDocument/2006/relationships/hyperlink" Target="http://en.wikipedia.org/wiki/Social_sciences" TargetMode="External"/><Relationship Id="rId19" Type="http://schemas.openxmlformats.org/officeDocument/2006/relationships/hyperlink" Target="http://en.wikipedia.org/wiki/Chaos_theory" TargetMode="External"/><Relationship Id="rId4" Type="http://schemas.openxmlformats.org/officeDocument/2006/relationships/hyperlink" Target="http://en.wikipedia.org/wiki/Open_system_(system_theory)" TargetMode="External"/><Relationship Id="rId9" Type="http://schemas.openxmlformats.org/officeDocument/2006/relationships/hyperlink" Target="http://en.wikipedia.org/wiki/Natural_sciences" TargetMode="External"/><Relationship Id="rId14" Type="http://schemas.openxmlformats.org/officeDocument/2006/relationships/hyperlink" Target="http://en.wikipedia.org/wiki/Thermodynamic_equilibrium" TargetMode="External"/><Relationship Id="rId22" Type="http://schemas.openxmlformats.org/officeDocument/2006/relationships/hyperlink" Target="http://www.faidherbe.org/site/cours/dupuis/oscil.htm#19"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www.pbs.org/wgbh/evolution/library/glossary/glossary.html#mutation"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pbs.org/wgbh/evolution/library/glossary/glossary.html#natural_selection"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C344BEB-83B0-4119-BA3B-A858AFEE388F}" type="slidenum">
              <a:rPr lang="en-US">
                <a:latin typeface="Arial" pitchFamily="-84" charset="0"/>
                <a:ea typeface="ＭＳ Ｐゴシック" pitchFamily="-84" charset="-128"/>
                <a:cs typeface="ＭＳ Ｐゴシック" pitchFamily="-84" charset="-128"/>
              </a:rPr>
              <a:pPr/>
              <a:t>1</a:t>
            </a:fld>
            <a:endParaRPr lang="en-US">
              <a:latin typeface="Arial" pitchFamily="-84" charset="0"/>
              <a:ea typeface="ＭＳ Ｐゴシック" pitchFamily="-84" charset="-128"/>
              <a:cs typeface="ＭＳ Ｐゴシック" pitchFamily="-84"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A849D27-98AB-46EA-8038-FC20C27BDF85}" type="slidenum">
              <a:rPr lang="en-US">
                <a:latin typeface="Arial" pitchFamily="-84" charset="0"/>
                <a:ea typeface="ＭＳ Ｐゴシック" pitchFamily="-84" charset="-128"/>
                <a:cs typeface="ＭＳ Ｐゴシック" pitchFamily="-84" charset="-128"/>
              </a:rPr>
              <a:pPr/>
              <a:t>10</a:t>
            </a:fld>
            <a:endParaRPr lang="en-US">
              <a:latin typeface="Arial" pitchFamily="-84" charset="0"/>
              <a:ea typeface="ＭＳ Ｐゴシック" pitchFamily="-84" charset="-128"/>
              <a:cs typeface="ＭＳ Ｐゴシック" pitchFamily="-84"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Science doesn’t have internal resources to decide how it should be used. Science is ethically neutral in that sense. Need religion and philosophy to provide ethical framework for science to work within.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4FFB79-FD3F-4CA3-83FB-6BD60CAA02C5}" type="slidenum">
              <a:rPr lang="en-US">
                <a:latin typeface="Arial" pitchFamily="-84" charset="0"/>
                <a:ea typeface="ＭＳ Ｐゴシック" pitchFamily="-84" charset="-128"/>
                <a:cs typeface="ＭＳ Ｐゴシック" pitchFamily="-84" charset="-128"/>
              </a:rPr>
              <a:pPr/>
              <a:t>11</a:t>
            </a:fld>
            <a:endParaRPr lang="en-US">
              <a:latin typeface="Arial" pitchFamily="-84" charset="0"/>
              <a:ea typeface="ＭＳ Ｐゴシック" pitchFamily="-84" charset="-128"/>
              <a:cs typeface="ＭＳ Ｐゴシック" pitchFamily="-84" charset="-128"/>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a:latin typeface="SvobodaFAF" pitchFamily="64" charset="0"/>
                <a:ea typeface="ＭＳ Ｐゴシック" pitchFamily="-84" charset="-128"/>
                <a:cs typeface="ＭＳ Ｐゴシック" pitchFamily="-84" charset="-128"/>
              </a:rPr>
              <a:t>God was a Mystery that could never be fully comprehended. God's depth was unfathomable. These revelations of the divine Being are the primary source of religious knowledge and truth. In this sense, the source of religious knowledge is experiential and not rational. Reason is used to reflect upon and more deeply understand this primary experience. </a:t>
            </a:r>
          </a:p>
          <a:p>
            <a:pPr eaLnBrk="1" hangingPunct="1"/>
            <a:endParaRPr lang="en-GB">
              <a:latin typeface="SvobodaFAF" pitchFamily="64" charset="0"/>
              <a:ea typeface="ＭＳ Ｐゴシック" pitchFamily="-84" charset="-128"/>
              <a:cs typeface="ＭＳ Ｐゴシック" pitchFamily="-84" charset="-128"/>
            </a:endParaRPr>
          </a:p>
          <a:p>
            <a:pPr eaLnBrk="1" hangingPunct="1"/>
            <a:r>
              <a:rPr lang="en-GB">
                <a:latin typeface="SvobodaFAF" pitchFamily="64" charset="0"/>
                <a:ea typeface="ＭＳ Ｐゴシック" pitchFamily="-84" charset="-128"/>
                <a:cs typeface="ＭＳ Ｐゴシック" pitchFamily="-84" charset="-128"/>
              </a:rPr>
              <a:t>Normal language cannot describe God. Like scientists use maths and models religious people use metaphors</a:t>
            </a:r>
            <a:endParaRPr lang="en-US">
              <a:latin typeface="SvobodaFAF" pitchFamily="64" charset="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4172816-962F-42B4-AEEB-DBCD2FA90959}" type="slidenum">
              <a:rPr lang="en-US">
                <a:latin typeface="Arial" pitchFamily="-84" charset="0"/>
                <a:ea typeface="ＭＳ Ｐゴシック" pitchFamily="-84" charset="-128"/>
                <a:cs typeface="ＭＳ Ｐゴシック" pitchFamily="-84" charset="-128"/>
              </a:rPr>
              <a:pPr/>
              <a:t>12</a:t>
            </a:fld>
            <a:endParaRPr lang="en-US">
              <a:latin typeface="Arial" pitchFamily="-84" charset="0"/>
              <a:ea typeface="ＭＳ Ｐゴシック" pitchFamily="-84" charset="-128"/>
              <a:cs typeface="ＭＳ Ｐゴシック" pitchFamily="-84"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75C37A7-323A-4031-A523-2E20BACCB27A}" type="slidenum">
              <a:rPr lang="en-US">
                <a:latin typeface="Arial" pitchFamily="-84" charset="0"/>
                <a:ea typeface="ＭＳ Ｐゴシック" pitchFamily="-84" charset="-128"/>
                <a:cs typeface="ＭＳ Ｐゴシック" pitchFamily="-84" charset="-128"/>
              </a:rPr>
              <a:pPr/>
              <a:t>13</a:t>
            </a:fld>
            <a:endParaRPr lang="en-US">
              <a:latin typeface="Arial" pitchFamily="-84" charset="0"/>
              <a:ea typeface="ＭＳ Ｐゴシック" pitchFamily="-84" charset="-128"/>
              <a:cs typeface="ＭＳ Ｐゴシック" pitchFamily="-84" charset="-128"/>
            </a:endParaRPr>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7A0C4EF-3A5F-4732-8830-D8155205EE48}" type="slidenum">
              <a:rPr lang="en-US">
                <a:latin typeface="Arial" pitchFamily="-84" charset="0"/>
                <a:ea typeface="ＭＳ Ｐゴシック" pitchFamily="-84" charset="-128"/>
                <a:cs typeface="ＭＳ Ｐゴシック" pitchFamily="-84" charset="-128"/>
              </a:rPr>
              <a:pPr/>
              <a:t>14</a:t>
            </a:fld>
            <a:endParaRPr lang="en-US">
              <a:latin typeface="Arial" pitchFamily="-84" charset="0"/>
              <a:ea typeface="ＭＳ Ｐゴシック" pitchFamily="-84" charset="-128"/>
              <a:cs typeface="ＭＳ Ｐゴシック" pitchFamily="-84" charset="-128"/>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Little boy asks his older brother “Why is the kettle boling?” His brother who is good at science explains about where gas comes from and its combustion producing heat. Mother comes in and he asks her “Why is the kettle boiling.” She relies “It’s tea time”. Same question different valid answer.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9519A0C-3BDE-4105-9972-F8B00FBE306D}" type="slidenum">
              <a:rPr lang="en-US">
                <a:latin typeface="Arial" pitchFamily="-84" charset="0"/>
                <a:ea typeface="ＭＳ Ｐゴシック" pitchFamily="-84" charset="-128"/>
                <a:cs typeface="ＭＳ Ｐゴシック" pitchFamily="-84" charset="-128"/>
              </a:rPr>
              <a:pPr/>
              <a:t>15</a:t>
            </a:fld>
            <a:endParaRPr lang="en-US">
              <a:latin typeface="Arial" pitchFamily="-84" charset="0"/>
              <a:ea typeface="ＭＳ Ｐゴシック" pitchFamily="-84" charset="-128"/>
              <a:cs typeface="ＭＳ Ｐゴシック" pitchFamily="-84" charset="-128"/>
            </a:endParaRPr>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He is a well known physicist winner of Templeton Prize. Quantum mechanics, nuclear weapons, mathemtics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0BFF9B8-6411-46DA-88C7-5BE80AE654CF}" type="slidenum">
              <a:rPr lang="en-US">
                <a:latin typeface="Arial" pitchFamily="-84" charset="0"/>
                <a:ea typeface="ＭＳ Ｐゴシック" pitchFamily="-84" charset="-128"/>
                <a:cs typeface="ＭＳ Ｐゴシック" pitchFamily="-84" charset="-128"/>
              </a:rPr>
              <a:pPr/>
              <a:t>16</a:t>
            </a:fld>
            <a:endParaRPr lang="en-US">
              <a:latin typeface="Arial" pitchFamily="-84" charset="0"/>
              <a:ea typeface="ＭＳ Ｐゴシック" pitchFamily="-84" charset="-128"/>
              <a:cs typeface="ＭＳ Ｐゴシック" pitchFamily="-84" charset="-128"/>
            </a:endParaRPr>
          </a:p>
        </p:txBody>
      </p:sp>
      <p:sp>
        <p:nvSpPr>
          <p:cNvPr id="51203" name="Rectangle 1026"/>
          <p:cNvSpPr>
            <a:spLocks noGrp="1" noRot="1" noChangeAspect="1" noChangeArrowheads="1" noTextEdit="1"/>
          </p:cNvSpPr>
          <p:nvPr>
            <p:ph type="sldImg"/>
          </p:nvPr>
        </p:nvSpPr>
        <p:spPr>
          <a:ln/>
        </p:spPr>
      </p:sp>
      <p:sp>
        <p:nvSpPr>
          <p:cNvPr id="51204"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CD1361A-BE5E-4664-A4D1-D947DBCA4CD8}" type="slidenum">
              <a:rPr lang="en-US">
                <a:latin typeface="Arial" pitchFamily="-84" charset="0"/>
                <a:ea typeface="ＭＳ Ｐゴシック" pitchFamily="-84" charset="-128"/>
                <a:cs typeface="ＭＳ Ｐゴシック" pitchFamily="-84" charset="-128"/>
              </a:rPr>
              <a:pPr/>
              <a:t>17</a:t>
            </a:fld>
            <a:endParaRPr lang="en-US">
              <a:latin typeface="Arial" pitchFamily="-84" charset="0"/>
              <a:ea typeface="ＭＳ Ｐゴシック" pitchFamily="-84" charset="-128"/>
              <a:cs typeface="ＭＳ Ｐゴシック" pitchFamily="-84" charset="-128"/>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Science can purify religion from error and superstition;  religion can purify science from idolatry and false absolutes. John Paul II</a:t>
            </a:r>
          </a:p>
          <a:p>
            <a:pPr eaLnBrk="1" hangingPunct="1"/>
            <a:r>
              <a:rPr lang="en-US">
                <a:latin typeface="Arial" pitchFamily="-84" charset="0"/>
                <a:ea typeface="ＭＳ Ｐゴシック" pitchFamily="-84" charset="-128"/>
                <a:cs typeface="ＭＳ Ｐゴシック" pitchFamily="-84" charset="-128"/>
              </a:rPr>
              <a:t>If conflict either not understanding csriptue properly or need to do more science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75F8CD5-DFB6-4792-A483-5E2576A2D1D4}" type="slidenum">
              <a:rPr lang="en-US">
                <a:latin typeface="Arial" pitchFamily="-84" charset="0"/>
                <a:ea typeface="ＭＳ Ｐゴシック" pitchFamily="-84" charset="-128"/>
                <a:cs typeface="ＭＳ Ｐゴシック" pitchFamily="-84" charset="-128"/>
              </a:rPr>
              <a:pPr/>
              <a:t>18</a:t>
            </a:fld>
            <a:endParaRPr lang="en-US">
              <a:latin typeface="Arial" pitchFamily="-84" charset="0"/>
              <a:ea typeface="ＭＳ Ｐゴシック" pitchFamily="-84" charset="-128"/>
              <a:cs typeface="ＭＳ Ｐゴシック" pitchFamily="-84" charset="-128"/>
            </a:endParaRPr>
          </a:p>
        </p:txBody>
      </p:sp>
      <p:sp>
        <p:nvSpPr>
          <p:cNvPr id="55299" name="Rectangle 1026"/>
          <p:cNvSpPr>
            <a:spLocks noGrp="1" noRot="1" noChangeAspect="1" noChangeArrowheads="1" noTextEdit="1"/>
          </p:cNvSpPr>
          <p:nvPr>
            <p:ph type="sldImg"/>
          </p:nvPr>
        </p:nvSpPr>
        <p:spPr>
          <a:ln/>
        </p:spPr>
      </p:sp>
      <p:sp>
        <p:nvSpPr>
          <p:cNvPr id="55300"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29C37B3-B211-4AC9-83AF-66BEB085C3A9}" type="slidenum">
              <a:rPr lang="en-US">
                <a:latin typeface="Arial" pitchFamily="-84" charset="0"/>
                <a:ea typeface="ＭＳ Ｐゴシック" pitchFamily="-84" charset="-128"/>
                <a:cs typeface="ＭＳ Ｐゴシック" pitchFamily="-84" charset="-128"/>
              </a:rPr>
              <a:pPr/>
              <a:t>19</a:t>
            </a:fld>
            <a:endParaRPr lang="en-US">
              <a:latin typeface="Arial" pitchFamily="-84" charset="0"/>
              <a:ea typeface="ＭＳ Ｐゴシック" pitchFamily="-84" charset="-128"/>
              <a:cs typeface="ＭＳ Ｐゴシック" pitchFamily="-84" charset="-128"/>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C9ECF4-42CC-42AA-9595-54475688D6CE}" type="slidenum">
              <a:rPr lang="en-US">
                <a:latin typeface="Arial" pitchFamily="-84" charset="0"/>
                <a:ea typeface="ＭＳ Ｐゴシック" pitchFamily="-84" charset="-128"/>
                <a:cs typeface="ＭＳ Ｐゴシック" pitchFamily="-84" charset="-128"/>
              </a:rPr>
              <a:pPr/>
              <a:t>2</a:t>
            </a:fld>
            <a:endParaRPr lang="en-US">
              <a:latin typeface="Arial" pitchFamily="-84" charset="0"/>
              <a:ea typeface="ＭＳ Ｐゴシック" pitchFamily="-84" charset="-128"/>
              <a:cs typeface="ＭＳ Ｐゴシック" pitchFamily="-84"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Man is a questioning asking being. Natural desire to understand and make sense of the world in which he lives. </a:t>
            </a:r>
          </a:p>
          <a:p>
            <a:pPr eaLnBrk="1" hangingPunct="1"/>
            <a:r>
              <a:rPr lang="en-US">
                <a:latin typeface="Arial" pitchFamily="-84" charset="0"/>
                <a:ea typeface="ＭＳ Ｐゴシック" pitchFamily="-84" charset="-128"/>
                <a:cs typeface="ＭＳ Ｐゴシック" pitchFamily="-84" charset="-128"/>
              </a:rPr>
              <a:t>Virgil was a </a:t>
            </a:r>
            <a:r>
              <a:rPr lang="en-US" sz="800" i="1">
                <a:latin typeface="Arial" pitchFamily="-84" charset="0"/>
                <a:ea typeface="ＭＳ Ｐゴシック" pitchFamily="-84" charset="-128"/>
                <a:cs typeface="ＭＳ Ｐゴシック" pitchFamily="-84" charset="-128"/>
              </a:rPr>
              <a:t>Roman poet (70-19 BCE)</a:t>
            </a:r>
          </a:p>
          <a:p>
            <a:pPr eaLnBrk="1" hangingPunct="1"/>
            <a:endParaRPr lang="en-US" sz="800" i="1">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E47D254-0508-4081-A763-88BE4093BC37}" type="slidenum">
              <a:rPr lang="en-US">
                <a:latin typeface="Arial" pitchFamily="-84" charset="0"/>
                <a:ea typeface="ＭＳ Ｐゴシック" pitchFamily="-84" charset="-128"/>
                <a:cs typeface="ＭＳ Ｐゴシック" pitchFamily="-84" charset="-128"/>
              </a:rPr>
              <a:pPr/>
              <a:t>20</a:t>
            </a:fld>
            <a:endParaRPr lang="en-US">
              <a:latin typeface="Arial" pitchFamily="-84" charset="0"/>
              <a:ea typeface="ＭＳ Ｐゴシック" pitchFamily="-84" charset="-128"/>
              <a:cs typeface="ＭＳ Ｐゴシック" pitchFamily="-84" charset="-128"/>
            </a:endParaRPr>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84F982C-33D2-4D13-B9D3-343E96EBB035}" type="slidenum">
              <a:rPr lang="en-US">
                <a:latin typeface="Arial" pitchFamily="-84" charset="0"/>
                <a:ea typeface="ＭＳ Ｐゴシック" pitchFamily="-84" charset="-128"/>
                <a:cs typeface="ＭＳ Ｐゴシック" pitchFamily="-84" charset="-128"/>
              </a:rPr>
              <a:pPr/>
              <a:t>21</a:t>
            </a:fld>
            <a:endParaRPr lang="en-US">
              <a:latin typeface="Arial" pitchFamily="-84" charset="0"/>
              <a:ea typeface="ＭＳ Ｐゴシック" pitchFamily="-84" charset="-128"/>
              <a:cs typeface="ＭＳ Ｐゴシック" pitchFamily="-84" charset="-128"/>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EC2621F-C3B7-4C28-972A-16600713AC37}" type="slidenum">
              <a:rPr lang="en-US">
                <a:latin typeface="Arial" pitchFamily="-84" charset="0"/>
                <a:ea typeface="ＭＳ Ｐゴシック" pitchFamily="-84" charset="-128"/>
                <a:cs typeface="ＭＳ Ｐゴシック" pitchFamily="-84" charset="-128"/>
              </a:rPr>
              <a:pPr/>
              <a:t>22</a:t>
            </a:fld>
            <a:endParaRPr lang="en-US">
              <a:latin typeface="Arial" pitchFamily="-84" charset="0"/>
              <a:ea typeface="ＭＳ Ｐゴシック" pitchFamily="-84" charset="-128"/>
              <a:cs typeface="ＭＳ Ｐゴシック" pitchFamily="-84" charset="-128"/>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From Aristotle to Newton, from Newton to Einstein scientists believed that the universe had always existed and was not changing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453C38-D2B5-4E72-BC9B-8502D4F995E2}" type="slidenum">
              <a:rPr lang="en-US">
                <a:latin typeface="Arial" pitchFamily="-84" charset="0"/>
                <a:ea typeface="ＭＳ Ｐゴシック" pitchFamily="-84" charset="-128"/>
                <a:cs typeface="ＭＳ Ｐゴシック" pitchFamily="-84" charset="-128"/>
              </a:rPr>
              <a:pPr/>
              <a:t>23</a:t>
            </a:fld>
            <a:endParaRPr lang="en-US">
              <a:latin typeface="Arial" pitchFamily="-84" charset="0"/>
              <a:ea typeface="ＭＳ Ｐゴシック" pitchFamily="-84" charset="-128"/>
              <a:cs typeface="ＭＳ Ｐゴシック" pitchFamily="-84" charset="-128"/>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A1FE863-80CB-4266-942D-A41049FEC92F}" type="slidenum">
              <a:rPr lang="en-US">
                <a:latin typeface="Arial" pitchFamily="-84" charset="0"/>
                <a:ea typeface="ＭＳ Ｐゴシック" pitchFamily="-84" charset="-128"/>
                <a:cs typeface="ＭＳ Ｐゴシック" pitchFamily="-84" charset="-128"/>
              </a:rPr>
              <a:pPr/>
              <a:t>24</a:t>
            </a:fld>
            <a:endParaRPr lang="en-US">
              <a:latin typeface="Arial" pitchFamily="-84" charset="0"/>
              <a:ea typeface="ＭＳ Ｐゴシック" pitchFamily="-84" charset="-128"/>
              <a:cs typeface="ＭＳ Ｐゴシック" pitchFamily="-84" charset="-128"/>
            </a:endParaRPr>
          </a:p>
        </p:txBody>
      </p:sp>
      <p:sp>
        <p:nvSpPr>
          <p:cNvPr id="67587" name="Rectangle 1026"/>
          <p:cNvSpPr>
            <a:spLocks noGrp="1" noRot="1" noChangeAspect="1" noChangeArrowheads="1" noTextEdit="1"/>
          </p:cNvSpPr>
          <p:nvPr>
            <p:ph type="sldImg"/>
          </p:nvPr>
        </p:nvSpPr>
        <p:spPr>
          <a:ln/>
        </p:spPr>
      </p:sp>
      <p:sp>
        <p:nvSpPr>
          <p:cNvPr id="67588"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Up until 1950s scientists believed the universe had always existed. Fred Hoyle ‘Steady State Theory of the Universe’</a:t>
            </a:r>
          </a:p>
          <a:p>
            <a:pPr eaLnBrk="1" hangingPunct="1"/>
            <a:r>
              <a:rPr lang="en-US">
                <a:latin typeface="Arial" pitchFamily="-84" charset="0"/>
                <a:ea typeface="ＭＳ Ｐゴシック" pitchFamily="-84" charset="-128"/>
                <a:cs typeface="ＭＳ Ｐゴシック" pitchFamily="-84" charset="-128"/>
              </a:rPr>
              <a:t>Arno Penzias and Robert Wilson observed in 1965 a radio background source that was spread all over the universe---the </a:t>
            </a:r>
            <a:r>
              <a:rPr lang="en-US" b="1">
                <a:latin typeface="Arial" pitchFamily="-84" charset="0"/>
                <a:ea typeface="ＭＳ Ｐゴシック" pitchFamily="-84" charset="-128"/>
                <a:cs typeface="ＭＳ Ｐゴシック" pitchFamily="-84" charset="-128"/>
              </a:rPr>
              <a:t>cosmic microwave background radiation</a:t>
            </a:r>
            <a:r>
              <a:rPr lang="en-US">
                <a:latin typeface="Arial" pitchFamily="-84" charset="0"/>
                <a:ea typeface="ＭＳ Ｐゴシック" pitchFamily="-84" charset="-128"/>
                <a:cs typeface="ＭＳ Ｐゴシック" pitchFamily="-84" charset="-128"/>
              </a:rPr>
              <a:t>. The radiation has the same intensity and spectral character as a thermal continuous source at 3 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BB8B862-C57A-42D0-96D2-798AD9634DF0}" type="slidenum">
              <a:rPr lang="en-US">
                <a:latin typeface="Arial" pitchFamily="-84" charset="0"/>
                <a:ea typeface="ＭＳ Ｐゴシック" pitchFamily="-84" charset="-128"/>
                <a:cs typeface="ＭＳ Ｐゴシック" pitchFamily="-84" charset="-128"/>
              </a:rPr>
              <a:pPr/>
              <a:t>25</a:t>
            </a:fld>
            <a:endParaRPr lang="en-US">
              <a:latin typeface="Arial" pitchFamily="-84" charset="0"/>
              <a:ea typeface="ＭＳ Ｐゴシック" pitchFamily="-84" charset="-128"/>
              <a:cs typeface="ＭＳ Ｐゴシック" pitchFamily="-84" charset="-128"/>
            </a:endParaRPr>
          </a:p>
        </p:txBody>
      </p:sp>
      <p:sp>
        <p:nvSpPr>
          <p:cNvPr id="69635" name="Rectangle 1026"/>
          <p:cNvSpPr>
            <a:spLocks noGrp="1" noRot="1" noChangeAspect="1" noChangeArrowheads="1" noTextEdit="1"/>
          </p:cNvSpPr>
          <p:nvPr>
            <p:ph type="sldImg"/>
          </p:nvPr>
        </p:nvSpPr>
        <p:spPr>
          <a:ln/>
        </p:spPr>
      </p:sp>
      <p:sp>
        <p:nvSpPr>
          <p:cNvPr id="69636"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The only way to explain constant 2.7K radiation in every direction in universe was it came from a single source - big bang. Discovered by Robert Wilson and Arno Penzias at Bell Laboratories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CD786CE-2457-47E5-BE28-CF24B27221C3}" type="slidenum">
              <a:rPr lang="en-US">
                <a:latin typeface="Arial" pitchFamily="-84" charset="0"/>
                <a:ea typeface="ＭＳ Ｐゴシック" pitchFamily="-84" charset="-128"/>
                <a:cs typeface="ＭＳ Ｐゴシック" pitchFamily="-84" charset="-128"/>
              </a:rPr>
              <a:pPr/>
              <a:t>27</a:t>
            </a:fld>
            <a:endParaRPr lang="en-US">
              <a:latin typeface="Arial" pitchFamily="-84" charset="0"/>
              <a:ea typeface="ＭＳ Ｐゴシック" pitchFamily="-84" charset="-128"/>
              <a:cs typeface="ＭＳ Ｐゴシック" pitchFamily="-84" charset="-128"/>
            </a:endParaRPr>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a:solidFill>
                  <a:srgbClr val="222222"/>
                </a:solidFill>
                <a:latin typeface="Arial" pitchFamily="-84" charset="0"/>
                <a:ea typeface="ＭＳ Ｐゴシック" pitchFamily="-84" charset="-128"/>
                <a:cs typeface="ＭＳ Ｐゴシック" pitchFamily="-84" charset="-128"/>
              </a:rPr>
              <a:t>Where did it come from? We don't know. Why did it appear? We don't know.</a:t>
            </a:r>
          </a:p>
          <a:p>
            <a:pPr eaLnBrk="1" hangingPunct="1"/>
            <a:r>
              <a:rPr lang="en-US">
                <a:solidFill>
                  <a:srgbClr val="222222"/>
                </a:solidFill>
                <a:latin typeface="Arial" pitchFamily="-84" charset="0"/>
                <a:ea typeface="ＭＳ Ｐゴシック" pitchFamily="-84" charset="-128"/>
                <a:cs typeface="ＭＳ Ｐゴシック" pitchFamily="-84" charset="-128"/>
              </a:rPr>
              <a:t>There are many misconceptions surrounding the Big Bang theory. For example, we tend to imagine a giant explosion. Experts however say that there was no explosion; there was (and continues to be) an expansion. Rather than imagining a balloon popping and releasing its contents, imagine a balloon expanding: an infinitesimally small balloon expanding to the size of our current universe. </a:t>
            </a:r>
          </a:p>
          <a:p>
            <a:pPr eaLnBrk="1" hangingPunct="1"/>
            <a:r>
              <a:rPr lang="en-US">
                <a:solidFill>
                  <a:srgbClr val="222222"/>
                </a:solidFill>
                <a:latin typeface="Arial" pitchFamily="-84" charset="0"/>
                <a:ea typeface="ＭＳ Ｐゴシック" pitchFamily="-84" charset="-128"/>
                <a:cs typeface="ＭＳ Ｐゴシック" pitchFamily="-84" charset="-128"/>
              </a:rPr>
              <a:t> Prior to the singularity, </a:t>
            </a:r>
            <a:r>
              <a:rPr lang="en-US" i="1">
                <a:solidFill>
                  <a:srgbClr val="222222"/>
                </a:solidFill>
                <a:latin typeface="Arial" pitchFamily="-84" charset="0"/>
                <a:ea typeface="ＭＳ Ｐゴシック" pitchFamily="-84" charset="-128"/>
                <a:cs typeface="ＭＳ Ｐゴシック" pitchFamily="-84" charset="-128"/>
              </a:rPr>
              <a:t>nothing</a:t>
            </a:r>
            <a:r>
              <a:rPr lang="en-US">
                <a:solidFill>
                  <a:srgbClr val="222222"/>
                </a:solidFill>
                <a:latin typeface="Arial" pitchFamily="-84" charset="0"/>
                <a:ea typeface="ＭＳ Ｐゴシック" pitchFamily="-84" charset="-128"/>
                <a:cs typeface="ＭＳ Ｐゴシック" pitchFamily="-84" charset="-128"/>
              </a:rPr>
              <a:t> existed, not space, time, matter, or energy - nothing. So where and in what did the singularity appear if not in space? We don't know. We don't know where it came from, why it's here, or even where it is. All we really know is that we are inside of it and at one time it didn't exist and neither did we.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8F369D0-E0A9-4D00-9DB3-B6D0A367E483}" type="slidenum">
              <a:rPr lang="en-US">
                <a:latin typeface="Arial" pitchFamily="-84" charset="0"/>
                <a:ea typeface="ＭＳ Ｐゴシック" pitchFamily="-84" charset="-128"/>
                <a:cs typeface="ＭＳ Ｐゴシック" pitchFamily="-84" charset="-128"/>
              </a:rPr>
              <a:pPr/>
              <a:t>28</a:t>
            </a:fld>
            <a:endParaRPr lang="en-US">
              <a:latin typeface="Arial" pitchFamily="-84" charset="0"/>
              <a:ea typeface="ＭＳ Ｐゴシック" pitchFamily="-84" charset="-128"/>
              <a:cs typeface="ＭＳ Ｐゴシック" pitchFamily="-84" charset="-128"/>
            </a:endParaRPr>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83BA671-30EB-40BA-8303-C05F344A3175}" type="slidenum">
              <a:rPr lang="en-US">
                <a:latin typeface="Arial" pitchFamily="-84" charset="0"/>
                <a:ea typeface="ＭＳ Ｐゴシック" pitchFamily="-84" charset="-128"/>
                <a:cs typeface="ＭＳ Ｐゴシック" pitchFamily="-84" charset="-128"/>
              </a:rPr>
              <a:pPr/>
              <a:t>29</a:t>
            </a:fld>
            <a:endParaRPr lang="en-US">
              <a:latin typeface="Arial" pitchFamily="-84" charset="0"/>
              <a:ea typeface="ＭＳ Ｐゴシック" pitchFamily="-84" charset="-128"/>
              <a:cs typeface="ＭＳ Ｐゴシック" pitchFamily="-84" charset="-128"/>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pPr eaLnBrk="1" hangingPunct="1"/>
            <a:r>
              <a:rPr lang="en-US">
                <a:solidFill>
                  <a:srgbClr val="222222"/>
                </a:solidFill>
                <a:latin typeface="Arial" pitchFamily="-84" charset="0"/>
                <a:ea typeface="ＭＳ Ｐゴシック" pitchFamily="-84" charset="-128"/>
                <a:cs typeface="ＭＳ Ｐゴシック" pitchFamily="-84" charset="-128"/>
              </a:rPr>
              <a:t>Steven Hawking, George Ellis, and Roger Penrose turned their attention to the Theory of Relativity and its implications regarding our notions of time. In 1968 and 1970, they published papers in which they extended Einstein's Theory of General Relativity to include measurements of time and space.</a:t>
            </a:r>
            <a:r>
              <a:rPr lang="en-US" baseline="30000">
                <a:solidFill>
                  <a:srgbClr val="222222"/>
                </a:solidFill>
                <a:latin typeface="Arial" pitchFamily="-84" charset="0"/>
                <a:ea typeface="ＭＳ Ｐゴシック" pitchFamily="-84" charset="-128"/>
                <a:cs typeface="ＭＳ Ｐゴシック" pitchFamily="-84" charset="-128"/>
              </a:rPr>
              <a:t>1, 2</a:t>
            </a:r>
            <a:r>
              <a:rPr lang="en-US">
                <a:solidFill>
                  <a:srgbClr val="222222"/>
                </a:solidFill>
                <a:latin typeface="Arial" pitchFamily="-84" charset="0"/>
                <a:ea typeface="ＭＳ Ｐゴシック" pitchFamily="-84" charset="-128"/>
                <a:cs typeface="ＭＳ Ｐゴシック" pitchFamily="-84" charset="-128"/>
              </a:rPr>
              <a:t> According to their calculations, time and space had a finite beginning that corresponded to the origin of matter and energy."</a:t>
            </a:r>
            <a:r>
              <a:rPr lang="en-US" baseline="30000">
                <a:solidFill>
                  <a:srgbClr val="222222"/>
                </a:solidFill>
                <a:latin typeface="Arial" pitchFamily="-84" charset="0"/>
                <a:ea typeface="ＭＳ Ｐゴシック" pitchFamily="-84" charset="-128"/>
                <a:cs typeface="ＭＳ Ｐゴシック" pitchFamily="-84" charset="-128"/>
              </a:rPr>
              <a:t>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76392D2-3A12-4C57-A9A1-03CFA0F7187E}" type="slidenum">
              <a:rPr lang="en-US">
                <a:latin typeface="Arial" pitchFamily="-84" charset="0"/>
                <a:ea typeface="ＭＳ Ｐゴシック" pitchFamily="-84" charset="-128"/>
                <a:cs typeface="ＭＳ Ｐゴシック" pitchFamily="-84" charset="-128"/>
              </a:rPr>
              <a:pPr/>
              <a:t>30</a:t>
            </a:fld>
            <a:endParaRPr lang="en-US">
              <a:latin typeface="Arial" pitchFamily="-84" charset="0"/>
              <a:ea typeface="ＭＳ Ｐゴシック" pitchFamily="-84" charset="-128"/>
              <a:cs typeface="ＭＳ Ｐゴシック" pitchFamily="-84" charset="-128"/>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pPr eaLnBrk="1" hangingPunct="1"/>
            <a:r>
              <a:rPr lang="en-US" smtClean="0">
                <a:latin typeface="Arial" pitchFamily="-84" charset="0"/>
                <a:ea typeface="ＭＳ Ｐゴシック" pitchFamily="-84" charset="-128"/>
                <a:cs typeface="ＭＳ Ｐゴシック" pitchFamily="-84" charset="-128"/>
              </a:rPr>
              <a:t>"If we discover a complete theory, it would be the ultimate triumph of human reason — for then we should know the mind of God.”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E55ECC4-2462-4C73-B76F-959F28A311E5}" type="slidenum">
              <a:rPr lang="en-US">
                <a:latin typeface="Arial" pitchFamily="-84" charset="0"/>
                <a:ea typeface="ＭＳ Ｐゴシック" pitchFamily="-84" charset="-128"/>
                <a:cs typeface="ＭＳ Ｐゴシック" pitchFamily="-84" charset="-128"/>
              </a:rPr>
              <a:pPr/>
              <a:t>3</a:t>
            </a:fld>
            <a:endParaRPr lang="en-US">
              <a:latin typeface="Arial" pitchFamily="-84" charset="0"/>
              <a:ea typeface="ＭＳ Ｐゴシック" pitchFamily="-84" charset="-128"/>
              <a:cs typeface="ＭＳ Ｐゴシック" pitchFamily="-8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5EC20DA-3557-4173-A4D7-7735720CD761}" type="slidenum">
              <a:rPr lang="en-US">
                <a:latin typeface="Arial" pitchFamily="-84" charset="0"/>
                <a:ea typeface="ＭＳ Ｐゴシック" pitchFamily="-84" charset="-128"/>
                <a:cs typeface="ＭＳ Ｐゴシック" pitchFamily="-84" charset="-128"/>
              </a:rPr>
              <a:pPr/>
              <a:t>31</a:t>
            </a:fld>
            <a:endParaRPr lang="en-US">
              <a:latin typeface="Arial" pitchFamily="-84" charset="0"/>
              <a:ea typeface="ＭＳ Ｐゴシック" pitchFamily="-84" charset="-128"/>
              <a:cs typeface="ＭＳ Ｐゴシック" pitchFamily="-8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3CBDA8-75BF-43CE-8FDD-31B709851A16}" type="slidenum">
              <a:rPr lang="en-US">
                <a:latin typeface="Arial" pitchFamily="-84" charset="0"/>
                <a:ea typeface="ＭＳ Ｐゴシック" pitchFamily="-84" charset="-128"/>
                <a:cs typeface="ＭＳ Ｐゴシック" pitchFamily="-84" charset="-128"/>
              </a:rPr>
              <a:pPr/>
              <a:t>32</a:t>
            </a:fld>
            <a:endParaRPr lang="en-US">
              <a:latin typeface="Arial" pitchFamily="-84" charset="0"/>
              <a:ea typeface="ＭＳ Ｐゴシック" pitchFamily="-84" charset="-128"/>
              <a:cs typeface="ＭＳ Ｐゴシック" pitchFamily="-84" charset="-128"/>
            </a:endParaRPr>
          </a:p>
        </p:txBody>
      </p:sp>
      <p:sp>
        <p:nvSpPr>
          <p:cNvPr id="82947" name="Rectangle 1026"/>
          <p:cNvSpPr>
            <a:spLocks noGrp="1" noRot="1" noChangeAspect="1" noChangeArrowheads="1" noTextEdit="1"/>
          </p:cNvSpPr>
          <p:nvPr>
            <p:ph type="sldImg"/>
          </p:nvPr>
        </p:nvSpPr>
        <p:spPr>
          <a:ln/>
        </p:spPr>
      </p:sp>
      <p:sp>
        <p:nvSpPr>
          <p:cNvPr id="82948"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If the conditions of the Big Band had not been exactly as they were there would be no universe and no human life or consciousness. Therefore some scientists say that it looks like the BB was designed. This is called Anthropic Principle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E5A9D7-0565-4F41-B485-1735A403DFFB}" type="slidenum">
              <a:rPr lang="en-US">
                <a:latin typeface="Arial" pitchFamily="-84" charset="0"/>
                <a:ea typeface="ＭＳ Ｐゴシック" pitchFamily="-84" charset="-128"/>
                <a:cs typeface="ＭＳ Ｐゴシック" pitchFamily="-84" charset="-128"/>
              </a:rPr>
              <a:pPr/>
              <a:t>33</a:t>
            </a:fld>
            <a:endParaRPr lang="en-US">
              <a:latin typeface="Arial" pitchFamily="-84" charset="0"/>
              <a:ea typeface="ＭＳ Ｐゴシック" pitchFamily="-84" charset="-128"/>
              <a:cs typeface="ＭＳ Ｐゴシック" pitchFamily="-84"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98444D5-2EB2-46DE-A512-F1B92707D667}" type="slidenum">
              <a:rPr lang="en-US">
                <a:latin typeface="Arial" pitchFamily="-84" charset="0"/>
                <a:ea typeface="ＭＳ Ｐゴシック" pitchFamily="-84" charset="-128"/>
                <a:cs typeface="ＭＳ Ｐゴシック" pitchFamily="-84" charset="-128"/>
              </a:rPr>
              <a:pPr/>
              <a:t>34</a:t>
            </a:fld>
            <a:endParaRPr lang="en-US">
              <a:latin typeface="Arial" pitchFamily="-84" charset="0"/>
              <a:ea typeface="ＭＳ Ｐゴシック" pitchFamily="-84" charset="-128"/>
              <a:cs typeface="ＭＳ Ｐゴシック" pitchFamily="-84" charset="-128"/>
            </a:endParaRPr>
          </a:p>
        </p:txBody>
      </p:sp>
      <p:sp>
        <p:nvSpPr>
          <p:cNvPr id="87043" name="Rectangle 1026"/>
          <p:cNvSpPr>
            <a:spLocks noGrp="1" noRot="1" noChangeAspect="1" noChangeArrowheads="1" noTextEdit="1"/>
          </p:cNvSpPr>
          <p:nvPr>
            <p:ph type="sldImg"/>
          </p:nvPr>
        </p:nvSpPr>
        <p:spPr>
          <a:ln/>
        </p:spPr>
      </p:sp>
      <p:sp>
        <p:nvSpPr>
          <p:cNvPr id="87044"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A64557-67B0-46BE-850C-28ECE24A0F4F}" type="slidenum">
              <a:rPr lang="en-US">
                <a:latin typeface="Arial" pitchFamily="-84" charset="0"/>
                <a:ea typeface="ＭＳ Ｐゴシック" pitchFamily="-84" charset="-128"/>
                <a:cs typeface="ＭＳ Ｐゴシック" pitchFamily="-84" charset="-128"/>
              </a:rPr>
              <a:pPr/>
              <a:t>35</a:t>
            </a:fld>
            <a:endParaRPr lang="en-US">
              <a:latin typeface="Arial" pitchFamily="-84" charset="0"/>
              <a:ea typeface="ＭＳ Ｐゴシック" pitchFamily="-84" charset="-128"/>
              <a:cs typeface="ＭＳ Ｐゴシック" pitchFamily="-8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Idea universe is absurd is unsatisfying.</a:t>
            </a:r>
          </a:p>
          <a:p>
            <a:pPr eaLnBrk="1" hangingPunct="1"/>
            <a:r>
              <a:rPr lang="en-US" dirty="0" err="1">
                <a:latin typeface="Arial" pitchFamily="-84" charset="0"/>
                <a:ea typeface="ＭＳ Ｐゴシック" pitchFamily="-84" charset="-128"/>
                <a:cs typeface="ＭＳ Ｐゴシック" pitchFamily="-84" charset="-128"/>
              </a:rPr>
              <a:t>Muliverse</a:t>
            </a:r>
            <a:r>
              <a:rPr lang="en-US" dirty="0">
                <a:latin typeface="Arial" pitchFamily="-84" charset="0"/>
                <a:ea typeface="ＭＳ Ｐゴシック" pitchFamily="-84" charset="-128"/>
                <a:cs typeface="ＭＳ Ｐゴシック" pitchFamily="-84" charset="-128"/>
              </a:rPr>
              <a:t> idea - </a:t>
            </a:r>
            <a:r>
              <a:rPr lang="en-US" dirty="0" err="1">
                <a:latin typeface="Arial" pitchFamily="-84" charset="0"/>
                <a:ea typeface="ＭＳ Ｐゴシック" pitchFamily="-84" charset="-128"/>
                <a:cs typeface="ＭＳ Ｐゴシック" pitchFamily="-84" charset="-128"/>
              </a:rPr>
              <a:t>Occum’s</a:t>
            </a:r>
            <a:r>
              <a:rPr lang="en-US" dirty="0">
                <a:latin typeface="Arial" pitchFamily="-84" charset="0"/>
                <a:ea typeface="ＭＳ Ｐゴシック" pitchFamily="-84" charset="-128"/>
                <a:cs typeface="ＭＳ Ｐゴシック" pitchFamily="-84" charset="-128"/>
              </a:rPr>
              <a:t> Razor. There is no evidence or ever can be any evidence for other universes so why postulate their existence. Simplest explanation is best - one Creator. Even if were many universes still the question remains of explaining their origin. Why is there a universe or why are there multiple universes</a:t>
            </a:r>
            <a:r>
              <a:rPr lang="en-US" dirty="0" smtClean="0">
                <a:latin typeface="Arial" pitchFamily="-84" charset="0"/>
                <a:ea typeface="ＭＳ Ｐゴシック" pitchFamily="-84" charset="-128"/>
                <a:cs typeface="ＭＳ Ｐゴシック" pitchFamily="-84" charset="-128"/>
              </a:rPr>
              <a:t>.</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t>According to relativistic quantum field theories, particles are to be understood, rather, as specific arrangements of the fields. Certain ­arrangements of the fields, for instance, correspond to there being 14 particles in the universe, and certain other arrangements correspond to there being 276 particles, and certain other arrangements correspond to there being an infinite number of particles, and certain other arrangements correspond to there being </a:t>
            </a:r>
            <a:r>
              <a:rPr lang="en-US" i="1" dirty="0" smtClean="0"/>
              <a:t>no particles at all</a:t>
            </a:r>
            <a:r>
              <a:rPr lang="en-US" dirty="0" smtClean="0"/>
              <a:t>. And those last arrangements are referred to, in the jargon of quantum field theories, for obvious reasons, as “vacuum” states. </a:t>
            </a:r>
            <a:endParaRPr lang="en-US" dirty="0" smtClean="0">
              <a:latin typeface="Arial" pitchFamily="-84" charset="0"/>
              <a:ea typeface="ＭＳ Ｐゴシック" pitchFamily="-84" charset="-128"/>
              <a:cs typeface="ＭＳ Ｐゴシック" pitchFamily="-84" charset="-128"/>
            </a:endParaRPr>
          </a:p>
          <a:p>
            <a:pPr eaLnBrk="1" hangingPunct="1"/>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A64557-67B0-46BE-850C-28ECE24A0F4F}" type="slidenum">
              <a:rPr lang="en-US">
                <a:latin typeface="Arial" pitchFamily="-84" charset="0"/>
                <a:ea typeface="ＭＳ Ｐゴシック" pitchFamily="-84" charset="-128"/>
                <a:cs typeface="ＭＳ Ｐゴシック" pitchFamily="-84" charset="-128"/>
              </a:rPr>
              <a:pPr/>
              <a:t>36</a:t>
            </a:fld>
            <a:endParaRPr lang="en-US">
              <a:latin typeface="Arial" pitchFamily="-84" charset="0"/>
              <a:ea typeface="ＭＳ Ｐゴシック" pitchFamily="-84" charset="-128"/>
              <a:cs typeface="ＭＳ Ｐゴシック" pitchFamily="-8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Idea universe is absurd is unsatisfying.</a:t>
            </a:r>
          </a:p>
          <a:p>
            <a:pPr eaLnBrk="1" hangingPunct="1"/>
            <a:r>
              <a:rPr lang="en-US" dirty="0" err="1">
                <a:latin typeface="Arial" pitchFamily="-84" charset="0"/>
                <a:ea typeface="ＭＳ Ｐゴシック" pitchFamily="-84" charset="-128"/>
                <a:cs typeface="ＭＳ Ｐゴシック" pitchFamily="-84" charset="-128"/>
              </a:rPr>
              <a:t>Muliverse</a:t>
            </a:r>
            <a:r>
              <a:rPr lang="en-US" dirty="0">
                <a:latin typeface="Arial" pitchFamily="-84" charset="0"/>
                <a:ea typeface="ＭＳ Ｐゴシック" pitchFamily="-84" charset="-128"/>
                <a:cs typeface="ＭＳ Ｐゴシック" pitchFamily="-84" charset="-128"/>
              </a:rPr>
              <a:t> idea - </a:t>
            </a:r>
            <a:r>
              <a:rPr lang="en-US" dirty="0" err="1">
                <a:latin typeface="Arial" pitchFamily="-84" charset="0"/>
                <a:ea typeface="ＭＳ Ｐゴシック" pitchFamily="-84" charset="-128"/>
                <a:cs typeface="ＭＳ Ｐゴシック" pitchFamily="-84" charset="-128"/>
              </a:rPr>
              <a:t>Occum’s</a:t>
            </a:r>
            <a:r>
              <a:rPr lang="en-US" dirty="0">
                <a:latin typeface="Arial" pitchFamily="-84" charset="0"/>
                <a:ea typeface="ＭＳ Ｐゴシック" pitchFamily="-84" charset="-128"/>
                <a:cs typeface="ＭＳ Ｐゴシック" pitchFamily="-84" charset="-128"/>
              </a:rPr>
              <a:t> Razor. There is no evidence or ever can be any evidence for other universes so why postulate their existence. Simplest explanation is best - one Creator. Even if were many universes still the question remains of explaining their origin. Why is there a universe or why are there multiple universes</a:t>
            </a:r>
            <a:r>
              <a:rPr lang="en-US" dirty="0" smtClean="0">
                <a:latin typeface="Arial" pitchFamily="-84" charset="0"/>
                <a:ea typeface="ＭＳ Ｐゴシック" pitchFamily="-84" charset="-128"/>
                <a:cs typeface="ＭＳ Ｐゴシック" pitchFamily="-84" charset="-128"/>
              </a:rPr>
              <a:t>.</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dirty="0" smtClean="0"/>
              <a:t>According to relativistic quantum field theories, particles are to be understood, rather, as specific arrangements of the fields. Certain ­arrangements of the fields, for instance, correspond to there being 14 particles in the universe, and certain other arrangements correspond to there being 276 particles, and certain other arrangements correspond to there being an infinite number of particles, and certain other arrangements correspond to there being </a:t>
            </a:r>
            <a:r>
              <a:rPr lang="en-US" i="1" dirty="0" smtClean="0"/>
              <a:t>no particles at all</a:t>
            </a:r>
            <a:r>
              <a:rPr lang="en-US" dirty="0" smtClean="0"/>
              <a:t>. And those last arrangements are referred to, in the jargon of quantum field theories, for obvious reasons, as “vacuum” states. </a:t>
            </a:r>
            <a:endParaRPr lang="en-US" dirty="0" smtClean="0">
              <a:latin typeface="Arial" pitchFamily="-84" charset="0"/>
              <a:ea typeface="ＭＳ Ｐゴシック" pitchFamily="-84" charset="-128"/>
              <a:cs typeface="ＭＳ Ｐゴシック" pitchFamily="-84" charset="-128"/>
            </a:endParaRPr>
          </a:p>
          <a:p>
            <a:pPr eaLnBrk="1" hangingPunct="1"/>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Krauss explains, only in a flat geometry universe (like ours appears to be) does the total “Newtonian gravitational energy” of each cosmic object equal zero. This happens because the negative energy of gravitational attraction cancels out the positive energy of motion. Therefore, the net energy of the universe is zero and if that’s the case, then the universe is essentially nothing. Krauss implies that if the universe really adds up to nothing, why then must we feel compelled to invoke “Someone” (like the biblical God) to explain its cause?</a:t>
            </a:r>
          </a:p>
          <a:p>
            <a:endParaRPr lang="en-US" dirty="0" smtClean="0"/>
          </a:p>
          <a:p>
            <a:r>
              <a:rPr lang="en-US" dirty="0" smtClean="0"/>
              <a:t>According to relativistic quantum field theories, particles are to be understood, rather, as specific arrangements of the fields. Certain ­arrangements of the fields, for instance, correspond to there being 14 particles in the universe, and certain other arrangements correspond to there being 276 particles, and certain other arrangements correspond to there being an infinite number of particles, and certain other arrangements correspond to there being </a:t>
            </a:r>
            <a:r>
              <a:rPr lang="en-US" i="1" dirty="0" smtClean="0"/>
              <a:t>no particles at all</a:t>
            </a:r>
            <a:r>
              <a:rPr lang="en-US" dirty="0" smtClean="0"/>
              <a:t>. And those last arrangements are referred to, in the jargon of quantum field theories, for obvious reasons, as “vacuum” states. Krauss seems to be thinking that these vacuum states amount to the relativistic-­quantum-field-theoretical version of there </a:t>
            </a:r>
            <a:r>
              <a:rPr lang="en-US" i="1" dirty="0" smtClean="0"/>
              <a:t>not being any physical stuff at all</a:t>
            </a:r>
            <a:r>
              <a:rPr lang="en-US" dirty="0" smtClean="0"/>
              <a:t>. And he has an argument — or thinks he does — that the laws of relativistic quantum field theories entail that vacuum states are unstable. And that, in a nutshell, is the account he proposes of why there should be something rather than nothing. </a:t>
            </a:r>
            <a:endParaRPr lang="en-US" dirty="0"/>
          </a:p>
        </p:txBody>
      </p:sp>
      <p:sp>
        <p:nvSpPr>
          <p:cNvPr id="4" name="Slide Number Placeholder 3"/>
          <p:cNvSpPr>
            <a:spLocks noGrp="1"/>
          </p:cNvSpPr>
          <p:nvPr>
            <p:ph type="sldNum" sz="quarter" idx="10"/>
          </p:nvPr>
        </p:nvSpPr>
        <p:spPr/>
        <p:txBody>
          <a:bodyPr/>
          <a:lstStyle/>
          <a:p>
            <a:pPr>
              <a:defRPr/>
            </a:pPr>
            <a:fld id="{3220288B-1B5C-4CDA-87AE-3F55F82A64D1}"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true relativistic-quantum-field-­theoretical equivalent to there not being any physical stuff at all isn’t this or that particular arrangement of the fields — what it is (obviously, and ineluctably, and on the contrary) is the simple </a:t>
            </a:r>
            <a:r>
              <a:rPr lang="en-US" i="1" dirty="0" smtClean="0"/>
              <a:t>absence</a:t>
            </a:r>
            <a:r>
              <a:rPr lang="en-US" dirty="0" smtClean="0"/>
              <a:t> of the fields! The fact that some arrangements of fields happen to correspond to the existence of particles and some don’t is not a whit more mysterious than the fact that some of the possible arrangements of my fingers happen to correspond to the existence of a fist and some don’t. And the fact that particles can pop in and out of existence, over time, as those fields rearrange themselves, is not a whit more mysterious than the fact that fists can pop in and out of existence, over time, as my fingers rearrange themselves. And none of these </a:t>
            </a:r>
            <a:r>
              <a:rPr lang="en-US" dirty="0" err="1" smtClean="0"/>
              <a:t>poppings</a:t>
            </a:r>
            <a:r>
              <a:rPr lang="en-US" dirty="0" smtClean="0"/>
              <a:t> — if you look at them aright — amount to anything even remotely in the neighborhood of a creation from nothing. </a:t>
            </a:r>
            <a:endParaRPr lang="en-US" dirty="0"/>
          </a:p>
        </p:txBody>
      </p:sp>
      <p:sp>
        <p:nvSpPr>
          <p:cNvPr id="4" name="Slide Number Placeholder 3"/>
          <p:cNvSpPr>
            <a:spLocks noGrp="1"/>
          </p:cNvSpPr>
          <p:nvPr>
            <p:ph type="sldNum" sz="quarter" idx="10"/>
          </p:nvPr>
        </p:nvSpPr>
        <p:spPr/>
        <p:txBody>
          <a:bodyPr/>
          <a:lstStyle/>
          <a:p>
            <a:pPr>
              <a:defRPr/>
            </a:pPr>
            <a:fld id="{3220288B-1B5C-4CDA-87AE-3F55F82A64D1}"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B4C8FFE-E4B3-46DA-B4A9-00AFDA219970}" type="slidenum">
              <a:rPr lang="en-US">
                <a:latin typeface="Arial" pitchFamily="-84" charset="0"/>
                <a:ea typeface="ＭＳ Ｐゴシック" pitchFamily="-84" charset="-128"/>
                <a:cs typeface="ＭＳ Ｐゴシック" pitchFamily="-84" charset="-128"/>
              </a:rPr>
              <a:pPr/>
              <a:t>39</a:t>
            </a:fld>
            <a:endParaRPr lang="en-US">
              <a:latin typeface="Arial" pitchFamily="-84" charset="0"/>
              <a:ea typeface="ＭＳ Ｐゴシック" pitchFamily="-84" charset="-128"/>
              <a:cs typeface="ＭＳ Ｐゴシック" pitchFamily="-8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Idea universe is absurd is unsatisfying.</a:t>
            </a:r>
          </a:p>
          <a:p>
            <a:pPr eaLnBrk="1" hangingPunct="1"/>
            <a:r>
              <a:rPr lang="en-US" dirty="0" err="1">
                <a:latin typeface="Arial" pitchFamily="-84" charset="0"/>
                <a:ea typeface="ＭＳ Ｐゴシック" pitchFamily="-84" charset="-128"/>
                <a:cs typeface="ＭＳ Ｐゴシック" pitchFamily="-84" charset="-128"/>
              </a:rPr>
              <a:t>Muliverse</a:t>
            </a:r>
            <a:r>
              <a:rPr lang="en-US" dirty="0">
                <a:latin typeface="Arial" pitchFamily="-84" charset="0"/>
                <a:ea typeface="ＭＳ Ｐゴシック" pitchFamily="-84" charset="-128"/>
                <a:cs typeface="ＭＳ Ｐゴシック" pitchFamily="-84" charset="-128"/>
              </a:rPr>
              <a:t> idea - </a:t>
            </a:r>
            <a:r>
              <a:rPr lang="en-US" dirty="0" err="1">
                <a:latin typeface="Arial" pitchFamily="-84" charset="0"/>
                <a:ea typeface="ＭＳ Ｐゴシック" pitchFamily="-84" charset="-128"/>
                <a:cs typeface="ＭＳ Ｐゴシック" pitchFamily="-84" charset="-128"/>
              </a:rPr>
              <a:t>Occum’s</a:t>
            </a:r>
            <a:r>
              <a:rPr lang="en-US" dirty="0">
                <a:latin typeface="Arial" pitchFamily="-84" charset="0"/>
                <a:ea typeface="ＭＳ Ｐゴシック" pitchFamily="-84" charset="-128"/>
                <a:cs typeface="ＭＳ Ｐゴシック" pitchFamily="-84" charset="-128"/>
              </a:rPr>
              <a:t> Razor. There is no evidence or ever can be any evidence for other universes so why postulate their existence. Simplest explanation is best - one Creator. Even if were many universes still the question remains of explaining their origin. Why is there a universe or why are there multiple universes</a:t>
            </a:r>
            <a:r>
              <a:rPr lang="en-US" dirty="0" smtClean="0">
                <a:latin typeface="Arial" pitchFamily="-84" charset="0"/>
                <a:ea typeface="ＭＳ Ｐゴシック" pitchFamily="-84" charset="-128"/>
                <a:cs typeface="ＭＳ Ｐゴシック" pitchFamily="-84" charset="-128"/>
              </a:rPr>
              <a:t>.</a:t>
            </a:r>
          </a:p>
          <a:p>
            <a:pPr eaLnBrk="1" hangingPunct="1"/>
            <a:endParaRPr lang="en-US" dirty="0" smtClean="0">
              <a:latin typeface="Arial" pitchFamily="-84" charset="0"/>
              <a:ea typeface="ＭＳ Ｐゴシック" pitchFamily="-84" charset="-128"/>
              <a:cs typeface="ＭＳ Ｐゴシック" pitchFamily="-84" charset="-128"/>
            </a:endParaRPr>
          </a:p>
          <a:p>
            <a:pPr eaLnBrk="1" hangingPunct="1"/>
            <a:r>
              <a:rPr lang="en-US" b="1" dirty="0" smtClean="0"/>
              <a:t>Occam's razor</a:t>
            </a:r>
            <a:r>
              <a:rPr lang="en-US" dirty="0" smtClean="0"/>
              <a:t> (also written as </a:t>
            </a:r>
            <a:r>
              <a:rPr lang="en-US" b="1" dirty="0" smtClean="0"/>
              <a:t>Ockham's razor</a:t>
            </a:r>
            <a:r>
              <a:rPr lang="en-US" dirty="0" smtClean="0"/>
              <a:t> from </a:t>
            </a:r>
            <a:r>
              <a:rPr lang="en-US" dirty="0" smtClean="0">
                <a:hlinkClick r:id="rId3" tooltip="William of Ockham"/>
              </a:rPr>
              <a:t>William of Ockham</a:t>
            </a:r>
            <a:r>
              <a:rPr lang="en-US" dirty="0" smtClean="0"/>
              <a:t>, and in </a:t>
            </a:r>
            <a:r>
              <a:rPr lang="en-US" dirty="0" smtClean="0">
                <a:hlinkClick r:id="rId4" tooltip="Latin"/>
              </a:rPr>
              <a:t>Latin</a:t>
            </a:r>
            <a:r>
              <a:rPr lang="en-US" dirty="0" smtClean="0"/>
              <a:t> </a:t>
            </a:r>
            <a:r>
              <a:rPr lang="en-US" b="1" i="1" dirty="0" err="1" smtClean="0"/>
              <a:t>lex</a:t>
            </a:r>
            <a:r>
              <a:rPr lang="en-US" b="1" i="1" dirty="0" smtClean="0"/>
              <a:t> </a:t>
            </a:r>
            <a:r>
              <a:rPr lang="en-US" b="1" i="1" dirty="0" err="1" smtClean="0"/>
              <a:t>parsimoniae</a:t>
            </a:r>
            <a:r>
              <a:rPr lang="en-US" dirty="0" smtClean="0"/>
              <a:t>) is a principle of parsimony, economy, or succinctness used in logic and problem-solving. It states that among competing hypotheses, the one that makes the fewest assumptions should be selected.</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FACBE1D2-FA4E-456C-A08C-2F3A65B21E7F}" type="slidenum">
              <a:rPr lang="en-US">
                <a:latin typeface="Arial" pitchFamily="-84" charset="0"/>
                <a:ea typeface="ＭＳ Ｐゴシック" pitchFamily="-84" charset="-128"/>
                <a:cs typeface="ＭＳ Ｐゴシック" pitchFamily="-84" charset="-128"/>
              </a:rPr>
              <a:pPr/>
              <a:t>41</a:t>
            </a:fld>
            <a:endParaRPr lang="en-US">
              <a:latin typeface="Arial" pitchFamily="-84" charset="0"/>
              <a:ea typeface="ＭＳ Ｐゴシック" pitchFamily="-84" charset="-128"/>
              <a:cs typeface="ＭＳ Ｐゴシック" pitchFamily="-8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Possible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1022F19-34FB-4875-BDC4-231AFD6ED11A}" type="slidenum">
              <a:rPr lang="en-US">
                <a:latin typeface="Arial" pitchFamily="-84" charset="0"/>
                <a:ea typeface="ＭＳ Ｐゴシック" pitchFamily="-84" charset="-128"/>
                <a:cs typeface="ＭＳ Ｐゴシック" pitchFamily="-84" charset="-128"/>
              </a:rPr>
              <a:pPr/>
              <a:t>4</a:t>
            </a:fld>
            <a:endParaRPr lang="en-US">
              <a:latin typeface="Arial" pitchFamily="-84" charset="0"/>
              <a:ea typeface="ＭＳ Ｐゴシック" pitchFamily="-84" charset="-128"/>
              <a:cs typeface="ＭＳ Ｐゴシック" pitchFamily="-84"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EB59234-E0D4-445E-A6AA-A43E00DB8646}" type="slidenum">
              <a:rPr lang="en-US">
                <a:latin typeface="Arial" pitchFamily="-84" charset="0"/>
                <a:ea typeface="ＭＳ Ｐゴシック" pitchFamily="-84" charset="-128"/>
                <a:cs typeface="ＭＳ Ｐゴシック" pitchFamily="-84" charset="-128"/>
              </a:rPr>
              <a:pPr/>
              <a:t>42</a:t>
            </a:fld>
            <a:endParaRPr lang="en-US">
              <a:latin typeface="Arial" pitchFamily="-84" charset="0"/>
              <a:ea typeface="ＭＳ Ｐゴシック" pitchFamily="-84" charset="-128"/>
              <a:cs typeface="ＭＳ Ｐゴシック" pitchFamily="-8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ED1D30A-7512-4AC6-A11F-175873E5B3E2}" type="slidenum">
              <a:rPr lang="en-US">
                <a:latin typeface="Arial" pitchFamily="-84" charset="0"/>
                <a:ea typeface="ＭＳ Ｐゴシック" pitchFamily="-84" charset="-128"/>
                <a:cs typeface="ＭＳ Ｐゴシック" pitchFamily="-84" charset="-128"/>
              </a:rPr>
              <a:pPr/>
              <a:t>43</a:t>
            </a:fld>
            <a:endParaRPr lang="en-US">
              <a:latin typeface="Arial" pitchFamily="-84" charset="0"/>
              <a:ea typeface="ＭＳ Ｐゴシック" pitchFamily="-84" charset="-128"/>
              <a:cs typeface="ＭＳ Ｐゴシック" pitchFamily="-84" charset="-128"/>
            </a:endParaRPr>
          </a:p>
        </p:txBody>
      </p:sp>
      <p:sp>
        <p:nvSpPr>
          <p:cNvPr id="97283" name="Rectangle 1026"/>
          <p:cNvSpPr>
            <a:spLocks noGrp="1" noRot="1" noChangeAspect="1" noChangeArrowheads="1" noTextEdit="1"/>
          </p:cNvSpPr>
          <p:nvPr>
            <p:ph type="sldImg"/>
          </p:nvPr>
        </p:nvSpPr>
        <p:spPr>
          <a:ln/>
        </p:spPr>
      </p:sp>
      <p:sp>
        <p:nvSpPr>
          <p:cNvPr id="97284"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D5180130-4BDB-46BE-A288-52BE6C172334}" type="slidenum">
              <a:rPr lang="en-US">
                <a:latin typeface="Arial" pitchFamily="-84" charset="0"/>
                <a:ea typeface="ＭＳ Ｐゴシック" pitchFamily="-84" charset="-128"/>
                <a:cs typeface="ＭＳ Ｐゴシック" pitchFamily="-84" charset="-128"/>
              </a:rPr>
              <a:pPr/>
              <a:t>44</a:t>
            </a:fld>
            <a:endParaRPr lang="en-US">
              <a:latin typeface="Arial" pitchFamily="-84" charset="0"/>
              <a:ea typeface="ＭＳ Ｐゴシック" pitchFamily="-84" charset="-128"/>
              <a:cs typeface="ＭＳ Ｐゴシック" pitchFamily="-8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07AA9FB-AD0A-46CA-A6C8-BF2EB8D00363}" type="slidenum">
              <a:rPr lang="en-US">
                <a:latin typeface="Arial" pitchFamily="-84" charset="0"/>
                <a:ea typeface="ＭＳ Ｐゴシック" pitchFamily="-84" charset="-128"/>
                <a:cs typeface="ＭＳ Ｐゴシック" pitchFamily="-84" charset="-128"/>
              </a:rPr>
              <a:pPr/>
              <a:t>45</a:t>
            </a:fld>
            <a:endParaRPr lang="en-US">
              <a:latin typeface="Arial" pitchFamily="-84" charset="0"/>
              <a:ea typeface="ＭＳ Ｐゴシック" pitchFamily="-84" charset="-128"/>
              <a:cs typeface="ＭＳ Ｐゴシック" pitchFamily="-84"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Literalists are usually creationists. Believe biblical account of creation is literally correct.</a:t>
            </a:r>
          </a:p>
          <a:p>
            <a:pPr eaLnBrk="1" hangingPunct="1"/>
            <a:r>
              <a:rPr lang="en-US">
                <a:latin typeface="Arial" pitchFamily="-84" charset="0"/>
                <a:ea typeface="ＭＳ Ｐゴシック" pitchFamily="-84" charset="-128"/>
                <a:cs typeface="ＭＳ Ｐゴシック" pitchFamily="-84" charset="-128"/>
              </a:rPr>
              <a:t>Contextulaists would say that some is metaphorical, symbolic. Need to understand how authors understood it. Meaning depends on context. Some of Bible is history, some is poetry, some stories, some myths, etc. need to analyse literary quailities. Bible itself says nature is a source of authority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62C8B85-29A2-49B0-99AD-53C64251F287}" type="slidenum">
              <a:rPr lang="en-US">
                <a:latin typeface="Arial" pitchFamily="-84" charset="0"/>
                <a:ea typeface="ＭＳ Ｐゴシック" pitchFamily="-84" charset="-128"/>
                <a:cs typeface="ＭＳ Ｐゴシック" pitchFamily="-84" charset="-128"/>
              </a:rPr>
              <a:pPr/>
              <a:t>46</a:t>
            </a:fld>
            <a:endParaRPr lang="en-US">
              <a:latin typeface="Arial" pitchFamily="-84" charset="0"/>
              <a:ea typeface="ＭＳ Ｐゴシック" pitchFamily="-84" charset="-128"/>
              <a:cs typeface="ＭＳ Ｐゴシック" pitchFamily="-84" charset="-128"/>
            </a:endParaRPr>
          </a:p>
        </p:txBody>
      </p:sp>
      <p:sp>
        <p:nvSpPr>
          <p:cNvPr id="103427" name="Rectangle 1026"/>
          <p:cNvSpPr>
            <a:spLocks noGrp="1" noRot="1" noChangeAspect="1" noChangeArrowheads="1" noTextEdit="1"/>
          </p:cNvSpPr>
          <p:nvPr>
            <p:ph type="sldImg"/>
          </p:nvPr>
        </p:nvSpPr>
        <p:spPr>
          <a:ln/>
        </p:spPr>
      </p:sp>
      <p:sp>
        <p:nvSpPr>
          <p:cNvPr id="103428"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2AC3F62-D351-4314-922A-13DE2FBB4327}" type="slidenum">
              <a:rPr lang="en-US">
                <a:latin typeface="Arial" pitchFamily="-84" charset="0"/>
                <a:ea typeface="ＭＳ Ｐゴシック" pitchFamily="-84" charset="-128"/>
                <a:cs typeface="ＭＳ Ｐゴシック" pitchFamily="-84" charset="-128"/>
              </a:rPr>
              <a:pPr/>
              <a:t>47</a:t>
            </a:fld>
            <a:endParaRPr lang="en-US">
              <a:latin typeface="Arial" pitchFamily="-84" charset="0"/>
              <a:ea typeface="ＭＳ Ｐゴシック" pitchFamily="-84" charset="-128"/>
              <a:cs typeface="ＭＳ Ｐゴシック" pitchFamily="-84"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D691EF6-08D9-4454-8442-0D6E27D03A85}" type="slidenum">
              <a:rPr lang="en-US">
                <a:latin typeface="Arial" pitchFamily="-84" charset="0"/>
                <a:ea typeface="ＭＳ Ｐゴシック" pitchFamily="-84" charset="-128"/>
                <a:cs typeface="ＭＳ Ｐゴシック" pitchFamily="-84" charset="-128"/>
              </a:rPr>
              <a:pPr/>
              <a:t>48</a:t>
            </a:fld>
            <a:endParaRPr lang="en-US">
              <a:latin typeface="Arial" pitchFamily="-84" charset="0"/>
              <a:ea typeface="ＭＳ Ｐゴシック" pitchFamily="-84" charset="-128"/>
              <a:cs typeface="ＭＳ Ｐゴシック" pitchFamily="-84"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0978DDA-FC75-473A-8B00-585FD162053C}" type="slidenum">
              <a:rPr lang="en-US">
                <a:latin typeface="Arial" pitchFamily="-84" charset="0"/>
                <a:ea typeface="ＭＳ Ｐゴシック" pitchFamily="-84" charset="-128"/>
                <a:cs typeface="ＭＳ Ｐゴシック" pitchFamily="-84" charset="-128"/>
              </a:rPr>
              <a:pPr/>
              <a:t>49</a:t>
            </a:fld>
            <a:endParaRPr lang="en-US">
              <a:latin typeface="Arial" pitchFamily="-84" charset="0"/>
              <a:ea typeface="ＭＳ Ｐゴシック" pitchFamily="-84" charset="-128"/>
              <a:cs typeface="ＭＳ Ｐゴシック" pitchFamily="-84"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369D8E7-DD9B-4BF5-A328-7FFC32B9326E}" type="slidenum">
              <a:rPr lang="en-US">
                <a:latin typeface="Arial" pitchFamily="-84" charset="0"/>
                <a:ea typeface="ＭＳ Ｐゴシック" pitchFamily="-84" charset="-128"/>
                <a:cs typeface="ＭＳ Ｐゴシック" pitchFamily="-84" charset="-128"/>
              </a:rPr>
              <a:pPr/>
              <a:t>50</a:t>
            </a:fld>
            <a:endParaRPr lang="en-US">
              <a:latin typeface="Arial" pitchFamily="-84" charset="0"/>
              <a:ea typeface="ＭＳ Ｐゴシック" pitchFamily="-84" charset="-128"/>
              <a:cs typeface="ＭＳ Ｐゴシック" pitchFamily="-84"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9BCC1BD-1836-402C-B848-F9B62952B9B7}" type="slidenum">
              <a:rPr lang="en-US">
                <a:latin typeface="Arial" pitchFamily="-84" charset="0"/>
                <a:ea typeface="ＭＳ Ｐゴシック" pitchFamily="-84" charset="-128"/>
                <a:cs typeface="ＭＳ Ｐゴシック" pitchFamily="-84" charset="-128"/>
              </a:rPr>
              <a:pPr/>
              <a:t>51</a:t>
            </a:fld>
            <a:endParaRPr lang="en-US">
              <a:latin typeface="Arial" pitchFamily="-84" charset="0"/>
              <a:ea typeface="ＭＳ Ｐゴシック" pitchFamily="-84" charset="-128"/>
              <a:cs typeface="ＭＳ Ｐゴシック" pitchFamily="-84"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3D6B689-9869-4EDA-A0CB-98D4B1365D8B}" type="slidenum">
              <a:rPr lang="en-US">
                <a:latin typeface="Arial" pitchFamily="-84" charset="0"/>
                <a:ea typeface="ＭＳ Ｐゴシック" pitchFamily="-84" charset="-128"/>
                <a:cs typeface="ＭＳ Ｐゴシック" pitchFamily="-84" charset="-128"/>
              </a:rPr>
              <a:pPr/>
              <a:t>5</a:t>
            </a:fld>
            <a:endParaRPr lang="en-US">
              <a:latin typeface="Arial" pitchFamily="-84" charset="0"/>
              <a:ea typeface="ＭＳ Ｐゴシック" pitchFamily="-84" charset="-128"/>
              <a:cs typeface="ＭＳ Ｐゴシック" pitchFamily="-8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292A261-3CC3-4460-9084-CCA05E096101}" type="slidenum">
              <a:rPr lang="en-US">
                <a:latin typeface="Arial" pitchFamily="-84" charset="0"/>
                <a:ea typeface="ＭＳ Ｐゴシック" pitchFamily="-84" charset="-128"/>
                <a:cs typeface="ＭＳ Ｐゴシック" pitchFamily="-84" charset="-128"/>
              </a:rPr>
              <a:pPr/>
              <a:t>52</a:t>
            </a:fld>
            <a:endParaRPr lang="en-US">
              <a:latin typeface="Arial" pitchFamily="-84" charset="0"/>
              <a:ea typeface="ＭＳ Ｐゴシック" pitchFamily="-84" charset="-128"/>
              <a:cs typeface="ＭＳ Ｐゴシック" pitchFamily="-84"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876C75C-E979-4DE5-ABA5-0DF05FE33EB6}" type="slidenum">
              <a:rPr lang="en-US">
                <a:latin typeface="Arial" pitchFamily="-84" charset="0"/>
                <a:ea typeface="ＭＳ Ｐゴシック" pitchFamily="-84" charset="-128"/>
                <a:cs typeface="ＭＳ Ｐゴシック" pitchFamily="-84" charset="-128"/>
              </a:rPr>
              <a:pPr/>
              <a:t>53</a:t>
            </a:fld>
            <a:endParaRPr lang="en-US">
              <a:latin typeface="Arial" pitchFamily="-84" charset="0"/>
              <a:ea typeface="ＭＳ Ｐゴシック" pitchFamily="-84" charset="-128"/>
              <a:cs typeface="ＭＳ Ｐゴシック" pitchFamily="-84"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20CB393E-480E-4F35-B0B9-D92544E88F43}" type="slidenum">
              <a:rPr lang="en-US">
                <a:latin typeface="Arial" pitchFamily="-84" charset="0"/>
                <a:ea typeface="ＭＳ Ｐゴシック" pitchFamily="-84" charset="-128"/>
                <a:cs typeface="ＭＳ Ｐゴシック" pitchFamily="-84" charset="-128"/>
              </a:rPr>
              <a:pPr/>
              <a:t>54</a:t>
            </a:fld>
            <a:endParaRPr lang="en-US">
              <a:latin typeface="Arial" pitchFamily="-84" charset="0"/>
              <a:ea typeface="ＭＳ Ｐゴシック" pitchFamily="-84" charset="-128"/>
              <a:cs typeface="ＭＳ Ｐゴシック" pitchFamily="-84"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34B5E4A6-9FB9-46A2-9607-2393271FA770}" type="slidenum">
              <a:rPr lang="en-US">
                <a:latin typeface="Arial" pitchFamily="-84" charset="0"/>
                <a:ea typeface="ＭＳ Ｐゴシック" pitchFamily="-84" charset="-128"/>
                <a:cs typeface="ＭＳ Ｐゴシック" pitchFamily="-84" charset="-128"/>
              </a:rPr>
              <a:pPr/>
              <a:t>55</a:t>
            </a:fld>
            <a:endParaRPr lang="en-US">
              <a:latin typeface="Arial" pitchFamily="-84" charset="0"/>
              <a:ea typeface="ＭＳ Ｐゴシック" pitchFamily="-84" charset="-128"/>
              <a:cs typeface="ＭＳ Ｐゴシック" pitchFamily="-84" charset="-128"/>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0BAF38A-D17D-4E7E-B0A4-36F0F269ABF6}" type="slidenum">
              <a:rPr lang="en-US">
                <a:latin typeface="Arial" pitchFamily="-84" charset="0"/>
                <a:ea typeface="ＭＳ Ｐゴシック" pitchFamily="-84" charset="-128"/>
                <a:cs typeface="ＭＳ Ｐゴシック" pitchFamily="-84" charset="-128"/>
              </a:rPr>
              <a:pPr/>
              <a:t>56</a:t>
            </a:fld>
            <a:endParaRPr lang="en-US">
              <a:latin typeface="Arial" pitchFamily="-84" charset="0"/>
              <a:ea typeface="ＭＳ Ｐゴシック" pitchFamily="-84" charset="-128"/>
              <a:cs typeface="ＭＳ Ｐゴシック" pitchFamily="-84" charset="-128"/>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224C804-CCA6-4BF4-9661-AA9037803046}" type="slidenum">
              <a:rPr lang="en-US">
                <a:latin typeface="Arial" pitchFamily="-84" charset="0"/>
                <a:ea typeface="ＭＳ Ｐゴシック" pitchFamily="-84" charset="-128"/>
                <a:cs typeface="ＭＳ Ｐゴシック" pitchFamily="-84" charset="-128"/>
              </a:rPr>
              <a:pPr/>
              <a:t>57</a:t>
            </a:fld>
            <a:endParaRPr lang="en-US">
              <a:latin typeface="Arial" pitchFamily="-84" charset="0"/>
              <a:ea typeface="ＭＳ Ｐゴシック" pitchFamily="-84" charset="-128"/>
              <a:cs typeface="ＭＳ Ｐゴシック" pitchFamily="-84" charset="-128"/>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23E461C-F807-494A-87CD-7C791E41DD10}" type="slidenum">
              <a:rPr lang="en-US">
                <a:latin typeface="Arial" pitchFamily="-84" charset="0"/>
                <a:ea typeface="ＭＳ Ｐゴシック" pitchFamily="-84" charset="-128"/>
                <a:cs typeface="ＭＳ Ｐゴシック" pitchFamily="-84" charset="-128"/>
              </a:rPr>
              <a:pPr/>
              <a:t>58</a:t>
            </a:fld>
            <a:endParaRPr lang="en-US">
              <a:latin typeface="Arial" pitchFamily="-84" charset="0"/>
              <a:ea typeface="ＭＳ Ｐゴシック" pitchFamily="-84" charset="-128"/>
              <a:cs typeface="ＭＳ Ｐゴシック" pitchFamily="-84" charset="-128"/>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93FCE3A-D240-40AD-85CB-3B343BBAAF2B}" type="slidenum">
              <a:rPr lang="en-US">
                <a:latin typeface="Arial" pitchFamily="-84" charset="0"/>
                <a:ea typeface="ＭＳ Ｐゴシック" pitchFamily="-84" charset="-128"/>
                <a:cs typeface="ＭＳ Ｐゴシック" pitchFamily="-84" charset="-128"/>
              </a:rPr>
              <a:pPr/>
              <a:t>59</a:t>
            </a:fld>
            <a:endParaRPr lang="en-US">
              <a:latin typeface="Arial" pitchFamily="-84" charset="0"/>
              <a:ea typeface="ＭＳ Ｐゴシック" pitchFamily="-84" charset="-128"/>
              <a:cs typeface="ＭＳ Ｐゴシック" pitchFamily="-84"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Genesis 1 is an extraordinary act of imagination describing the formation and development of the world from the perspective of an imaginary observer on the earth.</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FE5BB4D8-7204-4E39-9A97-354D1DA252A4}" type="slidenum">
              <a:rPr lang="en-US">
                <a:latin typeface="Arial" pitchFamily="-84" charset="0"/>
                <a:ea typeface="ＭＳ Ｐゴシック" pitchFamily="-84" charset="-128"/>
                <a:cs typeface="ＭＳ Ｐゴシック" pitchFamily="-84" charset="-128"/>
              </a:rPr>
              <a:pPr/>
              <a:t>60</a:t>
            </a:fld>
            <a:endParaRPr lang="en-US">
              <a:latin typeface="Arial" pitchFamily="-84" charset="0"/>
              <a:ea typeface="ＭＳ Ｐゴシック" pitchFamily="-84" charset="-128"/>
              <a:cs typeface="ＭＳ Ｐゴシック" pitchFamily="-84" charset="-128"/>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Creationists believe each species created separately by God. I.e. not genetically related.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A5CC06A-559B-43F4-9135-C49363BE49D7}" type="slidenum">
              <a:rPr lang="en-US">
                <a:latin typeface="Arial" pitchFamily="-84" charset="0"/>
                <a:ea typeface="ＭＳ Ｐゴシック" pitchFamily="-84" charset="-128"/>
                <a:cs typeface="ＭＳ Ｐゴシック" pitchFamily="-84" charset="-128"/>
              </a:rPr>
              <a:pPr/>
              <a:t>61</a:t>
            </a:fld>
            <a:endParaRPr lang="en-US">
              <a:latin typeface="Arial" pitchFamily="-84" charset="0"/>
              <a:ea typeface="ＭＳ Ｐゴシック" pitchFamily="-84" charset="-128"/>
              <a:cs typeface="ＭＳ Ｐゴシック" pitchFamily="-84" charset="-128"/>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Darwin lost his faith in traditional Christian doctrines because people he met showed him ridiculous and contradictory things  in the Bible. Also the problem of how God could allow let alone create a world based on suffering. Finally the death of his own daughter made a big impact.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E4E6807-FE7E-4E84-B494-9C7A0559CB25}" type="slidenum">
              <a:rPr lang="en-US">
                <a:latin typeface="Arial" pitchFamily="-84" charset="0"/>
                <a:ea typeface="ＭＳ Ｐゴシック" pitchFamily="-84" charset="-128"/>
                <a:cs typeface="ＭＳ Ｐゴシック" pitchFamily="-84" charset="-128"/>
              </a:rPr>
              <a:pPr/>
              <a:t>6</a:t>
            </a:fld>
            <a:endParaRPr lang="en-US">
              <a:latin typeface="Arial" pitchFamily="-84" charset="0"/>
              <a:ea typeface="ＭＳ Ｐゴシック" pitchFamily="-84" charset="-128"/>
              <a:cs typeface="ＭＳ Ｐゴシック" pitchFamily="-8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GB">
                <a:latin typeface="SvobodaFAF" pitchFamily="64" charset="0"/>
                <a:ea typeface="ＭＳ Ｐゴシック" pitchFamily="-84" charset="-128"/>
                <a:cs typeface="ＭＳ Ｐゴシック" pitchFamily="-84" charset="-128"/>
              </a:rPr>
              <a:t>Science is in many ways a spiritual adventure, conducted by people of great imagination, creativity, insight, intuition and intelligence into a world of unobservable entities, invisible forces and waves, all interlockingly organised and structured down to a deeper level than anything we have yet managed to penetrate. Scientists have a passionate desire to understand the world and to discover knowledge. Many times they could have used their talent and knowledge in other ways to become rich, but knowledge and understanding was more valuable to them. </a:t>
            </a:r>
          </a:p>
          <a:p>
            <a:pPr eaLnBrk="1" hangingPunct="1"/>
            <a:endParaRPr lang="en-GB">
              <a:latin typeface="SvobodaFAF" pitchFamily="64" charset="0"/>
              <a:ea typeface="ＭＳ Ｐゴシック" pitchFamily="-84" charset="-128"/>
              <a:cs typeface="ＭＳ Ｐゴシック" pitchFamily="-84" charset="-128"/>
            </a:endParaRPr>
          </a:p>
          <a:p>
            <a:pPr eaLnBrk="1" hangingPunct="1"/>
            <a:r>
              <a:rPr lang="en-GB">
                <a:latin typeface="SvobodaFAF" pitchFamily="64" charset="0"/>
                <a:ea typeface="ＭＳ Ｐゴシック" pitchFamily="-84" charset="-128"/>
                <a:cs typeface="ＭＳ Ｐゴシック" pitchFamily="-84" charset="-128"/>
              </a:rPr>
              <a:t>Science is also a communal enterprise. The results of independent initiatives are evaluated by other scientists in the scientific community. Over a period of time a consensus is reached by dialogue over which theories best fit the known evidence. It is not unusual for theories which are later accepted to be initially rejected because they challenge the received and established scientific suppositions of the day. In this respect scientists, being only human, are often as dogmatic as religious people. </a:t>
            </a:r>
            <a:endParaRPr lang="en-US">
              <a:latin typeface="SvobodaFAF" pitchFamily="64" charset="0"/>
              <a:ea typeface="ＭＳ Ｐゴシック" pitchFamily="-84" charset="-128"/>
              <a:cs typeface="ＭＳ Ｐゴシック" pitchFamily="-8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78C5643-1CAB-49D2-8303-9DC7373D304B}" type="slidenum">
              <a:rPr lang="en-US">
                <a:latin typeface="Arial" pitchFamily="-84" charset="0"/>
                <a:ea typeface="ＭＳ Ｐゴシック" pitchFamily="-84" charset="-128"/>
                <a:cs typeface="ＭＳ Ｐゴシック" pitchFamily="-84" charset="-128"/>
              </a:rPr>
              <a:pPr/>
              <a:t>62</a:t>
            </a:fld>
            <a:endParaRPr lang="en-US">
              <a:latin typeface="Arial" pitchFamily="-84" charset="0"/>
              <a:ea typeface="ＭＳ Ｐゴシック" pitchFamily="-84" charset="-128"/>
              <a:cs typeface="ＭＳ Ｐゴシック" pitchFamily="-84"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The idea of the evolution of social and politcal structures and institutions social through the historical process was well established by David Hume, Adam Smith and others. Political institutions are modified, some survive if they are useful and well adapted, others disappear or fade away. So Darwin was merely applying ideas well established in political philosophy to biology.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ECDDE45-AF18-46E3-BEA5-BFC837FEE873}" type="slidenum">
              <a:rPr lang="en-US">
                <a:latin typeface="Arial" pitchFamily="-84" charset="0"/>
                <a:ea typeface="ＭＳ Ｐゴシック" pitchFamily="-84" charset="-128"/>
                <a:cs typeface="ＭＳ Ｐゴシック" pitchFamily="-84" charset="-128"/>
              </a:rPr>
              <a:pPr/>
              <a:t>63</a:t>
            </a:fld>
            <a:endParaRPr lang="en-US">
              <a:latin typeface="Arial" pitchFamily="-84" charset="0"/>
              <a:ea typeface="ＭＳ Ｐゴシック" pitchFamily="-84" charset="-128"/>
              <a:cs typeface="ＭＳ Ｐゴシック" pitchFamily="-84" charset="-128"/>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5 fingered hand common to humans, bats, porpoises, horses. Yet is separately created would expect a designed structure better suited to purpose.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63E3B02-BAB8-44D1-9947-935342F1F4D8}" type="slidenum">
              <a:rPr lang="en-US">
                <a:latin typeface="Arial" pitchFamily="-84" charset="0"/>
                <a:ea typeface="ＭＳ Ｐゴシック" pitchFamily="-84" charset="-128"/>
                <a:cs typeface="ＭＳ Ｐゴシック" pitchFamily="-84" charset="-128"/>
              </a:rPr>
              <a:pPr/>
              <a:t>64</a:t>
            </a:fld>
            <a:endParaRPr lang="en-US">
              <a:latin typeface="Arial" pitchFamily="-84" charset="0"/>
              <a:ea typeface="ＭＳ Ｐゴシック" pitchFamily="-84" charset="-128"/>
              <a:cs typeface="ＭＳ Ｐゴシック" pitchFamily="-84" charset="-128"/>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If God created each species separatley why stick to 5? Same basic pattern modified many tiimes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523B51B-4D26-4FB9-A279-2F8349EA6C2B}" type="slidenum">
              <a:rPr lang="en-US">
                <a:latin typeface="Arial" pitchFamily="-84" charset="0"/>
                <a:ea typeface="ＭＳ Ｐゴシック" pitchFamily="-84" charset="-128"/>
                <a:cs typeface="ＭＳ Ｐゴシック" pitchFamily="-84" charset="-128"/>
              </a:rPr>
              <a:pPr/>
              <a:t>65</a:t>
            </a:fld>
            <a:endParaRPr lang="en-US">
              <a:latin typeface="Arial" pitchFamily="-84" charset="0"/>
              <a:ea typeface="ＭＳ Ｐゴシック" pitchFamily="-84" charset="-128"/>
              <a:cs typeface="ＭＳ Ｐゴシック" pitchFamily="-84" charset="-128"/>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DNA is so complex it is unlikely to have appeared independently several times. All species have DNA and it is possible to trace the genetic connections between them</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CA9A8B5-78B2-4BD4-8B0B-D58E4D5038A6}" type="slidenum">
              <a:rPr lang="en-US">
                <a:latin typeface="Arial" pitchFamily="-84" charset="0"/>
                <a:ea typeface="ＭＳ Ｐゴシック" pitchFamily="-84" charset="-128"/>
                <a:cs typeface="ＭＳ Ｐゴシック" pitchFamily="-84" charset="-128"/>
              </a:rPr>
              <a:pPr/>
              <a:t>66</a:t>
            </a:fld>
            <a:endParaRPr lang="en-US">
              <a:latin typeface="Arial" pitchFamily="-84" charset="0"/>
              <a:ea typeface="ＭＳ Ｐゴシック" pitchFamily="-84" charset="-128"/>
              <a:cs typeface="ＭＳ Ｐゴシック" pitchFamily="-84" charset="-128"/>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This is traditional argument for God by arguing that since there is design God exists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F4C0DAA-F6E2-4A3B-896E-D1636669A1D4}" type="slidenum">
              <a:rPr lang="en-US">
                <a:latin typeface="Arial" pitchFamily="-84" charset="0"/>
                <a:ea typeface="ＭＳ Ｐゴシック" pitchFamily="-84" charset="-128"/>
                <a:cs typeface="ＭＳ Ｐゴシック" pitchFamily="-84" charset="-128"/>
              </a:rPr>
              <a:pPr/>
              <a:t>67</a:t>
            </a:fld>
            <a:endParaRPr lang="en-US">
              <a:latin typeface="Arial" pitchFamily="-84" charset="0"/>
              <a:ea typeface="ＭＳ Ｐゴシック" pitchFamily="-84" charset="-128"/>
              <a:cs typeface="ＭＳ Ｐゴシック" pitchFamily="-84" charset="-128"/>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b="1">
                <a:latin typeface="Arial" pitchFamily="-84" charset="0"/>
                <a:ea typeface="ＭＳ Ｐゴシック" pitchFamily="-84" charset="-128"/>
                <a:cs typeface="ＭＳ Ｐゴシック" pitchFamily="-84" charset="-128"/>
              </a:rPr>
              <a:t>Self-organization</a:t>
            </a:r>
            <a:r>
              <a:rPr lang="en-US">
                <a:latin typeface="Helvetica" pitchFamily="-84" charset="0"/>
                <a:ea typeface="ＭＳ Ｐゴシック" pitchFamily="-84" charset="-128"/>
                <a:cs typeface="ＭＳ Ｐゴシック" pitchFamily="-84" charset="-128"/>
              </a:rPr>
              <a:t> is a process in which the internal organization of a </a:t>
            </a:r>
            <a:r>
              <a:rPr lang="en-US">
                <a:solidFill>
                  <a:srgbClr val="003DAF"/>
                </a:solidFill>
                <a:latin typeface="Arial" pitchFamily="-84" charset="0"/>
                <a:ea typeface="ＭＳ Ｐゴシック" pitchFamily="-84" charset="-128"/>
                <a:cs typeface="ＭＳ Ｐゴシック" pitchFamily="-84" charset="-128"/>
                <a:hlinkClick r:id="rId3"/>
              </a:rPr>
              <a:t>system</a:t>
            </a:r>
            <a:r>
              <a:rPr lang="en-US">
                <a:latin typeface="Helvetica" pitchFamily="-84" charset="0"/>
                <a:ea typeface="ＭＳ Ｐゴシック" pitchFamily="-84" charset="-128"/>
                <a:cs typeface="ＭＳ Ｐゴシック" pitchFamily="-84" charset="-128"/>
              </a:rPr>
              <a:t>, normally an </a:t>
            </a:r>
            <a:r>
              <a:rPr lang="en-US">
                <a:solidFill>
                  <a:srgbClr val="003DAF"/>
                </a:solidFill>
                <a:latin typeface="Arial" pitchFamily="-84" charset="0"/>
                <a:ea typeface="ＭＳ Ｐゴシック" pitchFamily="-84" charset="-128"/>
                <a:cs typeface="ＭＳ Ｐゴシック" pitchFamily="-84" charset="-128"/>
                <a:hlinkClick r:id="rId4"/>
              </a:rPr>
              <a:t>open system</a:t>
            </a:r>
            <a:r>
              <a:rPr lang="en-US">
                <a:latin typeface="Helvetica" pitchFamily="-84" charset="0"/>
                <a:ea typeface="ＭＳ Ｐゴシック" pitchFamily="-84" charset="-128"/>
                <a:cs typeface="ＭＳ Ｐゴシック" pitchFamily="-84" charset="-128"/>
              </a:rPr>
              <a:t>, increases in </a:t>
            </a:r>
            <a:r>
              <a:rPr lang="en-US">
                <a:solidFill>
                  <a:srgbClr val="003DAF"/>
                </a:solidFill>
                <a:latin typeface="Arial" pitchFamily="-84" charset="0"/>
                <a:ea typeface="ＭＳ Ｐゴシック" pitchFamily="-84" charset="-128"/>
                <a:cs typeface="ＭＳ Ｐゴシック" pitchFamily="-84" charset="-128"/>
                <a:hlinkClick r:id="rId5"/>
              </a:rPr>
              <a:t>complexity</a:t>
            </a:r>
            <a:r>
              <a:rPr lang="en-US">
                <a:latin typeface="Helvetica" pitchFamily="-84" charset="0"/>
                <a:ea typeface="ＭＳ Ｐゴシック" pitchFamily="-84" charset="-128"/>
                <a:cs typeface="ＭＳ Ｐゴシック" pitchFamily="-84" charset="-128"/>
              </a:rPr>
              <a:t> without being guided or managed by an outside source.</a:t>
            </a:r>
          </a:p>
          <a:p>
            <a:pPr eaLnBrk="1" hangingPunct="1"/>
            <a:r>
              <a:rPr lang="en-US">
                <a:latin typeface="Helvetica" pitchFamily="-84" charset="0"/>
                <a:ea typeface="ＭＳ Ｐゴシック" pitchFamily="-84" charset="-128"/>
                <a:cs typeface="ＭＳ Ｐゴシック" pitchFamily="-84" charset="-128"/>
              </a:rPr>
              <a:t>The most robust and unambiguous examples of self-organizing systems are from </a:t>
            </a:r>
            <a:r>
              <a:rPr lang="en-US">
                <a:solidFill>
                  <a:srgbClr val="003DAF"/>
                </a:solidFill>
                <a:latin typeface="Helvetica" pitchFamily="-84" charset="0"/>
                <a:ea typeface="ＭＳ Ｐゴシック" pitchFamily="-84" charset="-128"/>
                <a:cs typeface="ＭＳ Ｐゴシック" pitchFamily="-84" charset="-128"/>
                <a:hlinkClick r:id="rId6"/>
              </a:rPr>
              <a:t>physics</a:t>
            </a:r>
            <a:r>
              <a:rPr lang="en-US">
                <a:latin typeface="Helvetica" pitchFamily="-84" charset="0"/>
                <a:ea typeface="ＭＳ Ｐゴシック" pitchFamily="-84" charset="-128"/>
                <a:cs typeface="ＭＳ Ｐゴシック" pitchFamily="-84" charset="-128"/>
              </a:rPr>
              <a:t>, where the concept was first noted. Self-organization is also relevant in </a:t>
            </a:r>
            <a:r>
              <a:rPr lang="en-US">
                <a:solidFill>
                  <a:srgbClr val="003DAF"/>
                </a:solidFill>
                <a:latin typeface="Helvetica" pitchFamily="-84" charset="0"/>
                <a:ea typeface="ＭＳ Ｐゴシック" pitchFamily="-84" charset="-128"/>
                <a:cs typeface="ＭＳ Ｐゴシック" pitchFamily="-84" charset="-128"/>
                <a:hlinkClick r:id="rId7"/>
              </a:rPr>
              <a:t>chemistry</a:t>
            </a:r>
            <a:r>
              <a:rPr lang="en-US">
                <a:latin typeface="Helvetica" pitchFamily="-84" charset="0"/>
                <a:ea typeface="ＭＳ Ｐゴシック" pitchFamily="-84" charset="-128"/>
                <a:cs typeface="ＭＳ Ｐゴシック" pitchFamily="-84" charset="-128"/>
              </a:rPr>
              <a:t>, where it has often been taken as being synonymous with </a:t>
            </a:r>
            <a:r>
              <a:rPr lang="en-US">
                <a:solidFill>
                  <a:srgbClr val="003DAF"/>
                </a:solidFill>
                <a:latin typeface="Helvetica" pitchFamily="-84" charset="0"/>
                <a:ea typeface="ＭＳ Ｐゴシック" pitchFamily="-84" charset="-128"/>
                <a:cs typeface="ＭＳ Ｐゴシック" pitchFamily="-84" charset="-128"/>
                <a:hlinkClick r:id="rId8"/>
              </a:rPr>
              <a:t>self-assembly</a:t>
            </a:r>
            <a:r>
              <a:rPr lang="en-US">
                <a:latin typeface="Helvetica" pitchFamily="-84" charset="0"/>
                <a:ea typeface="ＭＳ Ｐゴシック" pitchFamily="-84" charset="-128"/>
                <a:cs typeface="ＭＳ Ｐゴシック" pitchFamily="-84" charset="-128"/>
              </a:rPr>
              <a:t>. The concept of self-organization is central to the description of biological systems, from the subcellular to the ecosystem level. There are also cited examples of "self-organizing" behaviour found in the literature of many other disciplines, both in the </a:t>
            </a:r>
            <a:r>
              <a:rPr lang="en-US">
                <a:solidFill>
                  <a:srgbClr val="003DAF"/>
                </a:solidFill>
                <a:latin typeface="Helvetica" pitchFamily="-84" charset="0"/>
                <a:ea typeface="ＭＳ Ｐゴシック" pitchFamily="-84" charset="-128"/>
                <a:cs typeface="ＭＳ Ｐゴシック" pitchFamily="-84" charset="-128"/>
                <a:hlinkClick r:id="rId9"/>
              </a:rPr>
              <a:t>natural sciences</a:t>
            </a:r>
            <a:r>
              <a:rPr lang="en-US">
                <a:latin typeface="Helvetica" pitchFamily="-84" charset="0"/>
                <a:ea typeface="ＭＳ Ｐゴシック" pitchFamily="-84" charset="-128"/>
                <a:cs typeface="ＭＳ Ｐゴシック" pitchFamily="-84" charset="-128"/>
              </a:rPr>
              <a:t> and the </a:t>
            </a:r>
            <a:r>
              <a:rPr lang="en-US">
                <a:solidFill>
                  <a:srgbClr val="003DAF"/>
                </a:solidFill>
                <a:latin typeface="Helvetica" pitchFamily="-84" charset="0"/>
                <a:ea typeface="ＭＳ Ｐゴシック" pitchFamily="-84" charset="-128"/>
                <a:cs typeface="ＭＳ Ｐゴシック" pitchFamily="-84" charset="-128"/>
                <a:hlinkClick r:id="rId10"/>
              </a:rPr>
              <a:t>social sciences</a:t>
            </a:r>
            <a:r>
              <a:rPr lang="en-US">
                <a:latin typeface="Helvetica" pitchFamily="-84" charset="0"/>
                <a:ea typeface="ＭＳ Ｐゴシック" pitchFamily="-84" charset="-128"/>
                <a:cs typeface="ＭＳ Ｐゴシック" pitchFamily="-84" charset="-128"/>
              </a:rPr>
              <a:t> such as </a:t>
            </a:r>
            <a:r>
              <a:rPr lang="en-US">
                <a:solidFill>
                  <a:srgbClr val="003DAF"/>
                </a:solidFill>
                <a:latin typeface="Helvetica" pitchFamily="-84" charset="0"/>
                <a:ea typeface="ＭＳ Ｐゴシック" pitchFamily="-84" charset="-128"/>
                <a:cs typeface="ＭＳ Ｐゴシック" pitchFamily="-84" charset="-128"/>
                <a:hlinkClick r:id="rId11"/>
              </a:rPr>
              <a:t>economics</a:t>
            </a:r>
            <a:r>
              <a:rPr lang="en-US">
                <a:latin typeface="Helvetica" pitchFamily="-84" charset="0"/>
                <a:ea typeface="ＭＳ Ｐゴシック" pitchFamily="-84" charset="-128"/>
                <a:cs typeface="ＭＳ Ｐゴシック" pitchFamily="-84" charset="-128"/>
              </a:rPr>
              <a:t> or </a:t>
            </a:r>
            <a:r>
              <a:rPr lang="en-US">
                <a:solidFill>
                  <a:srgbClr val="003DAF"/>
                </a:solidFill>
                <a:latin typeface="Helvetica" pitchFamily="-84" charset="0"/>
                <a:ea typeface="ＭＳ Ｐゴシック" pitchFamily="-84" charset="-128"/>
                <a:cs typeface="ＭＳ Ｐゴシック" pitchFamily="-84" charset="-128"/>
                <a:hlinkClick r:id="rId12"/>
              </a:rPr>
              <a:t>anthropology</a:t>
            </a:r>
            <a:r>
              <a:rPr lang="en-US">
                <a:latin typeface="Helvetica" pitchFamily="-84" charset="0"/>
                <a:ea typeface="ＭＳ Ｐゴシック" pitchFamily="-84" charset="-128"/>
                <a:cs typeface="ＭＳ Ｐゴシック" pitchFamily="-84" charset="-128"/>
              </a:rPr>
              <a:t>. Self-organization has also been observed in mathematical systems such as </a:t>
            </a:r>
            <a:r>
              <a:rPr lang="en-US">
                <a:solidFill>
                  <a:srgbClr val="003DAF"/>
                </a:solidFill>
                <a:latin typeface="Helvetica" pitchFamily="-84" charset="0"/>
                <a:ea typeface="ＭＳ Ｐゴシック" pitchFamily="-84" charset="-128"/>
                <a:cs typeface="ＭＳ Ｐゴシック" pitchFamily="-84" charset="-128"/>
                <a:hlinkClick r:id="rId13"/>
              </a:rPr>
              <a:t>cellular automata</a:t>
            </a:r>
            <a:r>
              <a:rPr lang="en-US">
                <a:latin typeface="Helvetica" pitchFamily="-84" charset="0"/>
                <a:ea typeface="ＭＳ Ｐゴシック" pitchFamily="-84" charset="-128"/>
                <a:cs typeface="ＭＳ Ｐゴシック" pitchFamily="-84" charset="-128"/>
              </a:rPr>
              <a:t>.</a:t>
            </a:r>
          </a:p>
          <a:p>
            <a:pPr eaLnBrk="1" hangingPunct="1"/>
            <a:r>
              <a:rPr lang="en-US">
                <a:latin typeface="Arial" pitchFamily="-84" charset="0"/>
                <a:ea typeface="ＭＳ Ｐゴシック" pitchFamily="-84" charset="-128"/>
                <a:cs typeface="ＭＳ Ｐゴシック" pitchFamily="-84" charset="-128"/>
              </a:rPr>
              <a:t>Languag - The rules of grammar can be discovered but were not designed</a:t>
            </a:r>
          </a:p>
          <a:p>
            <a:pPr eaLnBrk="1" hangingPunct="1"/>
            <a:r>
              <a:rPr lang="en-US">
                <a:latin typeface="Arial" pitchFamily="-84" charset="0"/>
                <a:ea typeface="ＭＳ Ｐゴシック" pitchFamily="-84" charset="-128"/>
                <a:cs typeface="ＭＳ Ｐゴシック" pitchFamily="-84" charset="-128"/>
              </a:rPr>
              <a:t>Society - Multiple individual decisions lead to complex social and economic order</a:t>
            </a:r>
          </a:p>
          <a:p>
            <a:pPr eaLnBrk="1" hangingPunct="1"/>
            <a:r>
              <a:rPr lang="en-US">
                <a:latin typeface="Helvetica" pitchFamily="-84" charset="0"/>
                <a:ea typeface="ＭＳ Ｐゴシック" pitchFamily="-84" charset="-128"/>
                <a:cs typeface="ＭＳ Ｐゴシック" pitchFamily="-84" charset="-128"/>
              </a:rPr>
              <a:t>A </a:t>
            </a:r>
            <a:r>
              <a:rPr lang="en-US" b="1">
                <a:latin typeface="Arial" pitchFamily="-84" charset="0"/>
                <a:ea typeface="ＭＳ Ｐゴシック" pitchFamily="-84" charset="-128"/>
                <a:cs typeface="ＭＳ Ｐゴシック" pitchFamily="-84" charset="-128"/>
              </a:rPr>
              <a:t>dissipative system</a:t>
            </a:r>
            <a:r>
              <a:rPr lang="en-US">
                <a:latin typeface="Helvetica" pitchFamily="-84" charset="0"/>
                <a:ea typeface="ＭＳ Ｐゴシック" pitchFamily="-84" charset="-128"/>
                <a:cs typeface="ＭＳ Ｐゴシック" pitchFamily="-84" charset="-128"/>
              </a:rPr>
              <a:t> (or </a:t>
            </a:r>
            <a:r>
              <a:rPr lang="en-US" b="1" i="1">
                <a:latin typeface="Arial" pitchFamily="-84" charset="0"/>
                <a:ea typeface="ＭＳ Ｐゴシック" pitchFamily="-84" charset="-128"/>
                <a:cs typeface="ＭＳ Ｐゴシック" pitchFamily="-84" charset="-128"/>
              </a:rPr>
              <a:t>dissipative structure</a:t>
            </a:r>
            <a:r>
              <a:rPr lang="en-US">
                <a:latin typeface="Helvetica" pitchFamily="-84" charset="0"/>
                <a:ea typeface="ＭＳ Ｐゴシック" pitchFamily="-84" charset="-128"/>
                <a:cs typeface="ＭＳ Ｐゴシック" pitchFamily="-84" charset="-128"/>
              </a:rPr>
              <a:t>) is a thermodynamically </a:t>
            </a:r>
            <a:r>
              <a:rPr lang="en-US">
                <a:solidFill>
                  <a:srgbClr val="003DAF"/>
                </a:solidFill>
                <a:latin typeface="Helvetica" pitchFamily="-84" charset="0"/>
                <a:ea typeface="ＭＳ Ｐゴシック" pitchFamily="-84" charset="-128"/>
                <a:cs typeface="ＭＳ Ｐゴシック" pitchFamily="-84" charset="-128"/>
                <a:hlinkClick r:id="rId4"/>
              </a:rPr>
              <a:t>open system</a:t>
            </a:r>
            <a:r>
              <a:rPr lang="en-US">
                <a:latin typeface="Helvetica" pitchFamily="-84" charset="0"/>
                <a:ea typeface="ＭＳ Ｐゴシック" pitchFamily="-84" charset="-128"/>
                <a:cs typeface="ＭＳ Ｐゴシック" pitchFamily="-84" charset="-128"/>
              </a:rPr>
              <a:t> which is operating far from </a:t>
            </a:r>
            <a:r>
              <a:rPr lang="en-US">
                <a:solidFill>
                  <a:srgbClr val="003DAF"/>
                </a:solidFill>
                <a:latin typeface="Helvetica" pitchFamily="-84" charset="0"/>
                <a:ea typeface="ＭＳ Ｐゴシック" pitchFamily="-84" charset="-128"/>
                <a:cs typeface="ＭＳ Ｐゴシック" pitchFamily="-84" charset="-128"/>
                <a:hlinkClick r:id="rId14"/>
              </a:rPr>
              <a:t>thermodynamic equilibrium</a:t>
            </a:r>
            <a:r>
              <a:rPr lang="en-US">
                <a:latin typeface="Helvetica" pitchFamily="-84" charset="0"/>
                <a:ea typeface="ＭＳ Ｐゴシック" pitchFamily="-84" charset="-128"/>
                <a:cs typeface="ＭＳ Ｐゴシック" pitchFamily="-84" charset="-128"/>
              </a:rPr>
              <a:t> in an environment with which it exchanges </a:t>
            </a:r>
            <a:r>
              <a:rPr lang="en-US">
                <a:solidFill>
                  <a:srgbClr val="003DAF"/>
                </a:solidFill>
                <a:latin typeface="Helvetica" pitchFamily="-84" charset="0"/>
                <a:ea typeface="ＭＳ Ｐゴシック" pitchFamily="-84" charset="-128"/>
                <a:cs typeface="ＭＳ Ｐゴシック" pitchFamily="-84" charset="-128"/>
                <a:hlinkClick r:id="rId15"/>
              </a:rPr>
              <a:t>energy</a:t>
            </a:r>
            <a:r>
              <a:rPr lang="en-US">
                <a:latin typeface="Helvetica" pitchFamily="-84" charset="0"/>
                <a:ea typeface="ＭＳ Ｐゴシック" pitchFamily="-84" charset="-128"/>
                <a:cs typeface="ＭＳ Ｐゴシック" pitchFamily="-84" charset="-128"/>
              </a:rPr>
              <a:t>, </a:t>
            </a:r>
            <a:r>
              <a:rPr lang="en-US">
                <a:solidFill>
                  <a:srgbClr val="003DAF"/>
                </a:solidFill>
                <a:latin typeface="Helvetica" pitchFamily="-84" charset="0"/>
                <a:ea typeface="ＭＳ Ｐゴシック" pitchFamily="-84" charset="-128"/>
                <a:cs typeface="ＭＳ Ｐゴシック" pitchFamily="-84" charset="-128"/>
                <a:hlinkClick r:id="rId16"/>
              </a:rPr>
              <a:t>matter</a:t>
            </a:r>
            <a:r>
              <a:rPr lang="en-US">
                <a:latin typeface="Helvetica" pitchFamily="-84" charset="0"/>
                <a:ea typeface="ＭＳ Ｐゴシック" pitchFamily="-84" charset="-128"/>
                <a:cs typeface="ＭＳ Ｐゴシック" pitchFamily="-84" charset="-128"/>
              </a:rPr>
              <a:t> and/or </a:t>
            </a:r>
            <a:r>
              <a:rPr lang="en-US">
                <a:solidFill>
                  <a:srgbClr val="003DAF"/>
                </a:solidFill>
                <a:latin typeface="Helvetica" pitchFamily="-84" charset="0"/>
                <a:ea typeface="ＭＳ Ｐゴシック" pitchFamily="-84" charset="-128"/>
                <a:cs typeface="ＭＳ Ｐゴシック" pitchFamily="-84" charset="-128"/>
                <a:hlinkClick r:id="rId17"/>
              </a:rPr>
              <a:t>entropy</a:t>
            </a:r>
            <a:r>
              <a:rPr lang="en-US">
                <a:latin typeface="Helvetica" pitchFamily="-84" charset="0"/>
                <a:ea typeface="ＭＳ Ｐゴシック" pitchFamily="-84" charset="-128"/>
                <a:cs typeface="ＭＳ Ｐゴシック" pitchFamily="-84" charset="-128"/>
              </a:rPr>
              <a:t>. A dissipative system is characterized by the spontaneous appearance of symmetry breaking (</a:t>
            </a:r>
            <a:r>
              <a:rPr lang="en-US">
                <a:solidFill>
                  <a:srgbClr val="003DAF"/>
                </a:solidFill>
                <a:latin typeface="Helvetica" pitchFamily="-84" charset="0"/>
                <a:ea typeface="ＭＳ Ｐゴシック" pitchFamily="-84" charset="-128"/>
                <a:cs typeface="ＭＳ Ｐゴシック" pitchFamily="-84" charset="-128"/>
                <a:hlinkClick r:id="rId18"/>
              </a:rPr>
              <a:t>anisotropy</a:t>
            </a:r>
            <a:r>
              <a:rPr lang="en-US">
                <a:latin typeface="Helvetica" pitchFamily="-84" charset="0"/>
                <a:ea typeface="ＭＳ Ｐゴシック" pitchFamily="-84" charset="-128"/>
                <a:cs typeface="ＭＳ Ｐゴシック" pitchFamily="-84" charset="-128"/>
              </a:rPr>
              <a:t>) and the formation of complex, sometimes </a:t>
            </a:r>
            <a:r>
              <a:rPr lang="en-US">
                <a:solidFill>
                  <a:srgbClr val="514290"/>
                </a:solidFill>
                <a:latin typeface="Helvetica" pitchFamily="-84" charset="0"/>
                <a:ea typeface="ＭＳ Ｐゴシック" pitchFamily="-84" charset="-128"/>
                <a:cs typeface="ＭＳ Ｐゴシック" pitchFamily="-84" charset="-128"/>
                <a:hlinkClick r:id="rId19"/>
              </a:rPr>
              <a:t>chaotic</a:t>
            </a:r>
            <a:r>
              <a:rPr lang="en-US">
                <a:latin typeface="Helvetica" pitchFamily="-84" charset="0"/>
                <a:ea typeface="ＭＳ Ｐゴシック" pitchFamily="-84" charset="-128"/>
                <a:cs typeface="ＭＳ Ｐゴシック" pitchFamily="-84" charset="-128"/>
              </a:rPr>
              <a:t>, structures where interacting particles exhibit long range correlations. The term </a:t>
            </a:r>
            <a:r>
              <a:rPr lang="en-US" i="1">
                <a:latin typeface="Arial" pitchFamily="-84" charset="0"/>
                <a:ea typeface="ＭＳ Ｐゴシック" pitchFamily="-84" charset="-128"/>
                <a:cs typeface="ＭＳ Ｐゴシック" pitchFamily="-84" charset="-128"/>
              </a:rPr>
              <a:t>dissipative structure</a:t>
            </a:r>
            <a:r>
              <a:rPr lang="en-US">
                <a:latin typeface="Helvetica" pitchFamily="-84" charset="0"/>
                <a:ea typeface="ＭＳ Ｐゴシック" pitchFamily="-84" charset="-128"/>
                <a:cs typeface="ＭＳ Ｐゴシック" pitchFamily="-84" charset="-128"/>
              </a:rPr>
              <a:t> was coined by Belgian scientist </a:t>
            </a:r>
            <a:r>
              <a:rPr lang="en-US">
                <a:solidFill>
                  <a:srgbClr val="514290"/>
                </a:solidFill>
                <a:latin typeface="Helvetica" pitchFamily="-84" charset="0"/>
                <a:ea typeface="ＭＳ Ｐゴシック" pitchFamily="-84" charset="-128"/>
                <a:cs typeface="ＭＳ Ｐゴシック" pitchFamily="-84" charset="-128"/>
                <a:hlinkClick r:id="rId20"/>
              </a:rPr>
              <a:t>Ilya Prigogine</a:t>
            </a:r>
            <a:r>
              <a:rPr lang="en-US">
                <a:latin typeface="Helvetica" pitchFamily="-84" charset="0"/>
                <a:ea typeface="ＭＳ Ｐゴシック" pitchFamily="-84" charset="-128"/>
                <a:cs typeface="ＭＳ Ｐゴシック" pitchFamily="-84" charset="-128"/>
              </a:rPr>
              <a:t>, who pioneered research in the field and won the Nobel Chemistry Prize in 1977.</a:t>
            </a:r>
          </a:p>
          <a:p>
            <a:pPr eaLnBrk="1" hangingPunct="1"/>
            <a:endParaRPr lang="en-US">
              <a:latin typeface="Helvetica" pitchFamily="-84" charset="0"/>
              <a:ea typeface="ＭＳ Ｐゴシック" pitchFamily="-84" charset="-128"/>
              <a:cs typeface="ＭＳ Ｐゴシック" pitchFamily="-84" charset="-128"/>
            </a:endParaRPr>
          </a:p>
          <a:p>
            <a:pPr eaLnBrk="1" hangingPunct="1"/>
            <a:r>
              <a:rPr lang="en-US" b="1">
                <a:latin typeface="Arial" pitchFamily="-84" charset="0"/>
                <a:ea typeface="ＭＳ Ｐゴシック" pitchFamily="-84" charset="-128"/>
                <a:cs typeface="ＭＳ Ｐゴシック" pitchFamily="-84" charset="-128"/>
              </a:rPr>
              <a:t>The Turing's structures</a:t>
            </a:r>
            <a:r>
              <a:rPr lang="en-US">
                <a:latin typeface="Arial" pitchFamily="-84" charset="0"/>
                <a:ea typeface="ＭＳ Ｐゴシック" pitchFamily="-84" charset="-128"/>
                <a:cs typeface="ＭＳ Ｐゴシック" pitchFamily="-84" charset="-128"/>
              </a:rPr>
              <a:t> The english mathematician Alan Turing, tried to establish a theory of morphogenesis. In an item published in 1952, called : The chemical basis of morphogenesis </a:t>
            </a:r>
            <a:r>
              <a:rPr lang="en-US" u="sng">
                <a:solidFill>
                  <a:srgbClr val="001D79"/>
                </a:solidFill>
                <a:latin typeface="Arial" pitchFamily="-84" charset="0"/>
                <a:ea typeface="ＭＳ Ｐゴシック" pitchFamily="-84" charset="-128"/>
                <a:cs typeface="ＭＳ Ｐゴシック" pitchFamily="-84" charset="-128"/>
                <a:hlinkClick r:id="rId21"/>
              </a:rPr>
              <a:t>[15]</a:t>
            </a:r>
            <a:r>
              <a:rPr lang="en-US">
                <a:latin typeface="Arial" pitchFamily="-84" charset="0"/>
                <a:ea typeface="ＭＳ Ｐゴシック" pitchFamily="-84" charset="-128"/>
                <a:cs typeface="ＭＳ Ｐゴシック" pitchFamily="-84" charset="-128"/>
              </a:rPr>
              <a:t>, he showed how a chemical reaction coupled with a phenomenon of diffusion, could lead to spatial periodic distributions of the concentrations of some chemical compounds. The observation of the Turing's structure needs some experimental conditions : all the phenomenons of convection must be avoided and then the transportation of compounds must be due to the diffusion only. The reaction is sometimes made in a gel </a:t>
            </a:r>
            <a:r>
              <a:rPr lang="en-US" u="sng">
                <a:solidFill>
                  <a:srgbClr val="001D79"/>
                </a:solidFill>
                <a:latin typeface="Arial" pitchFamily="-84" charset="0"/>
                <a:ea typeface="ＭＳ Ｐゴシック" pitchFamily="-84" charset="-128"/>
                <a:cs typeface="ＭＳ Ｐゴシック" pitchFamily="-84" charset="-128"/>
                <a:hlinkClick r:id="rId22"/>
              </a:rPr>
              <a:t>[19]</a:t>
            </a:r>
            <a:r>
              <a:rPr lang="en-US">
                <a:latin typeface="Arial" pitchFamily="-84" charset="0"/>
                <a:ea typeface="ＭＳ Ｐゴシック" pitchFamily="-84" charset="-128"/>
                <a:cs typeface="ＭＳ Ｐゴシック" pitchFamily="-84" charset="-128"/>
              </a:rPr>
              <a:t>. In 1989, the P de Kepper group tried to visualize I</a:t>
            </a:r>
            <a:r>
              <a:rPr lang="en-US">
                <a:latin typeface="Symbol" pitchFamily="-84" charset="2"/>
                <a:ea typeface="ＭＳ Ｐゴシック" pitchFamily="-84" charset="-128"/>
                <a:cs typeface="ＭＳ Ｐゴシック" pitchFamily="-84" charset="-128"/>
                <a:sym typeface="Symbol" pitchFamily="-84" charset="2"/>
              </a:rPr>
              <a:t>-</a:t>
            </a:r>
            <a:r>
              <a:rPr lang="en-US">
                <a:latin typeface="Arial" pitchFamily="-84" charset="0"/>
                <a:ea typeface="ＭＳ Ｐゴシック" pitchFamily="-84" charset="-128"/>
                <a:cs typeface="ＭＳ Ｐゴシック" pitchFamily="-84" charset="-128"/>
                <a:sym typeface="Symbol" pitchFamily="-84" charset="2"/>
              </a:rPr>
              <a:t>, in the CIMA (chlorite, iodide, and malonic acid). In a gel, after the addition of starch (an indicator), these research workers saw some regular rows of task in the reactor as Turing had predicted them. The theoretical calculations in the thermodynamic of irreversible process, show that the phenomenon appears only if the compounds have very different coefficients of diffusion </a:t>
            </a:r>
            <a:r>
              <a:rPr lang="en-US" u="sng">
                <a:solidFill>
                  <a:srgbClr val="001D79"/>
                </a:solidFill>
                <a:latin typeface="Arial" pitchFamily="-84" charset="0"/>
                <a:ea typeface="ＭＳ Ｐゴシック" pitchFamily="-84" charset="-128"/>
                <a:cs typeface="ＭＳ Ｐゴシック" pitchFamily="-84" charset="-128"/>
                <a:hlinkClick r:id="rId23"/>
              </a:rPr>
              <a:t>[1]</a:t>
            </a:r>
            <a:r>
              <a:rPr lang="en-US">
                <a:latin typeface="Arial" pitchFamily="-84" charset="0"/>
                <a:ea typeface="ＭＳ Ｐゴシック" pitchFamily="-84" charset="-128"/>
                <a:cs typeface="ＭＳ Ｐゴシック" pitchFamily="-84" charset="-128"/>
                <a:sym typeface="Symbol" pitchFamily="-84" charset="2"/>
              </a:rPr>
              <a:t>. The starch is a big molecule which diffuse slower than I</a:t>
            </a:r>
            <a:r>
              <a:rPr lang="en-US">
                <a:latin typeface="Symbol" pitchFamily="-84" charset="2"/>
                <a:ea typeface="ＭＳ Ｐゴシック" pitchFamily="-84" charset="-128"/>
                <a:cs typeface="ＭＳ Ｐゴシック" pitchFamily="-84" charset="-128"/>
                <a:sym typeface="Symbol" pitchFamily="-84" charset="2"/>
              </a:rPr>
              <a:t>-</a:t>
            </a:r>
            <a:r>
              <a:rPr lang="en-US">
                <a:latin typeface="Arial" pitchFamily="-84" charset="0"/>
                <a:ea typeface="ＭＳ Ｐゴシック" pitchFamily="-84" charset="-128"/>
                <a:cs typeface="ＭＳ Ｐゴシック" pitchFamily="-84" charset="-128"/>
                <a:sym typeface="Symbol" pitchFamily="-84" charset="2"/>
              </a:rPr>
              <a:t> in the gel and this difference permits the observation of the Turing's structure </a:t>
            </a:r>
            <a:r>
              <a:rPr lang="en-US" u="sng">
                <a:solidFill>
                  <a:srgbClr val="001D79"/>
                </a:solidFill>
                <a:latin typeface="Arial" pitchFamily="-84" charset="0"/>
                <a:ea typeface="ＭＳ Ｐゴシック" pitchFamily="-84" charset="-128"/>
                <a:cs typeface="ＭＳ Ｐゴシック" pitchFamily="-84" charset="-128"/>
                <a:hlinkClick r:id="rId24"/>
              </a:rPr>
              <a:t>[7]</a:t>
            </a:r>
            <a:r>
              <a:rPr lang="en-US">
                <a:latin typeface="Arial" pitchFamily="-84" charset="0"/>
                <a:ea typeface="ＭＳ Ｐゴシック" pitchFamily="-84" charset="-128"/>
                <a:cs typeface="ＭＳ Ｐゴシック" pitchFamily="-84" charset="-128"/>
                <a:sym typeface="Symbol" pitchFamily="-84" charset="2"/>
              </a:rPr>
              <a:t>.</a:t>
            </a:r>
          </a:p>
          <a:p>
            <a:pPr eaLnBrk="1" hangingPunct="1"/>
            <a:endParaRPr lang="en-US">
              <a:latin typeface="Arial" pitchFamily="-84" charset="0"/>
              <a:ea typeface="ＭＳ Ｐゴシック" pitchFamily="-84" charset="-128"/>
              <a:cs typeface="ＭＳ Ｐゴシック" pitchFamily="-84" charset="-128"/>
              <a:sym typeface="Symbol" pitchFamily="-84" charset="2"/>
            </a:endParaRPr>
          </a:p>
          <a:p>
            <a:pPr eaLnBrk="1" hangingPunct="1"/>
            <a:r>
              <a:rPr lang="en-US">
                <a:latin typeface="Arial" pitchFamily="-84" charset="0"/>
                <a:ea typeface="ＭＳ Ｐゴシック" pitchFamily="-84" charset="-128"/>
                <a:cs typeface="ＭＳ Ｐゴシック" pitchFamily="-84" charset="-128"/>
                <a:sym typeface="Symbol" pitchFamily="-84" charset="2"/>
              </a:rPr>
              <a:t>The market is a good example of self organisation. An unplanned group of buyers and sellors organise themselves. The same is true of stock markets etc. Extremely comlex and ordered but not organised.</a:t>
            </a:r>
            <a:endParaRPr lang="en-US">
              <a:latin typeface="Arial" pitchFamily="-84" charset="0"/>
              <a:ea typeface="ＭＳ Ｐゴシック" pitchFamily="-84" charset="-128"/>
              <a:cs typeface="ＭＳ Ｐゴシック" pitchFamily="-84" charset="-128"/>
            </a:endParaRPr>
          </a:p>
          <a:p>
            <a:pPr lvl="1" eaLnBrk="1" hangingPunct="1"/>
            <a:endParaRPr lang="en-US">
              <a:latin typeface="Arial" pitchFamily="-84" charset="0"/>
            </a:endParaRPr>
          </a:p>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A1EFA8C-48F9-46EC-84EB-B6AB1F29BD15}" type="slidenum">
              <a:rPr lang="en-US">
                <a:latin typeface="Arial" pitchFamily="-84" charset="0"/>
                <a:ea typeface="ＭＳ Ｐゴシック" pitchFamily="-84" charset="-128"/>
                <a:cs typeface="ＭＳ Ｐゴシック" pitchFamily="-84" charset="-128"/>
              </a:rPr>
              <a:pPr/>
              <a:t>68</a:t>
            </a:fld>
            <a:endParaRPr lang="en-US">
              <a:latin typeface="Arial" pitchFamily="-84" charset="0"/>
              <a:ea typeface="ＭＳ Ｐゴシック" pitchFamily="-84" charset="-128"/>
              <a:cs typeface="ＭＳ Ｐゴシック" pitchFamily="-84" charset="-128"/>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D291450-AC4E-4C77-BD92-108036FAB7D3}" type="slidenum">
              <a:rPr lang="en-US">
                <a:latin typeface="Arial" pitchFamily="-84" charset="0"/>
                <a:ea typeface="ＭＳ Ｐゴシック" pitchFamily="-84" charset="-128"/>
                <a:cs typeface="ＭＳ Ｐゴシック" pitchFamily="-84" charset="-128"/>
              </a:rPr>
              <a:pPr/>
              <a:t>69</a:t>
            </a:fld>
            <a:endParaRPr lang="en-US">
              <a:latin typeface="Arial" pitchFamily="-84" charset="0"/>
              <a:ea typeface="ＭＳ Ｐゴシック" pitchFamily="-84" charset="-128"/>
              <a:cs typeface="ＭＳ Ｐゴシック" pitchFamily="-84" charset="-128"/>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08E4B41-167B-4496-854E-92174CB366B4}" type="slidenum">
              <a:rPr lang="en-US">
                <a:latin typeface="Arial" pitchFamily="-84" charset="0"/>
                <a:ea typeface="ＭＳ Ｐゴシック" pitchFamily="-84" charset="-128"/>
                <a:cs typeface="ＭＳ Ｐゴシック" pitchFamily="-84" charset="-128"/>
              </a:rPr>
              <a:pPr/>
              <a:t>70</a:t>
            </a:fld>
            <a:endParaRPr lang="en-US">
              <a:latin typeface="Arial" pitchFamily="-84" charset="0"/>
              <a:ea typeface="ＭＳ Ｐゴシック" pitchFamily="-84" charset="-128"/>
              <a:cs typeface="ＭＳ Ｐゴシック" pitchFamily="-84" charset="-128"/>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b="1">
                <a:solidFill>
                  <a:srgbClr val="001761"/>
                </a:solidFill>
                <a:latin typeface="Arial" pitchFamily="-84" charset="0"/>
                <a:ea typeface="ＭＳ Ｐゴシック" pitchFamily="-84" charset="-128"/>
                <a:cs typeface="ＭＳ Ｐゴシック" pitchFamily="-84" charset="-128"/>
              </a:rPr>
              <a:t>Evolution of the Eye: </a:t>
            </a:r>
            <a:r>
              <a:rPr lang="en-US">
                <a:solidFill>
                  <a:srgbClr val="001761"/>
                </a:solidFill>
                <a:latin typeface="Verdana" pitchFamily="-84" charset="0"/>
                <a:ea typeface="ＭＳ Ｐゴシック" pitchFamily="-84" charset="-128"/>
                <a:cs typeface="ＭＳ Ｐゴシック" pitchFamily="-84" charset="-128"/>
              </a:rPr>
              <a:t>When evolution skeptics want to attack Darwin's theory, they often point to the human eye. How could something so complex, they argue, have developed through random </a:t>
            </a:r>
            <a:r>
              <a:rPr lang="en-US" u="sng">
                <a:solidFill>
                  <a:srgbClr val="0036E1"/>
                </a:solidFill>
                <a:latin typeface="Arial" pitchFamily="-84" charset="0"/>
                <a:ea typeface="ＭＳ Ｐゴシック" pitchFamily="-84" charset="-128"/>
                <a:cs typeface="ＭＳ Ｐゴシック" pitchFamily="-84" charset="-128"/>
                <a:hlinkClick r:id="rId3"/>
              </a:rPr>
              <a:t>mutations</a:t>
            </a:r>
            <a:r>
              <a:rPr lang="en-US">
                <a:solidFill>
                  <a:srgbClr val="001761"/>
                </a:solidFill>
                <a:latin typeface="Verdana" pitchFamily="-84" charset="0"/>
                <a:ea typeface="ＭＳ Ｐゴシック" pitchFamily="-84" charset="-128"/>
                <a:cs typeface="ＭＳ Ｐゴシック" pitchFamily="-84" charset="-128"/>
              </a:rPr>
              <a:t> and </a:t>
            </a:r>
            <a:r>
              <a:rPr lang="en-US" u="sng">
                <a:solidFill>
                  <a:srgbClr val="0036E1"/>
                </a:solidFill>
                <a:latin typeface="Arial" pitchFamily="-84" charset="0"/>
                <a:ea typeface="ＭＳ Ｐゴシック" pitchFamily="-84" charset="-128"/>
                <a:cs typeface="ＭＳ Ｐゴシック" pitchFamily="-84" charset="-128"/>
                <a:hlinkClick r:id="rId4"/>
              </a:rPr>
              <a:t>natural selection</a:t>
            </a:r>
            <a:r>
              <a:rPr lang="en-US">
                <a:solidFill>
                  <a:srgbClr val="001761"/>
                </a:solidFill>
                <a:latin typeface="Verdana" pitchFamily="-84" charset="0"/>
                <a:ea typeface="ＭＳ Ｐゴシック" pitchFamily="-84" charset="-128"/>
                <a:cs typeface="ＭＳ Ｐゴシック" pitchFamily="-84" charset="-128"/>
              </a:rPr>
              <a:t>, even over millions of years?   If evolution occurs through gradations, the critics say, how could it have created the separate parts of the eye -- the lens, the retina, the pupil, and so forth -- since none of these structures by themselves would make vision possible? In other words, what good is five percent of an eye?   Darwin acknowledged from the start that the eye would be a difficult case for his new theory to explain. Difficult, but not impossible. Scientists have come up with scenarios through which the first eye-like structure, a light-sensitive pigmented spot on the skin, could have gone through changes and complexities to form the human eye, with its many parts and astounding abilities.   Through natural selection, different types of eyes have emerged in evolutionary history -- and the human eye isn't even the best one, from some standpoints. Because blood vessels run across the surface of the retina instead of beneath it, it's easy for the vessels to proliferate or leak and impair vision. So, the evolution theorists say, the anti-evolution argument that life was created by an "intelligent designer" doesn't hold water: If God or some other omnipotent force was responsible for the human eye, it was something of a botched design.   Biologists use the range of less complex light sensitive structures that exist in living species today to hypothesize the various evolutionary stages eyes may have gone through.   Here's how some scientists think some eyes may have evolved: The simple light-sensitive spot on the skin of some ancestral creature gave it some tiny survival advantage, perhaps allowing it to evade a predator. Random changes then created a depression in the light-sensitive patch, a deepening pit that made "vision" a little sharper. At the same time, the pit's opening gradually narrowed, so light entered through a small aperture, like a pinhole camera.   Every change had to confer a survival advantage, no matter how slight. Eventually, the light-sensitive spot evolved into a retina, the layer of cells and pigment at the back of the human eye. Over time a lens formed at the front of the eye. It could have arisen as a double-layered transparent tissue containing increasing amounts of liquid that gave it the convex curvature of the human eye.   In fact, eyes corresponding to every stage in this sequence have been found in existing living species. The existence of this range of less complex light-sensitive structures supports scientists' hypotheses about how complex eyes like ours could evolve. The first animals with anything resembling an eye lived about 550 million years ago. And, according to one scientist's calculations, only 364,000 years would have been needed for a camera-like eye to evolve from a light-sensitive patch.</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00BD4C9-739B-40EE-BD78-A15F3F221BA9}" type="slidenum">
              <a:rPr lang="en-US">
                <a:latin typeface="Arial" pitchFamily="-84" charset="0"/>
                <a:ea typeface="ＭＳ Ｐゴシック" pitchFamily="-84" charset="-128"/>
                <a:cs typeface="ＭＳ Ｐゴシック" pitchFamily="-84" charset="-128"/>
              </a:rPr>
              <a:pPr/>
              <a:t>71</a:t>
            </a:fld>
            <a:endParaRPr lang="en-US">
              <a:latin typeface="Arial" pitchFamily="-84" charset="0"/>
              <a:ea typeface="ＭＳ Ｐゴシック" pitchFamily="-84" charset="-128"/>
              <a:cs typeface="ＭＳ Ｐゴシック" pitchFamily="-84" charset="-128"/>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Darwin ddin’t know cause of random variation and said it didn’t matter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418061A-49BD-4F66-80BA-7D27F04F18FF}" type="slidenum">
              <a:rPr lang="en-US">
                <a:latin typeface="Arial" pitchFamily="-84" charset="0"/>
                <a:ea typeface="ＭＳ Ｐゴシック" pitchFamily="-84" charset="-128"/>
                <a:cs typeface="ＭＳ Ｐゴシック" pitchFamily="-84" charset="-128"/>
              </a:rPr>
              <a:pPr/>
              <a:t>7</a:t>
            </a:fld>
            <a:endParaRPr lang="en-US">
              <a:latin typeface="Arial" pitchFamily="-84" charset="0"/>
              <a:ea typeface="ＭＳ Ｐゴシック" pitchFamily="-84" charset="-128"/>
              <a:cs typeface="ＭＳ Ｐゴシック" pitchFamily="-84" charset="-128"/>
            </a:endParaRPr>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Some scientists are profoundly religious. Most are not. But nor are most people. Einstein didn’t believe in a personal God - he was a pantheist not a theist.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1D748C2-F681-4754-815B-63F135B070D4}" type="slidenum">
              <a:rPr lang="en-US">
                <a:latin typeface="Arial" pitchFamily="-84" charset="0"/>
                <a:ea typeface="ＭＳ Ｐゴシック" pitchFamily="-84" charset="-128"/>
                <a:cs typeface="ＭＳ Ｐゴシック" pitchFamily="-84" charset="-128"/>
              </a:rPr>
              <a:pPr/>
              <a:t>72</a:t>
            </a:fld>
            <a:endParaRPr lang="en-US">
              <a:latin typeface="Arial" pitchFamily="-84" charset="0"/>
              <a:ea typeface="ＭＳ Ｐゴシック" pitchFamily="-84" charset="-128"/>
              <a:cs typeface="ＭＳ Ｐゴシック" pitchFamily="-84"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Random mutation leads to corruption. Hard to imagine how could lead to increased complexity. All areas of science have unsolved problems. Darwinism is a research programme. And a very fruitful one at that. No better alternative. </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DNA and proteins. Can’t have one without the other. Which came first and how?</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B8A0592-6C7B-4C0B-B5ED-57FD6D81A86B}" type="slidenum">
              <a:rPr lang="en-US">
                <a:latin typeface="Arial" pitchFamily="-84" charset="0"/>
                <a:ea typeface="ＭＳ Ｐゴシック" pitchFamily="-84" charset="-128"/>
                <a:cs typeface="ＭＳ Ｐゴシック" pitchFamily="-84" charset="-128"/>
              </a:rPr>
              <a:pPr/>
              <a:t>73</a:t>
            </a:fld>
            <a:endParaRPr lang="en-US">
              <a:latin typeface="Arial" pitchFamily="-84" charset="0"/>
              <a:ea typeface="ＭＳ Ｐゴシック" pitchFamily="-84" charset="-128"/>
              <a:cs typeface="ＭＳ Ｐゴシック" pitchFamily="-84" charset="-128"/>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8A6BF11-8231-4430-97FF-5FDE0F419833}" type="slidenum">
              <a:rPr lang="en-US">
                <a:latin typeface="Arial" pitchFamily="-84" charset="0"/>
                <a:ea typeface="ＭＳ Ｐゴシック" pitchFamily="-84" charset="-128"/>
                <a:cs typeface="ＭＳ Ｐゴシック" pitchFamily="-84" charset="-128"/>
              </a:rPr>
              <a:pPr/>
              <a:t>74</a:t>
            </a:fld>
            <a:endParaRPr lang="en-US">
              <a:latin typeface="Arial" pitchFamily="-84" charset="0"/>
              <a:ea typeface="ＭＳ Ｐゴシック" pitchFamily="-84" charset="-128"/>
              <a:cs typeface="ＭＳ Ｐゴシック" pitchFamily="-84" charset="-128"/>
            </a:endParaRPr>
          </a:p>
        </p:txBody>
      </p:sp>
      <p:sp>
        <p:nvSpPr>
          <p:cNvPr id="160771" name="Rectangle 1026"/>
          <p:cNvSpPr>
            <a:spLocks noGrp="1" noRot="1" noChangeAspect="1" noChangeArrowheads="1" noTextEdit="1"/>
          </p:cNvSpPr>
          <p:nvPr>
            <p:ph type="sldImg"/>
          </p:nvPr>
        </p:nvSpPr>
        <p:spPr>
          <a:ln/>
        </p:spPr>
      </p:sp>
      <p:sp>
        <p:nvSpPr>
          <p:cNvPr id="160772" name="Rectangle 1027"/>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Charles Kingsley (12 June 1819 – 23 January 1875) was an English clergyman, university professor, historian, and novelist - Water Babies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F8467292-AA23-46D5-9775-CCE6594900E8}" type="slidenum">
              <a:rPr lang="en-US">
                <a:latin typeface="Arial" pitchFamily="-84" charset="0"/>
                <a:ea typeface="ＭＳ Ｐゴシック" pitchFamily="-84" charset="-128"/>
                <a:cs typeface="ＭＳ Ｐゴシック" pitchFamily="-84" charset="-128"/>
              </a:rPr>
              <a:pPr/>
              <a:t>75</a:t>
            </a:fld>
            <a:endParaRPr lang="en-US">
              <a:latin typeface="Arial" pitchFamily="-84" charset="0"/>
              <a:ea typeface="ＭＳ Ｐゴシック" pitchFamily="-84" charset="-128"/>
              <a:cs typeface="ＭＳ Ｐゴシック" pitchFamily="-84" charset="-128"/>
            </a:endParaRPr>
          </a:p>
        </p:txBody>
      </p:sp>
      <p:sp>
        <p:nvSpPr>
          <p:cNvPr id="162819" name="Rectangle 1026"/>
          <p:cNvSpPr>
            <a:spLocks noGrp="1" noRot="1" noChangeAspect="1" noChangeArrowheads="1" noTextEdit="1"/>
          </p:cNvSpPr>
          <p:nvPr>
            <p:ph type="sldImg"/>
          </p:nvPr>
        </p:nvSpPr>
        <p:spPr>
          <a:ln/>
        </p:spPr>
      </p:sp>
      <p:sp>
        <p:nvSpPr>
          <p:cNvPr id="162820"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E8A94B3-28A8-4984-B975-CA315DACD8FC}" type="slidenum">
              <a:rPr lang="en-US">
                <a:latin typeface="Arial" pitchFamily="-84" charset="0"/>
                <a:ea typeface="ＭＳ Ｐゴシック" pitchFamily="-84" charset="-128"/>
                <a:cs typeface="ＭＳ Ｐゴシック" pitchFamily="-84" charset="-128"/>
              </a:rPr>
              <a:pPr/>
              <a:t>76</a:t>
            </a:fld>
            <a:endParaRPr lang="en-US">
              <a:latin typeface="Arial" pitchFamily="-84" charset="0"/>
              <a:ea typeface="ＭＳ Ｐゴシック" pitchFamily="-84" charset="-128"/>
              <a:cs typeface="ＭＳ Ｐゴシック" pitchFamily="-84"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God is necessary to impose order. Without God there would be chaos. Islam like this. No freewill.</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D63F5A61-F576-4CFA-9F40-97ACD4538D21}" type="slidenum">
              <a:rPr lang="en-US">
                <a:latin typeface="Arial" pitchFamily="-84" charset="0"/>
                <a:ea typeface="ＭＳ Ｐゴシック" pitchFamily="-84" charset="-128"/>
                <a:cs typeface="ＭＳ Ｐゴシック" pitchFamily="-84" charset="-128"/>
              </a:rPr>
              <a:pPr/>
              <a:t>77</a:t>
            </a:fld>
            <a:endParaRPr lang="en-US">
              <a:latin typeface="Arial" pitchFamily="-84" charset="0"/>
              <a:ea typeface="ＭＳ Ｐゴシック" pitchFamily="-84" charset="-128"/>
              <a:cs typeface="ＭＳ Ｐゴシック" pitchFamily="-84" charset="-128"/>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Natural world grows through indirect dominion. Autonomus direction of the principle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87CAF7B5-F497-419E-8FCE-6F4AFA4A31D6}" type="slidenum">
              <a:rPr lang="en-US">
                <a:latin typeface="Arial" pitchFamily="-84" charset="0"/>
                <a:ea typeface="ＭＳ Ｐゴシック" pitchFamily="-84" charset="-128"/>
                <a:cs typeface="ＭＳ Ｐゴシック" pitchFamily="-84" charset="-128"/>
              </a:rPr>
              <a:pPr/>
              <a:t>78</a:t>
            </a:fld>
            <a:endParaRPr lang="en-US">
              <a:latin typeface="Arial" pitchFamily="-84" charset="0"/>
              <a:ea typeface="ＭＳ Ｐゴシック" pitchFamily="-84" charset="-128"/>
              <a:cs typeface="ＭＳ Ｐゴシック" pitchFamily="-84" charset="-128"/>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DF21B56-67F6-4249-931D-654A62420F0C}" type="slidenum">
              <a:rPr lang="en-US">
                <a:latin typeface="Arial" pitchFamily="-84" charset="0"/>
                <a:ea typeface="ＭＳ Ｐゴシック" pitchFamily="-84" charset="-128"/>
                <a:cs typeface="ＭＳ Ｐゴシック" pitchFamily="-84" charset="-128"/>
              </a:rPr>
              <a:pPr/>
              <a:t>79</a:t>
            </a:fld>
            <a:endParaRPr lang="en-US">
              <a:latin typeface="Arial" pitchFamily="-84" charset="0"/>
              <a:ea typeface="ＭＳ Ｐゴシック" pitchFamily="-84" charset="-128"/>
              <a:cs typeface="ＭＳ Ｐゴシック" pitchFamily="-84" charset="-128"/>
            </a:endParaRPr>
          </a:p>
        </p:txBody>
      </p:sp>
      <p:sp>
        <p:nvSpPr>
          <p:cNvPr id="171011" name="Rectangle 2"/>
          <p:cNvSpPr>
            <a:spLocks noGrp="1" noRot="1" noChangeAspect="1" noChangeArrowheads="1"/>
          </p:cNvSpPr>
          <p:nvPr>
            <p:ph type="sldImg"/>
          </p:nvPr>
        </p:nvSpPr>
        <p:spPr>
          <a:solidFill>
            <a:srgbClr val="FFFFFF"/>
          </a:solidFill>
          <a:ln/>
        </p:spPr>
      </p:sp>
      <p:sp>
        <p:nvSpPr>
          <p:cNvPr id="1710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atin typeface="Arial" pitchFamily="-84" charset="0"/>
                <a:ea typeface="ＭＳ Ｐゴシック" pitchFamily="-84" charset="-128"/>
                <a:cs typeface="ＭＳ Ｐゴシック" pitchFamily="-84" charset="-128"/>
              </a:rPr>
              <a:t>Force projected into every being</a:t>
            </a:r>
          </a:p>
          <a:p>
            <a:pPr eaLnBrk="1" hangingPunct="1"/>
            <a:r>
              <a:rPr lang="en-US">
                <a:latin typeface="Arial" pitchFamily="-84" charset="0"/>
                <a:ea typeface="ＭＳ Ｐゴシック" pitchFamily="-84" charset="-128"/>
                <a:cs typeface="ＭＳ Ｐゴシック" pitchFamily="-84" charset="-128"/>
              </a:rPr>
              <a:t>Forces such as gravity, electro-magnetism</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I am who I am - God is self existing being. Ground of being. Ultimate concern</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Reki etc.</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DB3E7DD5-855C-463D-B98E-3C260CC5483D}" type="slidenum">
              <a:rPr lang="en-US">
                <a:latin typeface="Arial" pitchFamily="-84" charset="0"/>
                <a:ea typeface="ＭＳ Ｐゴシック" pitchFamily="-84" charset="-128"/>
                <a:cs typeface="ＭＳ Ｐゴシック" pitchFamily="-84" charset="-128"/>
              </a:rPr>
              <a:pPr/>
              <a:t>80</a:t>
            </a:fld>
            <a:endParaRPr lang="en-US">
              <a:latin typeface="Arial" pitchFamily="-84" charset="0"/>
              <a:ea typeface="ＭＳ Ｐゴシック" pitchFamily="-84" charset="-128"/>
              <a:cs typeface="ＭＳ Ｐゴシック" pitchFamily="-84" charset="-128"/>
            </a:endParaRPr>
          </a:p>
        </p:txBody>
      </p:sp>
      <p:sp>
        <p:nvSpPr>
          <p:cNvPr id="173059" name="Rectangle 2"/>
          <p:cNvSpPr>
            <a:spLocks noGrp="1" noRot="1" noChangeAspect="1" noChangeArrowheads="1"/>
          </p:cNvSpPr>
          <p:nvPr>
            <p:ph type="sldImg"/>
          </p:nvPr>
        </p:nvSpPr>
        <p:spPr>
          <a:solidFill>
            <a:srgbClr val="FFFFFF"/>
          </a:solidFill>
          <a:ln/>
        </p:spPr>
      </p:sp>
      <p:sp>
        <p:nvSpPr>
          <p:cNvPr id="1730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C8C98579-9569-4103-9C2A-2D199EA7A0B5}" type="slidenum">
              <a:rPr lang="en-US">
                <a:latin typeface="Arial" pitchFamily="-84" charset="0"/>
                <a:ea typeface="ＭＳ Ｐゴシック" pitchFamily="-84" charset="-128"/>
                <a:cs typeface="ＭＳ Ｐゴシック" pitchFamily="-84" charset="-128"/>
              </a:rPr>
              <a:pPr/>
              <a:t>81</a:t>
            </a:fld>
            <a:endParaRPr lang="en-US">
              <a:latin typeface="Arial" pitchFamily="-84" charset="0"/>
              <a:ea typeface="ＭＳ Ｐゴシック" pitchFamily="-84" charset="-128"/>
              <a:cs typeface="ＭＳ Ｐゴシック" pitchFamily="-84" charset="-128"/>
            </a:endParaRPr>
          </a:p>
        </p:txBody>
      </p:sp>
      <p:sp>
        <p:nvSpPr>
          <p:cNvPr id="175107" name="Rectangle 2"/>
          <p:cNvSpPr>
            <a:spLocks noGrp="1" noRot="1" noChangeAspect="1" noChangeArrowheads="1"/>
          </p:cNvSpPr>
          <p:nvPr>
            <p:ph type="sldImg"/>
          </p:nvPr>
        </p:nvSpPr>
        <p:spPr>
          <a:solidFill>
            <a:srgbClr val="FFFFFF"/>
          </a:solidFill>
          <a:ln/>
        </p:spPr>
      </p:sp>
      <p:sp>
        <p:nvSpPr>
          <p:cNvPr id="1751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atin typeface="Arial" pitchFamily="-84" charset="0"/>
                <a:ea typeface="ＭＳ Ｐゴシック" pitchFamily="-84" charset="-128"/>
                <a:cs typeface="ＭＳ Ｐゴシック" pitchFamily="-84" charset="-128"/>
              </a:rPr>
              <a:t>Everything created to exist in and through relationship</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Common base - same language, common interest etc.</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Conversation. Initiating and responding.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C0642A9-D916-4A2A-A475-94ACA8C658AF}" type="slidenum">
              <a:rPr lang="en-US">
                <a:latin typeface="Arial" pitchFamily="-84" charset="0"/>
                <a:ea typeface="ＭＳ Ｐゴシック" pitchFamily="-84" charset="-128"/>
                <a:cs typeface="ＭＳ Ｐゴシック" pitchFamily="-84" charset="-128"/>
              </a:rPr>
              <a:pPr/>
              <a:t>8</a:t>
            </a:fld>
            <a:endParaRPr lang="en-US">
              <a:latin typeface="Arial" pitchFamily="-84" charset="0"/>
              <a:ea typeface="ＭＳ Ｐゴシック" pitchFamily="-84" charset="-128"/>
              <a:cs typeface="ＭＳ Ｐゴシック" pitchFamily="-84" charset="-128"/>
            </a:endParaRPr>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A1D71A-4A64-4BB7-BA70-C69A2D3AB13C}" type="slidenum">
              <a:rPr lang="en-US">
                <a:latin typeface="Arial" pitchFamily="-84" charset="0"/>
                <a:ea typeface="ＭＳ Ｐゴシック" pitchFamily="-84" charset="-128"/>
                <a:cs typeface="ＭＳ Ｐゴシック" pitchFamily="-84" charset="-128"/>
              </a:rPr>
              <a:pPr/>
              <a:t>82</a:t>
            </a:fld>
            <a:endParaRPr lang="en-US">
              <a:latin typeface="Arial" pitchFamily="-84" charset="0"/>
              <a:ea typeface="ＭＳ Ｐゴシック" pitchFamily="-84" charset="-128"/>
              <a:cs typeface="ＭＳ Ｐゴシック" pitchFamily="-84" charset="-128"/>
            </a:endParaRPr>
          </a:p>
        </p:txBody>
      </p:sp>
      <p:sp>
        <p:nvSpPr>
          <p:cNvPr id="177155" name="Rectangle 2"/>
          <p:cNvSpPr>
            <a:spLocks noGrp="1" noRot="1" noChangeAspect="1" noChangeArrowheads="1"/>
          </p:cNvSpPr>
          <p:nvPr>
            <p:ph type="sldImg"/>
          </p:nvPr>
        </p:nvSpPr>
        <p:spPr>
          <a:solidFill>
            <a:srgbClr val="FFFFFF"/>
          </a:solidFill>
          <a:ln/>
        </p:spPr>
      </p:sp>
      <p:sp>
        <p:nvSpPr>
          <p:cNvPr id="1771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atin typeface="Arial" pitchFamily="-84" charset="0"/>
                <a:ea typeface="ＭＳ Ｐゴシック" pitchFamily="-84" charset="-128"/>
                <a:cs typeface="ＭＳ Ｐゴシック" pitchFamily="-84" charset="-128"/>
              </a:rPr>
              <a:t>If good mind body unity (G&amp;T within) one naturally and spontaneously initiates relationships with others. If no MB unity one is lethargic and hasn’t got energy to form mrelationship with others. This is all so obscure and complicated. UPF is vertical because it inititates G&amp;T onto higher level. Makes 2 individuals into a couple. Couple to becaome family. Families to become community. Communities to become scoeity. Societies to become nation etc. </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UPF has love in it</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GB">
                <a:latin typeface="Arial" pitchFamily="-84" charset="0"/>
                <a:ea typeface="ＭＳ Ｐゴシック" pitchFamily="-84" charset="-128"/>
                <a:cs typeface="ＭＳ Ｐゴシック" pitchFamily="-84" charset="-128"/>
              </a:rPr>
              <a:t>Universal prime force then is,</a:t>
            </a:r>
          </a:p>
          <a:p>
            <a:pPr lvl="2" eaLnBrk="1" hangingPunct="1"/>
            <a:endParaRPr lang="en-GB">
              <a:latin typeface="Arial" pitchFamily="-84" charset="0"/>
              <a:ea typeface="ＭＳ Ｐゴシック" pitchFamily="-84" charset="-128"/>
            </a:endParaRPr>
          </a:p>
          <a:p>
            <a:pPr lvl="2" eaLnBrk="1" hangingPunct="1"/>
            <a:r>
              <a:rPr lang="en-GB">
                <a:latin typeface="Arial" pitchFamily="-84" charset="0"/>
                <a:ea typeface="ＭＳ Ｐゴシック" pitchFamily="-84" charset="-128"/>
              </a:rPr>
              <a:t>. . . the force that acts among correlative elements in the created world; it is also the force that is generated by the give and take action between them.</a:t>
            </a:r>
          </a:p>
          <a:p>
            <a:pPr lvl="3" eaLnBrk="1" hangingPunct="1"/>
            <a:r>
              <a:rPr lang="en-US">
                <a:latin typeface="Times New Roman" pitchFamily="-84" charset="0"/>
                <a:ea typeface="ＭＳ Ｐゴシック" pitchFamily="-84" charset="-128"/>
              </a:rPr>
              <a:t>Ibid., 11.</a:t>
            </a:r>
          </a:p>
          <a:p>
            <a:pPr lvl="2" eaLnBrk="1" hangingPunct="1"/>
            <a:endParaRPr lang="en-GB">
              <a:latin typeface="Arial" pitchFamily="-84" charset="0"/>
              <a:ea typeface="ＭＳ Ｐゴシック" pitchFamily="-84" charset="-128"/>
            </a:endParaRPr>
          </a:p>
          <a:p>
            <a:pPr eaLnBrk="1" hangingPunct="1"/>
            <a:r>
              <a:rPr lang="en-GB">
                <a:latin typeface="Arial" pitchFamily="-84" charset="0"/>
                <a:ea typeface="ＭＳ Ｐゴシック" pitchFamily="-84" charset="-128"/>
                <a:cs typeface="ＭＳ Ｐゴシック" pitchFamily="-84" charset="-128"/>
              </a:rPr>
              <a:t>That is, it is the force which enables and initiates give and take action between a subject and an object. It is the action within the subject and object which establishes a relationship between them. When looked at from the point of view of an initiator of give and receive action, it is a vertical force. That means that it initiates interaction on a higher level of existence. Through initiating interaction between a subject and an object to bring them into a union it brings about a higher level of existence. When considered as the result of give and receive action between the subject and object, the universal prime force is called the force of give and receive action, a horizontal force. Thus,</a:t>
            </a:r>
          </a:p>
          <a:p>
            <a:pPr lvl="2" eaLnBrk="1" hangingPunct="1"/>
            <a:endParaRPr lang="en-GB">
              <a:latin typeface="Arial" pitchFamily="-84" charset="0"/>
              <a:ea typeface="ＭＳ Ｐゴシック" pitchFamily="-84" charset="-128"/>
            </a:endParaRPr>
          </a:p>
          <a:p>
            <a:pPr lvl="2" eaLnBrk="1" hangingPunct="1"/>
            <a:r>
              <a:rPr lang="en-GB">
                <a:latin typeface="Arial" pitchFamily="-84" charset="0"/>
                <a:ea typeface="ＭＳ Ｐゴシック" pitchFamily="-84" charset="-128"/>
              </a:rPr>
              <a:t>The Universal Prime Force acting </a:t>
            </a:r>
            <a:r>
              <a:rPr lang="en-GB" i="1">
                <a:latin typeface="Arial" pitchFamily="-84" charset="0"/>
                <a:ea typeface="ＭＳ Ｐゴシック" pitchFamily="-84" charset="-128"/>
              </a:rPr>
              <a:t>between</a:t>
            </a:r>
            <a:r>
              <a:rPr lang="en-GB">
                <a:latin typeface="Arial" pitchFamily="-84" charset="0"/>
                <a:ea typeface="ＭＳ Ｐゴシック" pitchFamily="-84" charset="-128"/>
              </a:rPr>
              <a:t> the subject and object is caused directly by the Universal Prime Force acting </a:t>
            </a:r>
            <a:r>
              <a:rPr lang="en-GB" i="1">
                <a:latin typeface="Arial" pitchFamily="-84" charset="0"/>
                <a:ea typeface="ＭＳ Ｐゴシック" pitchFamily="-84" charset="-128"/>
              </a:rPr>
              <a:t>within</a:t>
            </a:r>
            <a:r>
              <a:rPr lang="en-GB">
                <a:latin typeface="Arial" pitchFamily="-84" charset="0"/>
                <a:ea typeface="ＭＳ Ｐゴシック" pitchFamily="-84" charset="-128"/>
              </a:rPr>
              <a:t> the subject and object.</a:t>
            </a:r>
          </a:p>
          <a:p>
            <a:pPr lvl="3" eaLnBrk="1" hangingPunct="1"/>
            <a:r>
              <a:rPr lang="en-US">
                <a:latin typeface="Times New Roman" pitchFamily="-84" charset="0"/>
                <a:ea typeface="ＭＳ Ｐゴシック" pitchFamily="-84" charset="-128"/>
              </a:rPr>
              <a:t>Ibid., 12.</a:t>
            </a:r>
          </a:p>
          <a:p>
            <a:pPr lvl="2" eaLnBrk="1" hangingPunct="1"/>
            <a:endParaRPr lang="en-GB">
              <a:latin typeface="Arial" pitchFamily="-84" charset="0"/>
              <a:ea typeface="ＭＳ Ｐゴシック" pitchFamily="-84" charset="-128"/>
            </a:endParaRPr>
          </a:p>
          <a:p>
            <a:pPr eaLnBrk="1" hangingPunct="1"/>
            <a:r>
              <a:rPr lang="en-GB">
                <a:latin typeface="Arial" pitchFamily="-84" charset="0"/>
                <a:ea typeface="ＭＳ Ｐゴシック" pitchFamily="-84" charset="-128"/>
                <a:cs typeface="ＭＳ Ｐゴシック" pitchFamily="-84" charset="-128"/>
              </a:rPr>
              <a:t>	To try to illustrate this apparently obscure idea but seminal idea, I will give some examples. The give and receive action within a person (subject), between the mind (subject) and body (object), generates the universal prime force which initiates a relationship with someone else (object). The energy in the relationship between two people is generated by the inner unity between the mind and body of each of them. This establishes a higher level of being or existence. This may be a friendship or a couple. In that sense it is called vertical because it is leading to the establishment of a higher level. It is the energy generated on a lower level which is establishing a higher level. Thus a person whose mind and body are not in harmony, who, metaphorically speaking has a mind in one place, and body in another, often does not have energy to extend himself and establish a relationship with someone else. A very lazy person often is too lethargic and apathetic to reach out to others. Likewise a community exists not because there are a certain number of individuals in a certain space, but because they exist in relationship with each other. Thus a tangible community exists. Furthermore, a family which is disunited and full of conflict is unlikely to be able to, or even to think of, forming relationships with other families.</a:t>
            </a:r>
          </a:p>
          <a:p>
            <a:pPr eaLnBrk="1" hangingPunct="1"/>
            <a:r>
              <a:rPr lang="en-GB">
                <a:latin typeface="Arial" pitchFamily="-84" charset="0"/>
                <a:ea typeface="ＭＳ Ｐゴシック" pitchFamily="-84" charset="-128"/>
                <a:cs typeface="ＭＳ Ｐゴシック" pitchFamily="-84" charset="-128"/>
              </a:rPr>
              <a:t>	The same is true at the level of particle physics. It is the forces between particles which make them interact to form atoms. The forces between atoms which form a molecule are generated by the forces within the atoms. Matter is a hierarchy of structure.</a:t>
            </a:r>
          </a:p>
          <a:p>
            <a:pPr eaLnBrk="1" hangingPunct="1"/>
            <a:r>
              <a:rPr lang="en-GB">
                <a:latin typeface="Arial" pitchFamily="-84" charset="0"/>
                <a:ea typeface="ＭＳ Ｐゴシック" pitchFamily="-84" charset="-128"/>
                <a:cs typeface="ＭＳ Ｐゴシック" pitchFamily="-84" charset="-128"/>
              </a:rPr>
              <a:t>	At the macro-level, if there were no gravity it would not be possible to walk, since there would not be a relationship between things and the ground. Gravity, then, enables there to be relationships between large bodies. It is through gravity that the solar system exists. Gravity, as we saw, was an expression of the universal prime force and as such was the organizing force in the universe.</a:t>
            </a:r>
          </a:p>
          <a:p>
            <a:pPr eaLnBrk="1" hangingPunct="1"/>
            <a:r>
              <a:rPr lang="en-GB">
                <a:latin typeface="Arial" pitchFamily="-84" charset="0"/>
                <a:ea typeface="ＭＳ Ｐゴシック" pitchFamily="-84" charset="-128"/>
                <a:cs typeface="ＭＳ Ｐゴシック" pitchFamily="-84" charset="-128"/>
              </a:rPr>
              <a:t>	Every being at the time of its creation has universal prime force projected into it by God. Because this basic element contained in all things has its origin in one source God, </a:t>
            </a:r>
          </a:p>
          <a:p>
            <a:pPr lvl="2" eaLnBrk="1" hangingPunct="1"/>
            <a:endParaRPr lang="en-GB">
              <a:latin typeface="Arial" pitchFamily="-84" charset="0"/>
              <a:ea typeface="ＭＳ Ｐゴシック" pitchFamily="-84" charset="-128"/>
            </a:endParaRPr>
          </a:p>
          <a:p>
            <a:pPr lvl="2" eaLnBrk="1" hangingPunct="1"/>
            <a:r>
              <a:rPr lang="en-GB">
                <a:latin typeface="Arial" pitchFamily="-84" charset="0"/>
                <a:ea typeface="ＭＳ Ｐゴシック" pitchFamily="-84" charset="-128"/>
              </a:rPr>
              <a:t>. . . the Creation is harmonious in its myriad forms, regardless of the countless types of Give and Take Action initiated by the Universal Prime Force. In other words, through Universal Prime Force, give and take action is directed by a unifying purpose, and through its organic relationships, generates the forces necessary for existence, reproduction, and action of all things, from the smallest to the largest.</a:t>
            </a:r>
          </a:p>
          <a:p>
            <a:pPr lvl="2" eaLnBrk="1" hangingPunct="1"/>
            <a:r>
              <a:rPr lang="en-GB">
                <a:latin typeface="Arial" pitchFamily="-84" charset="0"/>
                <a:ea typeface="ＭＳ Ｐゴシック" pitchFamily="-84" charset="-128"/>
              </a:rPr>
              <a:t>	The direction and goal of all give and take actions are controlled by Universal Prime Force. Give and take action exists not only so that a subject and object can fulfil their individual purposes, but also for the greater purpose of unifying all things. The ultimate purpose of give and take action is to have subject and object unite and develop to a greater and higher dimension.</a:t>
            </a:r>
          </a:p>
          <a:p>
            <a:pPr lvl="3" eaLnBrk="1" hangingPunct="1"/>
            <a:r>
              <a:rPr lang="en-US">
                <a:latin typeface="Times New Roman" pitchFamily="-84" charset="0"/>
                <a:ea typeface="ＭＳ Ｐゴシック" pitchFamily="-84" charset="-128"/>
              </a:rPr>
              <a:t>Kwak, 16.</a:t>
            </a:r>
          </a:p>
          <a:p>
            <a:pPr lvl="2" eaLnBrk="1" hangingPunct="1"/>
            <a:endParaRPr lang="en-GB">
              <a:latin typeface="Arial" pitchFamily="-84" charset="0"/>
              <a:ea typeface="ＭＳ Ｐゴシック" pitchFamily="-84" charset="-128"/>
            </a:endParaRPr>
          </a:p>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333FFB4-A966-4E55-A7A6-F4C04CDA11B0}" type="slidenum">
              <a:rPr lang="en-US">
                <a:latin typeface="Arial" pitchFamily="-84" charset="0"/>
                <a:ea typeface="ＭＳ Ｐゴシック" pitchFamily="-84" charset="-128"/>
                <a:cs typeface="ＭＳ Ｐゴシック" pitchFamily="-84" charset="-128"/>
              </a:rPr>
              <a:pPr/>
              <a:t>83</a:t>
            </a:fld>
            <a:endParaRPr lang="en-US">
              <a:latin typeface="Arial" pitchFamily="-84" charset="0"/>
              <a:ea typeface="ＭＳ Ｐゴシック" pitchFamily="-84" charset="-128"/>
              <a:cs typeface="ＭＳ Ｐゴシック" pitchFamily="-84" charset="-128"/>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DC541A5F-2E8D-4E69-B31B-355F5F75E129}" type="slidenum">
              <a:rPr lang="en-US">
                <a:latin typeface="Arial" pitchFamily="-84" charset="0"/>
                <a:ea typeface="ＭＳ Ｐゴシック" pitchFamily="-84" charset="-128"/>
                <a:cs typeface="ＭＳ Ｐゴシック" pitchFamily="-84" charset="-128"/>
              </a:rPr>
              <a:pPr/>
              <a:t>84</a:t>
            </a:fld>
            <a:endParaRPr lang="en-US">
              <a:latin typeface="Arial" pitchFamily="-84" charset="0"/>
              <a:ea typeface="ＭＳ Ｐゴシック" pitchFamily="-84" charset="-128"/>
              <a:cs typeface="ＭＳ Ｐゴシック" pitchFamily="-84" charset="-128"/>
            </a:endParaRPr>
          </a:p>
        </p:txBody>
      </p:sp>
      <p:sp>
        <p:nvSpPr>
          <p:cNvPr id="181251" name="Rectangle 2"/>
          <p:cNvSpPr>
            <a:spLocks noGrp="1" noRot="1" noChangeAspect="1" noChangeArrowheads="1"/>
          </p:cNvSpPr>
          <p:nvPr>
            <p:ph type="sldImg"/>
          </p:nvPr>
        </p:nvSpPr>
        <p:spPr>
          <a:solidFill>
            <a:srgbClr val="FFFFFF"/>
          </a:solidFill>
          <a:ln/>
        </p:spPr>
      </p:sp>
      <p:sp>
        <p:nvSpPr>
          <p:cNvPr id="1812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48FDC7B4-C5B4-42C7-B63B-F1A87A3FEC42}" type="slidenum">
              <a:rPr lang="en-US">
                <a:latin typeface="Arial" pitchFamily="-84" charset="0"/>
                <a:ea typeface="ＭＳ Ｐゴシック" pitchFamily="-84" charset="-128"/>
                <a:cs typeface="ＭＳ Ｐゴシック" pitchFamily="-84" charset="-128"/>
              </a:rPr>
              <a:pPr/>
              <a:t>85</a:t>
            </a:fld>
            <a:endParaRPr lang="en-US">
              <a:latin typeface="Arial" pitchFamily="-84" charset="0"/>
              <a:ea typeface="ＭＳ Ｐゴシック" pitchFamily="-84" charset="-128"/>
              <a:cs typeface="ＭＳ Ｐゴシック" pitchFamily="-84" charset="-128"/>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B5EF19D6-233E-4A67-B834-68A24CCF73E6}" type="slidenum">
              <a:rPr lang="en-US">
                <a:latin typeface="Arial" pitchFamily="-84" charset="0"/>
                <a:ea typeface="ＭＳ Ｐゴシック" pitchFamily="-84" charset="-128"/>
                <a:cs typeface="ＭＳ Ｐゴシック" pitchFamily="-84" charset="-128"/>
              </a:rPr>
              <a:pPr/>
              <a:t>86</a:t>
            </a:fld>
            <a:endParaRPr lang="en-US">
              <a:latin typeface="Arial" pitchFamily="-84" charset="0"/>
              <a:ea typeface="ＭＳ Ｐゴシック" pitchFamily="-84" charset="-128"/>
              <a:cs typeface="ＭＳ Ｐゴシック" pitchFamily="-84" charset="-128"/>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BA7C8C6-16E5-4E13-A851-77E3EB36FD2E}" type="slidenum">
              <a:rPr lang="en-US">
                <a:latin typeface="Arial" pitchFamily="-84" charset="0"/>
                <a:ea typeface="ＭＳ Ｐゴシック" pitchFamily="-84" charset="-128"/>
                <a:cs typeface="ＭＳ Ｐゴシック" pitchFamily="-84" charset="-128"/>
              </a:rPr>
              <a:pPr/>
              <a:t>87</a:t>
            </a:fld>
            <a:endParaRPr lang="en-US">
              <a:latin typeface="Arial" pitchFamily="-84" charset="0"/>
              <a:ea typeface="ＭＳ Ｐゴシック" pitchFamily="-84" charset="-128"/>
              <a:cs typeface="ＭＳ Ｐゴシック" pitchFamily="-84" charset="-128"/>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D587E95-C1B2-4ABB-85B9-E1BCE5643B73}" type="slidenum">
              <a:rPr lang="en-US">
                <a:latin typeface="Arial" pitchFamily="-84" charset="0"/>
                <a:ea typeface="ＭＳ Ｐゴシック" pitchFamily="-84" charset="-128"/>
                <a:cs typeface="ＭＳ Ｐゴシック" pitchFamily="-84" charset="-128"/>
              </a:rPr>
              <a:pPr/>
              <a:t>9</a:t>
            </a:fld>
            <a:endParaRPr lang="en-US">
              <a:latin typeface="Arial" pitchFamily="-84" charset="0"/>
              <a:ea typeface="ＭＳ Ｐゴシック" pitchFamily="-84" charset="-128"/>
              <a:cs typeface="ＭＳ Ｐゴシック" pitchFamily="-8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latin typeface="Arial" pitchFamily="-84" charset="0"/>
                <a:ea typeface="ＭＳ Ｐゴシック" pitchFamily="-84" charset="-128"/>
                <a:cs typeface="ＭＳ Ｐゴシック" pitchFamily="-84" charset="-128"/>
              </a:rPr>
              <a:t>Scientific theories are constantly being modified, updated or discarded. New editions of text books always coming out. Latest theories and ideas. Facts often being corrected.</a:t>
            </a:r>
          </a:p>
          <a:p>
            <a:pPr eaLnBrk="1" hangingPunct="1"/>
            <a:endParaRPr lang="en-US">
              <a:latin typeface="Arial" pitchFamily="-84" charset="0"/>
              <a:ea typeface="ＭＳ Ｐゴシック" pitchFamily="-84" charset="-128"/>
              <a:cs typeface="ＭＳ Ｐゴシック" pitchFamily="-84" charset="-128"/>
            </a:endParaRPr>
          </a:p>
          <a:p>
            <a:pPr eaLnBrk="1" hangingPunct="1"/>
            <a:r>
              <a:rPr lang="en-US">
                <a:latin typeface="Arial" pitchFamily="-84" charset="0"/>
                <a:ea typeface="ＭＳ Ｐゴシック" pitchFamily="-84" charset="-128"/>
                <a:cs typeface="ＭＳ Ｐゴシック" pitchFamily="-84" charset="-128"/>
              </a:rPr>
              <a:t>Theories cannot explain everything. Always gaps. Often theories are incompatible with each other e.g. relativity and quantum mechanics.</a:t>
            </a:r>
          </a:p>
          <a:p>
            <a:pPr eaLnBrk="1" hangingPunct="1"/>
            <a:endParaRPr lang="en-US">
              <a:latin typeface="Arial" pitchFamily="-84" charset="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72ED90-76E4-4721-9CF3-96E0C43078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5275DE-CC9B-4DAD-973D-33A3FFDE24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79F566-6598-41CC-B1D6-17F5636E6C3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D3519-7125-42EC-9F37-A84BE50861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180F8A0-2CF0-4D30-912C-633EAB09E7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E06D25-DAE9-495C-8714-85AFB4CEBF6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1A8C5-3D82-4F20-86F5-E90CB9071D7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6FD732-0BCD-41C0-9D43-87C6CD4C21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5D0F41-FF83-458C-8C11-E2607AC898D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9436A-43B3-4697-A472-37E7E635C5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96503C-581D-49B1-B801-479CE3B5DA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1CA1EB-7677-4464-82F2-DAC954DAB46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646A2C-C736-474E-B1E3-591F0E90DC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481A47-2FB5-46C0-B8ED-1DB8E53248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3D306-49DB-468B-82A9-33FAF6787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F30987-6D07-4797-A304-078083FD1A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64" charset="0"/>
                <a:ea typeface="ＭＳ Ｐゴシック" pitchFamily="64" charset="-128"/>
                <a:cs typeface="ＭＳ Ｐゴシック" pitchFamily="64"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64" charset="0"/>
                <a:ea typeface="ＭＳ Ｐゴシック" pitchFamily="64" charset="-128"/>
                <a:cs typeface="ＭＳ Ｐゴシック" pitchFamily="64"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64" charset="0"/>
                <a:ea typeface="ＭＳ Ｐゴシック" pitchFamily="64" charset="-128"/>
                <a:cs typeface="ＭＳ Ｐゴシック" pitchFamily="64" charset="-128"/>
              </a:defRPr>
            </a:lvl1pPr>
          </a:lstStyle>
          <a:p>
            <a:pPr>
              <a:defRPr/>
            </a:pPr>
            <a:fld id="{949EC4BA-765D-41F2-A945-7EF0B56CFB8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2pPr>
      <a:lvl3pPr algn="ctr" rtl="0" eaLnBrk="0" fontAlgn="base" hangingPunct="0">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3pPr>
      <a:lvl4pPr algn="ctr" rtl="0" eaLnBrk="0" fontAlgn="base" hangingPunct="0">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4pPr>
      <a:lvl5pPr algn="ctr" rtl="0" eaLnBrk="0" fontAlgn="base" hangingPunct="0">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5.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self-organization"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www.youtube.com/watch?v=YEpZFEIDHdc"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p>
            <a:pPr eaLnBrk="1" hangingPunct="1"/>
            <a:r>
              <a:rPr lang="en-US"/>
              <a:t>Do science and religion need each other?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1143000"/>
          </a:xfrm>
        </p:spPr>
        <p:txBody>
          <a:bodyPr/>
          <a:lstStyle/>
          <a:p>
            <a:pPr eaLnBrk="1" hangingPunct="1"/>
            <a:r>
              <a:rPr lang="en-US"/>
              <a:t>Limitations of science</a:t>
            </a:r>
          </a:p>
        </p:txBody>
      </p:sp>
      <p:sp>
        <p:nvSpPr>
          <p:cNvPr id="37891" name="Rectangle 3"/>
          <p:cNvSpPr>
            <a:spLocks noGrp="1" noChangeArrowheads="1"/>
          </p:cNvSpPr>
          <p:nvPr>
            <p:ph type="body" idx="1"/>
          </p:nvPr>
        </p:nvSpPr>
        <p:spPr>
          <a:xfrm>
            <a:off x="685800" y="1447800"/>
            <a:ext cx="7772400" cy="4724400"/>
          </a:xfrm>
        </p:spPr>
        <p:txBody>
          <a:bodyPr/>
          <a:lstStyle/>
          <a:p>
            <a:pPr eaLnBrk="1" hangingPunct="1">
              <a:lnSpc>
                <a:spcPct val="90000"/>
              </a:lnSpc>
              <a:spcAft>
                <a:spcPts val="400"/>
              </a:spcAft>
              <a:buFontTx/>
              <a:buNone/>
            </a:pPr>
            <a:r>
              <a:rPr lang="en-GB" sz="2800">
                <a:latin typeface="SvobodaFAF" pitchFamily="64" charset="0"/>
              </a:rPr>
              <a:t>	Which of the following questions can be answered by the natural sciences?</a:t>
            </a:r>
          </a:p>
          <a:p>
            <a:pPr lvl="1" eaLnBrk="1" hangingPunct="1">
              <a:lnSpc>
                <a:spcPct val="90000"/>
              </a:lnSpc>
              <a:spcAft>
                <a:spcPts val="600"/>
              </a:spcAft>
            </a:pPr>
            <a:r>
              <a:rPr lang="en-GB" sz="2400">
                <a:latin typeface="SvobodaFAF" pitchFamily="64" charset="0"/>
              </a:rPr>
              <a:t>	How are atom bombs made?</a:t>
            </a:r>
          </a:p>
          <a:p>
            <a:pPr lvl="1" eaLnBrk="1" hangingPunct="1">
              <a:lnSpc>
                <a:spcPct val="90000"/>
              </a:lnSpc>
              <a:spcAft>
                <a:spcPts val="600"/>
              </a:spcAft>
            </a:pPr>
            <a:r>
              <a:rPr lang="en-GB" sz="2400">
                <a:latin typeface="SvobodaFAF" pitchFamily="64" charset="0"/>
              </a:rPr>
              <a:t>	Should we make atom bombs?</a:t>
            </a:r>
          </a:p>
          <a:p>
            <a:pPr lvl="1" eaLnBrk="1" hangingPunct="1">
              <a:lnSpc>
                <a:spcPct val="90000"/>
              </a:lnSpc>
              <a:spcAft>
                <a:spcPts val="600"/>
              </a:spcAft>
            </a:pPr>
            <a:r>
              <a:rPr lang="en-GB" sz="2400">
                <a:latin typeface="SvobodaFAF" pitchFamily="64" charset="0"/>
              </a:rPr>
              <a:t>	How does the human organism function?</a:t>
            </a:r>
          </a:p>
          <a:p>
            <a:pPr lvl="1" eaLnBrk="1" hangingPunct="1">
              <a:lnSpc>
                <a:spcPct val="90000"/>
              </a:lnSpc>
              <a:spcAft>
                <a:spcPts val="600"/>
              </a:spcAft>
            </a:pPr>
            <a:r>
              <a:rPr lang="en-GB" sz="2400">
                <a:latin typeface="SvobodaFAF" pitchFamily="64" charset="0"/>
              </a:rPr>
              <a:t>	What is the meaning of human existence?</a:t>
            </a:r>
          </a:p>
          <a:p>
            <a:pPr lvl="1" eaLnBrk="1" hangingPunct="1">
              <a:lnSpc>
                <a:spcPct val="90000"/>
              </a:lnSpc>
              <a:spcAft>
                <a:spcPts val="600"/>
              </a:spcAft>
            </a:pPr>
            <a:r>
              <a:rPr lang="en-GB" sz="2400">
                <a:latin typeface="SvobodaFAF" pitchFamily="64" charset="0"/>
              </a:rPr>
              <a:t>	How does a compact disc work?</a:t>
            </a:r>
          </a:p>
          <a:p>
            <a:pPr lvl="1" eaLnBrk="1" hangingPunct="1">
              <a:lnSpc>
                <a:spcPct val="90000"/>
              </a:lnSpc>
              <a:spcAft>
                <a:spcPts val="600"/>
              </a:spcAft>
            </a:pPr>
            <a:r>
              <a:rPr lang="en-GB" sz="2400">
                <a:latin typeface="SvobodaFAF" pitchFamily="64" charset="0"/>
              </a:rPr>
              <a:t>	Is playing a CD of </a:t>
            </a:r>
            <a:r>
              <a:rPr lang="en-GB" sz="2400" i="1">
                <a:latin typeface="SvobodaFAF" pitchFamily="64" charset="0"/>
              </a:rPr>
              <a:t>Coldplay</a:t>
            </a:r>
            <a:r>
              <a:rPr lang="en-GB" sz="2400">
                <a:latin typeface="SvobodaFAF" pitchFamily="64" charset="0"/>
              </a:rPr>
              <a:t> enjoyable?</a:t>
            </a:r>
          </a:p>
          <a:p>
            <a:pPr lvl="1" eaLnBrk="1" hangingPunct="1">
              <a:lnSpc>
                <a:spcPct val="90000"/>
              </a:lnSpc>
              <a:spcAft>
                <a:spcPts val="600"/>
              </a:spcAft>
            </a:pPr>
            <a:r>
              <a:rPr lang="en-GB" sz="2400">
                <a:latin typeface="SvobodaFAF" pitchFamily="64" charset="0"/>
              </a:rPr>
              <a:t>	Why are the laws of nature mathematical?</a:t>
            </a:r>
          </a:p>
          <a:p>
            <a:pPr lvl="1" eaLnBrk="1" hangingPunct="1">
              <a:lnSpc>
                <a:spcPct val="90000"/>
              </a:lnSpc>
              <a:spcAft>
                <a:spcPts val="600"/>
              </a:spcAft>
            </a:pPr>
            <a:r>
              <a:rPr lang="en-GB" sz="2400">
                <a:latin typeface="SvobodaFAF" pitchFamily="64" charset="0"/>
              </a:rPr>
              <a:t>	Why do the laws of nature exist?</a:t>
            </a:r>
          </a:p>
          <a:p>
            <a:pPr eaLnBrk="1" hangingPunct="1">
              <a:lnSpc>
                <a:spcPct val="90000"/>
              </a:lnSpc>
            </a:pPr>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04800"/>
            <a:ext cx="7772400" cy="1143000"/>
          </a:xfrm>
        </p:spPr>
        <p:txBody>
          <a:bodyPr/>
          <a:lstStyle/>
          <a:p>
            <a:pPr eaLnBrk="1" hangingPunct="1"/>
            <a:r>
              <a:rPr lang="en-US"/>
              <a:t>What is religion?</a:t>
            </a:r>
          </a:p>
        </p:txBody>
      </p:sp>
      <p:sp>
        <p:nvSpPr>
          <p:cNvPr id="39939" name="Rectangle 3"/>
          <p:cNvSpPr>
            <a:spLocks noGrp="1" noChangeArrowheads="1"/>
          </p:cNvSpPr>
          <p:nvPr>
            <p:ph type="body" idx="1"/>
          </p:nvPr>
        </p:nvSpPr>
        <p:spPr>
          <a:xfrm>
            <a:off x="609600" y="1676400"/>
            <a:ext cx="7848600" cy="3810000"/>
          </a:xfrm>
        </p:spPr>
        <p:txBody>
          <a:bodyPr/>
          <a:lstStyle/>
          <a:p>
            <a:pPr eaLnBrk="1" hangingPunct="1">
              <a:lnSpc>
                <a:spcPct val="90000"/>
              </a:lnSpc>
              <a:spcAft>
                <a:spcPts val="400"/>
              </a:spcAft>
            </a:pPr>
            <a:r>
              <a:rPr lang="en-GB" sz="2800">
                <a:latin typeface="SvobodaFAF" pitchFamily="64" charset="0"/>
              </a:rPr>
              <a:t>Quest to understand life’s mysteries and discover the true way of life</a:t>
            </a:r>
          </a:p>
          <a:p>
            <a:pPr lvl="1" eaLnBrk="1" hangingPunct="1">
              <a:lnSpc>
                <a:spcPct val="90000"/>
              </a:lnSpc>
              <a:spcAft>
                <a:spcPts val="400"/>
              </a:spcAft>
            </a:pPr>
            <a:r>
              <a:rPr lang="en-GB" sz="2400">
                <a:latin typeface="SvobodaFAF" pitchFamily="64" charset="0"/>
              </a:rPr>
              <a:t>What is the purpose of life?</a:t>
            </a:r>
          </a:p>
          <a:p>
            <a:pPr lvl="1" eaLnBrk="1" hangingPunct="1">
              <a:lnSpc>
                <a:spcPct val="90000"/>
              </a:lnSpc>
              <a:spcAft>
                <a:spcPts val="400"/>
              </a:spcAft>
            </a:pPr>
            <a:r>
              <a:rPr lang="en-GB" sz="2400">
                <a:latin typeface="SvobodaFAF" pitchFamily="64" charset="0"/>
              </a:rPr>
              <a:t>What is right and wrong?</a:t>
            </a:r>
          </a:p>
          <a:p>
            <a:pPr eaLnBrk="1" hangingPunct="1">
              <a:lnSpc>
                <a:spcPct val="90000"/>
              </a:lnSpc>
              <a:spcAft>
                <a:spcPts val="400"/>
              </a:spcAft>
            </a:pPr>
            <a:r>
              <a:rPr lang="en-GB" sz="2800">
                <a:latin typeface="SvobodaFAF" pitchFamily="64" charset="0"/>
              </a:rPr>
              <a:t>Spiritual adventure into the heart of God</a:t>
            </a:r>
          </a:p>
          <a:p>
            <a:pPr lvl="1" eaLnBrk="1" hangingPunct="1">
              <a:lnSpc>
                <a:spcPct val="90000"/>
              </a:lnSpc>
              <a:spcAft>
                <a:spcPts val="400"/>
              </a:spcAft>
            </a:pPr>
            <a:r>
              <a:rPr lang="en-GB" sz="2400">
                <a:latin typeface="SvobodaFAF" pitchFamily="64" charset="0"/>
              </a:rPr>
              <a:t>Prayer, meditation</a:t>
            </a:r>
          </a:p>
          <a:p>
            <a:pPr eaLnBrk="1" hangingPunct="1">
              <a:lnSpc>
                <a:spcPct val="90000"/>
              </a:lnSpc>
              <a:spcAft>
                <a:spcPts val="400"/>
              </a:spcAft>
            </a:pPr>
            <a:r>
              <a:rPr lang="en-GB" sz="2800">
                <a:latin typeface="SvobodaFAF" pitchFamily="64" charset="0"/>
              </a:rPr>
              <a:t>A communal activity</a:t>
            </a:r>
          </a:p>
          <a:p>
            <a:pPr lvl="1" eaLnBrk="1" hangingPunct="1">
              <a:lnSpc>
                <a:spcPct val="90000"/>
              </a:lnSpc>
              <a:spcAft>
                <a:spcPts val="400"/>
              </a:spcAft>
            </a:pPr>
            <a:r>
              <a:rPr lang="en-US" sz="2400"/>
              <a:t>Church, ummah, sangha, councils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What are religious practices?</a:t>
            </a:r>
          </a:p>
        </p:txBody>
      </p:sp>
      <p:sp>
        <p:nvSpPr>
          <p:cNvPr id="41987" name="Rectangle 3"/>
          <p:cNvSpPr>
            <a:spLocks noGrp="1" noChangeArrowheads="1"/>
          </p:cNvSpPr>
          <p:nvPr>
            <p:ph type="body" idx="1"/>
          </p:nvPr>
        </p:nvSpPr>
        <p:spPr/>
        <p:txBody>
          <a:bodyPr/>
          <a:lstStyle/>
          <a:p>
            <a:pPr eaLnBrk="1" hangingPunct="1">
              <a:spcAft>
                <a:spcPts val="400"/>
              </a:spcAft>
            </a:pPr>
            <a:r>
              <a:rPr lang="en-GB">
                <a:latin typeface="SvobodaFAF" pitchFamily="64" charset="0"/>
              </a:rPr>
              <a:t>Religious knowledge based on experience and reason</a:t>
            </a:r>
          </a:p>
          <a:p>
            <a:pPr lvl="1" eaLnBrk="1" hangingPunct="1">
              <a:spcAft>
                <a:spcPts val="400"/>
              </a:spcAft>
            </a:pPr>
            <a:r>
              <a:rPr lang="en-GB">
                <a:latin typeface="SvobodaFAF" pitchFamily="64" charset="0"/>
              </a:rPr>
              <a:t>Revelations - Insights from profound encounters with the Divine</a:t>
            </a:r>
          </a:p>
          <a:p>
            <a:pPr lvl="1" eaLnBrk="1" hangingPunct="1">
              <a:spcAft>
                <a:spcPts val="400"/>
              </a:spcAft>
            </a:pPr>
            <a:r>
              <a:rPr lang="en-GB">
                <a:latin typeface="SvobodaFAF" pitchFamily="64" charset="0"/>
              </a:rPr>
              <a:t>Reflections on life’s experiences</a:t>
            </a:r>
          </a:p>
          <a:p>
            <a:pPr eaLnBrk="1" hangingPunct="1">
              <a:spcAft>
                <a:spcPts val="400"/>
              </a:spcAft>
            </a:pPr>
            <a:r>
              <a:rPr lang="en-GB">
                <a:latin typeface="SvobodaFAF" pitchFamily="64" charset="0"/>
              </a:rPr>
              <a:t>At the heart of reality is mystery</a:t>
            </a:r>
          </a:p>
          <a:p>
            <a:pPr lvl="1" eaLnBrk="1" hangingPunct="1">
              <a:spcAft>
                <a:spcPts val="400"/>
              </a:spcAft>
            </a:pPr>
            <a:r>
              <a:rPr lang="en-GB">
                <a:latin typeface="SvobodaFAF" pitchFamily="64" charset="0"/>
              </a:rPr>
              <a:t>Use metaphors and similies to describe it</a:t>
            </a:r>
            <a:endParaRPr lang="en-US">
              <a:latin typeface="SvobodaFAF" pitchFamily="6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US"/>
              <a:t>Science and religion are different</a:t>
            </a:r>
          </a:p>
        </p:txBody>
      </p:sp>
      <p:sp>
        <p:nvSpPr>
          <p:cNvPr id="44035" name="Rectangle 6"/>
          <p:cNvSpPr>
            <a:spLocks noGrp="1" noChangeArrowheads="1"/>
          </p:cNvSpPr>
          <p:nvPr>
            <p:ph type="body" idx="1"/>
          </p:nvPr>
        </p:nvSpPr>
        <p:spPr>
          <a:xfrm>
            <a:off x="685800" y="2362200"/>
            <a:ext cx="7772400" cy="3505200"/>
          </a:xfrm>
        </p:spPr>
        <p:txBody>
          <a:bodyPr/>
          <a:lstStyle/>
          <a:p>
            <a:pPr eaLnBrk="1" hangingPunct="1">
              <a:buFontTx/>
              <a:buNone/>
            </a:pPr>
            <a:r>
              <a:rPr lang="en-US"/>
              <a:t>	"The goal of science is understanding lawful relations among natural phenomena. Religion is a way of life within a larger framework of meaning.”</a:t>
            </a:r>
          </a:p>
          <a:p>
            <a:pPr eaLnBrk="1" hangingPunct="1">
              <a:buFontTx/>
              <a:buNone/>
            </a:pPr>
            <a:r>
              <a:rPr lang="en-US"/>
              <a:t>	</a:t>
            </a:r>
            <a:r>
              <a:rPr lang="en-US" sz="2400"/>
              <a:t>Ian Barbour (Professor of Physics and Professor of Religion)</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a:t>Different areas of competence</a:t>
            </a:r>
          </a:p>
        </p:txBody>
      </p:sp>
      <p:sp>
        <p:nvSpPr>
          <p:cNvPr id="46084" name="Rectangle 3"/>
          <p:cNvSpPr>
            <a:spLocks noGrp="1" noChangeArrowheads="1"/>
          </p:cNvSpPr>
          <p:nvPr>
            <p:ph type="body" sz="half" idx="1"/>
          </p:nvPr>
        </p:nvSpPr>
        <p:spPr/>
        <p:txBody>
          <a:bodyPr/>
          <a:lstStyle/>
          <a:p>
            <a:pPr eaLnBrk="1" hangingPunct="1">
              <a:lnSpc>
                <a:spcPct val="90000"/>
              </a:lnSpc>
            </a:pPr>
            <a:r>
              <a:rPr lang="en-US" sz="2800"/>
              <a:t>Science focuses on explaining physical dimension of reality: </a:t>
            </a:r>
            <a:r>
              <a:rPr lang="en-US" sz="2800" i="1"/>
              <a:t>How?</a:t>
            </a:r>
            <a:endParaRPr lang="en-US" sz="2800"/>
          </a:p>
          <a:p>
            <a:pPr eaLnBrk="1" hangingPunct="1">
              <a:lnSpc>
                <a:spcPct val="90000"/>
              </a:lnSpc>
            </a:pPr>
            <a:endParaRPr lang="en-US" sz="2800"/>
          </a:p>
          <a:p>
            <a:pPr eaLnBrk="1" hangingPunct="1">
              <a:lnSpc>
                <a:spcPct val="90000"/>
              </a:lnSpc>
            </a:pPr>
            <a:r>
              <a:rPr lang="en-US" sz="2800"/>
              <a:t>Religion focuses on explaining spiritual dimension: </a:t>
            </a:r>
            <a:r>
              <a:rPr lang="en-US" sz="2800" i="1"/>
              <a:t>Why?</a:t>
            </a:r>
            <a:endParaRPr lang="en-US" sz="2800"/>
          </a:p>
          <a:p>
            <a:pPr eaLnBrk="1" hangingPunct="1">
              <a:lnSpc>
                <a:spcPct val="90000"/>
              </a:lnSpc>
              <a:buFontTx/>
              <a:buNone/>
            </a:pPr>
            <a:endParaRPr lang="en-US" sz="2800"/>
          </a:p>
        </p:txBody>
      </p:sp>
      <p:graphicFrame>
        <p:nvGraphicFramePr>
          <p:cNvPr id="46082" name="Object 2"/>
          <p:cNvGraphicFramePr>
            <a:graphicFrameLocks noChangeAspect="1"/>
          </p:cNvGraphicFramePr>
          <p:nvPr/>
        </p:nvGraphicFramePr>
        <p:xfrm>
          <a:off x="4953000" y="1676400"/>
          <a:ext cx="3497263" cy="4800600"/>
        </p:xfrm>
        <a:graphic>
          <a:graphicData uri="http://schemas.openxmlformats.org/presentationml/2006/ole">
            <mc:AlternateContent xmlns:mc="http://schemas.openxmlformats.org/markup-compatibility/2006">
              <mc:Choice xmlns:v="urn:schemas-microsoft-com:vml" Requires="v">
                <p:oleObj spid="_x0000_s46083" name="Document" r:id="rId5" imgW="5486400" imgH="7531608" progId="Word.Document.8">
                  <p:embed/>
                </p:oleObj>
              </mc:Choice>
              <mc:Fallback>
                <p:oleObj name="Document" r:id="rId5" imgW="5486400" imgH="7531608"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676400"/>
                        <a:ext cx="3497263"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Science and religion complementary</a:t>
            </a:r>
          </a:p>
        </p:txBody>
      </p:sp>
      <p:sp>
        <p:nvSpPr>
          <p:cNvPr id="48131" name="Rectangle 3"/>
          <p:cNvSpPr>
            <a:spLocks noGrp="1" noChangeArrowheads="1"/>
          </p:cNvSpPr>
          <p:nvPr>
            <p:ph type="body" sz="half" idx="1"/>
          </p:nvPr>
        </p:nvSpPr>
        <p:spPr>
          <a:xfrm>
            <a:off x="685800" y="1981200"/>
            <a:ext cx="4038600" cy="4114800"/>
          </a:xfrm>
        </p:spPr>
        <p:txBody>
          <a:bodyPr/>
          <a:lstStyle/>
          <a:p>
            <a:pPr eaLnBrk="1" hangingPunct="1">
              <a:lnSpc>
                <a:spcPct val="90000"/>
              </a:lnSpc>
              <a:buFontTx/>
              <a:buNone/>
            </a:pPr>
            <a:r>
              <a:rPr lang="en-US" sz="2800"/>
              <a:t>	</a:t>
            </a:r>
            <a:r>
              <a:rPr lang="en-US" sz="2800" i="1"/>
              <a:t>“Science and religion are two windows that people look through, trying to understand the big universe outside, trying to understand why we are here.”</a:t>
            </a:r>
            <a:r>
              <a:rPr lang="en-US" sz="2800"/>
              <a:t>							</a:t>
            </a:r>
            <a:r>
              <a:rPr lang="en-US" sz="2400"/>
              <a:t>Freeman Dyson</a:t>
            </a:r>
            <a:endParaRPr lang="en-US" sz="2800"/>
          </a:p>
        </p:txBody>
      </p:sp>
      <p:pic>
        <p:nvPicPr>
          <p:cNvPr id="48132" name="Picture 6" descr="200px-Freeman_Dyson"/>
          <p:cNvPicPr>
            <a:picLocks noGrp="1" noChangeAspect="1" noChangeArrowheads="1"/>
          </p:cNvPicPr>
          <p:nvPr>
            <p:ph sz="half" idx="2"/>
          </p:nvPr>
        </p:nvPicPr>
        <p:blipFill>
          <a:blip r:embed="rId3"/>
          <a:srcRect/>
          <a:stretch>
            <a:fillRect/>
          </a:stretch>
        </p:blipFill>
        <p:spPr>
          <a:xfrm>
            <a:off x="5181600" y="1981200"/>
            <a:ext cx="2743200" cy="4114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a:t>What’s the problem then?</a:t>
            </a:r>
          </a:p>
        </p:txBody>
      </p:sp>
      <p:sp>
        <p:nvSpPr>
          <p:cNvPr id="50179" name="Rectangle 5"/>
          <p:cNvSpPr>
            <a:spLocks noGrp="1" noChangeArrowheads="1"/>
          </p:cNvSpPr>
          <p:nvPr>
            <p:ph type="body" idx="1"/>
          </p:nvPr>
        </p:nvSpPr>
        <p:spPr/>
        <p:txBody>
          <a:bodyPr/>
          <a:lstStyle/>
          <a:p>
            <a:pPr eaLnBrk="1" hangingPunct="1">
              <a:buFontTx/>
              <a:buNone/>
            </a:pPr>
            <a:r>
              <a:rPr lang="en-US"/>
              <a:t>	“Trouble arises when either science or religion claims universal jurisdiction, when either religious dogma or scientific dogma claims to be infallible. Religious creationists and scientific materialists are equally dogmatic and insensitive.”</a:t>
            </a:r>
          </a:p>
          <a:p>
            <a:pPr eaLnBrk="1" hangingPunct="1">
              <a:buFontTx/>
              <a:buNone/>
            </a:pPr>
            <a:r>
              <a:rPr lang="en-US"/>
              <a:t>						</a:t>
            </a:r>
            <a:r>
              <a:rPr lang="en-US" sz="2800"/>
              <a:t>Freeman Dyson</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4000"/>
              <a:t>Conflicts between science and religion</a:t>
            </a:r>
            <a:endParaRPr lang="en-US"/>
          </a:p>
        </p:txBody>
      </p:sp>
      <p:sp>
        <p:nvSpPr>
          <p:cNvPr id="52227" name="Rectangle 3"/>
          <p:cNvSpPr>
            <a:spLocks noGrp="1" noChangeArrowheads="1"/>
          </p:cNvSpPr>
          <p:nvPr>
            <p:ph type="body" idx="1"/>
          </p:nvPr>
        </p:nvSpPr>
        <p:spPr/>
        <p:txBody>
          <a:bodyPr/>
          <a:lstStyle/>
          <a:p>
            <a:pPr eaLnBrk="1" hangingPunct="1"/>
            <a:r>
              <a:rPr lang="en-US"/>
              <a:t>Religious imperialism</a:t>
            </a:r>
          </a:p>
          <a:p>
            <a:pPr lvl="1" eaLnBrk="1" hangingPunct="1"/>
            <a:r>
              <a:rPr lang="en-US"/>
              <a:t>Galileo affair - Church rejected facts that conflicted with theology and tried to supress scientific theories</a:t>
            </a:r>
          </a:p>
          <a:p>
            <a:pPr lvl="1" eaLnBrk="1" hangingPunct="1"/>
            <a:endParaRPr lang="en-US"/>
          </a:p>
          <a:p>
            <a:pPr eaLnBrk="1" hangingPunct="1"/>
            <a:r>
              <a:rPr lang="en-US"/>
              <a:t>Scientific imperialism</a:t>
            </a:r>
          </a:p>
          <a:p>
            <a:pPr lvl="1" eaLnBrk="1" hangingPunct="1"/>
            <a:r>
              <a:rPr lang="en-US"/>
              <a:t>Neo-Darwinism - Some people claim that evolution disproves the existence of God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t>Need for cooperation</a:t>
            </a:r>
          </a:p>
        </p:txBody>
      </p:sp>
      <p:sp>
        <p:nvSpPr>
          <p:cNvPr id="54275" name="Rectangle 3"/>
          <p:cNvSpPr>
            <a:spLocks noGrp="1" noChangeArrowheads="1"/>
          </p:cNvSpPr>
          <p:nvPr>
            <p:ph type="body" idx="1"/>
          </p:nvPr>
        </p:nvSpPr>
        <p:spPr/>
        <p:txBody>
          <a:bodyPr/>
          <a:lstStyle/>
          <a:p>
            <a:pPr eaLnBrk="1" hangingPunct="1">
              <a:buFontTx/>
              <a:buNone/>
            </a:pPr>
            <a:r>
              <a:rPr lang="en-US" sz="2800"/>
              <a:t>	</a:t>
            </a:r>
            <a:r>
              <a:rPr lang="en-US" sz="2800" i="1"/>
              <a:t>“Science can purify religion from error and superstition, and religion can purify science from idolatry and false absolutes.”</a:t>
            </a:r>
            <a:r>
              <a:rPr lang="en-US" sz="2800"/>
              <a:t> </a:t>
            </a:r>
          </a:p>
          <a:p>
            <a:pPr eaLnBrk="1" hangingPunct="1">
              <a:buFontTx/>
              <a:buNone/>
            </a:pPr>
            <a:r>
              <a:rPr lang="en-US" sz="2800"/>
              <a:t>					</a:t>
            </a:r>
            <a:r>
              <a:rPr lang="en-US" sz="2400"/>
              <a:t>Pope John Paul II</a:t>
            </a:r>
          </a:p>
          <a:p>
            <a:pPr eaLnBrk="1" hangingPunct="1"/>
            <a:endParaRPr lang="en-US" sz="2800" i="1"/>
          </a:p>
          <a:p>
            <a:pPr eaLnBrk="1" hangingPunct="1">
              <a:buFontTx/>
              <a:buNone/>
            </a:pPr>
            <a:r>
              <a:rPr lang="en-US" sz="2800" i="1"/>
              <a:t>	"Science without religion is lame, religion without science is blind."</a:t>
            </a:r>
            <a:endParaRPr lang="en-US" sz="2800"/>
          </a:p>
          <a:p>
            <a:pPr eaLnBrk="1" hangingPunct="1">
              <a:buFontTx/>
              <a:buNone/>
            </a:pPr>
            <a:r>
              <a:rPr lang="en-US" sz="2800"/>
              <a:t>					</a:t>
            </a:r>
            <a:r>
              <a:rPr lang="en-US" sz="2400"/>
              <a:t>Albert Einstein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r>
              <a:rPr lang="en-US"/>
              <a:t>Unification view</a:t>
            </a:r>
          </a:p>
        </p:txBody>
      </p:sp>
      <p:sp>
        <p:nvSpPr>
          <p:cNvPr id="56323" name="Rectangle 5"/>
          <p:cNvSpPr>
            <a:spLocks noGrp="1" noChangeArrowheads="1"/>
          </p:cNvSpPr>
          <p:nvPr>
            <p:ph type="body" idx="1"/>
          </p:nvPr>
        </p:nvSpPr>
        <p:spPr/>
        <p:txBody>
          <a:bodyPr/>
          <a:lstStyle/>
          <a:p>
            <a:pPr eaLnBrk="1" hangingPunct="1"/>
            <a:endParaRPr lang="en-US"/>
          </a:p>
          <a:p>
            <a:pPr eaLnBrk="1" hangingPunct="1">
              <a:buFontTx/>
              <a:buNone/>
            </a:pPr>
            <a:r>
              <a:rPr lang="en-US"/>
              <a:t>	For humanity to completely overcome the two aspects of ignorance . . . There must emerge a new truth which can reconcile religion and science and resolve their problems in an integrated understanding. 		</a:t>
            </a:r>
            <a:r>
              <a:rPr lang="en-US" sz="2800"/>
              <a:t>EDP, 6-7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04800"/>
            <a:ext cx="7772400" cy="1143000"/>
          </a:xfrm>
        </p:spPr>
        <p:txBody>
          <a:bodyPr/>
          <a:lstStyle/>
          <a:p>
            <a:pPr eaLnBrk="1" hangingPunct="1"/>
            <a:r>
              <a:rPr lang="en-US"/>
              <a:t>People ask questions</a:t>
            </a:r>
          </a:p>
        </p:txBody>
      </p:sp>
      <p:sp>
        <p:nvSpPr>
          <p:cNvPr id="21507" name="Rectangle 3"/>
          <p:cNvSpPr>
            <a:spLocks noGrp="1" noChangeArrowheads="1"/>
          </p:cNvSpPr>
          <p:nvPr>
            <p:ph type="body" idx="1"/>
          </p:nvPr>
        </p:nvSpPr>
        <p:spPr>
          <a:xfrm>
            <a:off x="685800" y="1600200"/>
            <a:ext cx="7772400" cy="4114800"/>
          </a:xfrm>
        </p:spPr>
        <p:txBody>
          <a:bodyPr/>
          <a:lstStyle/>
          <a:p>
            <a:pPr eaLnBrk="1" hangingPunct="1"/>
            <a:r>
              <a:rPr lang="en-US"/>
              <a:t>Why does the sun rise and set? </a:t>
            </a:r>
          </a:p>
          <a:p>
            <a:pPr eaLnBrk="1" hangingPunct="1"/>
            <a:r>
              <a:rPr lang="en-US"/>
              <a:t>When will it rain?</a:t>
            </a:r>
          </a:p>
          <a:p>
            <a:pPr eaLnBrk="1" hangingPunct="1"/>
            <a:r>
              <a:rPr lang="en-US"/>
              <a:t>Why isn’t it raining?</a:t>
            </a:r>
          </a:p>
          <a:p>
            <a:pPr eaLnBrk="1" hangingPunct="1"/>
            <a:r>
              <a:rPr lang="en-US"/>
              <a:t>How can we make it rain? </a:t>
            </a:r>
          </a:p>
          <a:p>
            <a:pPr eaLnBrk="1" hangingPunct="1"/>
            <a:r>
              <a:rPr lang="en-US"/>
              <a:t>Why is there a universe?</a:t>
            </a:r>
          </a:p>
          <a:p>
            <a:pPr eaLnBrk="1" hangingPunct="1"/>
            <a:r>
              <a:rPr lang="en-US"/>
              <a:t>Why do people suffer?</a:t>
            </a:r>
          </a:p>
          <a:p>
            <a:pPr eaLnBrk="1" hangingPunct="1"/>
            <a:endParaRPr lang="en-US"/>
          </a:p>
        </p:txBody>
      </p:sp>
      <p:sp>
        <p:nvSpPr>
          <p:cNvPr id="21508" name="Rectangle 4"/>
          <p:cNvSpPr>
            <a:spLocks noChangeArrowheads="1"/>
          </p:cNvSpPr>
          <p:nvPr/>
        </p:nvSpPr>
        <p:spPr bwMode="auto">
          <a:xfrm>
            <a:off x="609600" y="54102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2800">
                <a:solidFill>
                  <a:schemeClr val="tx2"/>
                </a:solidFill>
              </a:rPr>
              <a:t>“Happy is he who gets to know </a:t>
            </a:r>
            <a:br>
              <a:rPr lang="en-US" sz="2800">
                <a:solidFill>
                  <a:schemeClr val="tx2"/>
                </a:solidFill>
              </a:rPr>
            </a:br>
            <a:r>
              <a:rPr lang="en-US" sz="2800">
                <a:solidFill>
                  <a:schemeClr val="tx2"/>
                </a:solidFill>
              </a:rPr>
              <a:t>the reasons for things.” (Virgil)</a:t>
            </a:r>
            <a:endParaRPr lang="en-US" sz="2800" i="1">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Science and values</a:t>
            </a:r>
          </a:p>
        </p:txBody>
      </p:sp>
      <p:sp>
        <p:nvSpPr>
          <p:cNvPr id="58371" name="Rectangle 3"/>
          <p:cNvSpPr>
            <a:spLocks noGrp="1" noChangeArrowheads="1"/>
          </p:cNvSpPr>
          <p:nvPr>
            <p:ph type="body" idx="1"/>
          </p:nvPr>
        </p:nvSpPr>
        <p:spPr/>
        <p:txBody>
          <a:bodyPr/>
          <a:lstStyle/>
          <a:p>
            <a:pPr eaLnBrk="1" hangingPunct="1">
              <a:lnSpc>
                <a:spcPct val="90000"/>
              </a:lnSpc>
              <a:buFontTx/>
              <a:buNone/>
            </a:pPr>
            <a:r>
              <a:rPr lang="en-US" sz="2800"/>
              <a:t>	</a:t>
            </a:r>
            <a:r>
              <a:rPr lang="en-US" sz="2800" i="1"/>
              <a:t>“Science can only ascertain what is, but not what should be, and outside of its domain value judgments of all kinds remain necessary.”</a:t>
            </a:r>
            <a:r>
              <a:rPr lang="en-US" sz="2800"/>
              <a:t> 			</a:t>
            </a:r>
            <a:r>
              <a:rPr lang="en-US" sz="2400"/>
              <a:t>Albert Einstein</a:t>
            </a:r>
            <a:endParaRPr lang="en-US" sz="2000"/>
          </a:p>
          <a:p>
            <a:pPr eaLnBrk="1" hangingPunct="1">
              <a:lnSpc>
                <a:spcPct val="90000"/>
              </a:lnSpc>
              <a:buFontTx/>
              <a:buNone/>
            </a:pPr>
            <a:endParaRPr lang="en-US" sz="2800"/>
          </a:p>
          <a:p>
            <a:pPr eaLnBrk="1" hangingPunct="1">
              <a:lnSpc>
                <a:spcPct val="90000"/>
              </a:lnSpc>
            </a:pPr>
            <a:r>
              <a:rPr lang="en-US" sz="2800" i="1"/>
              <a:t>Religion and philosophy necessary to provide ethical framework for science and its application </a:t>
            </a:r>
          </a:p>
          <a:p>
            <a:pPr lvl="1" eaLnBrk="1" hangingPunct="1">
              <a:lnSpc>
                <a:spcPct val="90000"/>
              </a:lnSpc>
            </a:pPr>
            <a:r>
              <a:rPr lang="en-US" sz="2400" i="1"/>
              <a:t>Genetic engineering</a:t>
            </a:r>
          </a:p>
          <a:p>
            <a:pPr lvl="1" eaLnBrk="1" hangingPunct="1">
              <a:lnSpc>
                <a:spcPct val="90000"/>
              </a:lnSpc>
            </a:pPr>
            <a:r>
              <a:rPr lang="en-US" sz="2400" i="1"/>
              <a:t>Uses of technology</a:t>
            </a:r>
          </a:p>
          <a:p>
            <a:pPr lvl="1" eaLnBrk="1" hangingPunct="1">
              <a:lnSpc>
                <a:spcPct val="90000"/>
              </a:lnSpc>
            </a:pPr>
            <a:r>
              <a:rPr lang="en-US" sz="2400" i="1"/>
              <a:t>Environment </a:t>
            </a:r>
          </a:p>
          <a:p>
            <a:pPr lvl="1" eaLnBrk="1" hangingPunct="1">
              <a:lnSpc>
                <a:spcPct val="90000"/>
              </a:lnSpc>
            </a:pPr>
            <a:endParaRPr lang="en-US" sz="2400" i="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86000"/>
            <a:ext cx="7772400" cy="1143000"/>
          </a:xfrm>
        </p:spPr>
        <p:txBody>
          <a:bodyPr/>
          <a:lstStyle/>
          <a:p>
            <a:pPr eaLnBrk="1" hangingPunct="1"/>
            <a:r>
              <a:rPr lang="en-US"/>
              <a:t>God and the origin of the universe</a:t>
            </a:r>
          </a:p>
        </p:txBody>
      </p:sp>
      <p:sp>
        <p:nvSpPr>
          <p:cNvPr id="60419" name="Rectangle 3"/>
          <p:cNvSpPr>
            <a:spLocks noGrp="1" noChangeArrowheads="1"/>
          </p:cNvSpPr>
          <p:nvPr>
            <p:ph type="subTitle" idx="1"/>
          </p:nvPr>
        </p:nvSpPr>
        <p:spPr/>
        <p:txBody>
          <a:bodyPr/>
          <a:lstStyle/>
          <a:p>
            <a:pPr eaLnBrk="1" hangingPunct="1"/>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000"/>
              <a:t>Has the universe always existed?</a:t>
            </a:r>
          </a:p>
        </p:txBody>
      </p:sp>
      <p:sp>
        <p:nvSpPr>
          <p:cNvPr id="62467" name="Rectangle 3"/>
          <p:cNvSpPr>
            <a:spLocks noGrp="1" noChangeArrowheads="1"/>
          </p:cNvSpPr>
          <p:nvPr>
            <p:ph type="body" idx="1"/>
          </p:nvPr>
        </p:nvSpPr>
        <p:spPr/>
        <p:txBody>
          <a:bodyPr/>
          <a:lstStyle/>
          <a:p>
            <a:pPr eaLnBrk="1" hangingPunct="1"/>
            <a:r>
              <a:rPr lang="en-US"/>
              <a:t>If the universe has always existed we do not need to explain its existence</a:t>
            </a:r>
          </a:p>
          <a:p>
            <a:pPr eaLnBrk="1" hangingPunct="1"/>
            <a:endParaRPr lang="en-US"/>
          </a:p>
          <a:p>
            <a:pPr eaLnBrk="1" hangingPunct="1"/>
            <a:r>
              <a:rPr lang="en-US"/>
              <a:t>If it has not always existed we may ask</a:t>
            </a:r>
          </a:p>
          <a:p>
            <a:pPr lvl="1" eaLnBrk="1" hangingPunct="1"/>
            <a:r>
              <a:rPr lang="en-US"/>
              <a:t>When did the universe begin?</a:t>
            </a:r>
          </a:p>
          <a:p>
            <a:pPr lvl="1" eaLnBrk="1" hangingPunct="1"/>
            <a:r>
              <a:rPr lang="en-US"/>
              <a:t>How did the universe begin?</a:t>
            </a:r>
          </a:p>
          <a:p>
            <a:pPr lvl="1" eaLnBrk="1" hangingPunct="1"/>
            <a:r>
              <a:rPr lang="en-US"/>
              <a:t>Why does the universe exist?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000"/>
              <a:t>Has the universe always existed?</a:t>
            </a:r>
            <a:endParaRPr lang="en-US"/>
          </a:p>
        </p:txBody>
      </p:sp>
      <p:sp>
        <p:nvSpPr>
          <p:cNvPr id="64515" name="Rectangle 3"/>
          <p:cNvSpPr>
            <a:spLocks noGrp="1" noChangeArrowheads="1"/>
          </p:cNvSpPr>
          <p:nvPr>
            <p:ph type="body" idx="1"/>
          </p:nvPr>
        </p:nvSpPr>
        <p:spPr/>
        <p:txBody>
          <a:bodyPr/>
          <a:lstStyle/>
          <a:p>
            <a:pPr eaLnBrk="1" hangingPunct="1"/>
            <a:r>
              <a:rPr lang="en-US" sz="2800"/>
              <a:t>Judaism</a:t>
            </a:r>
          </a:p>
          <a:p>
            <a:pPr lvl="1" eaLnBrk="1" hangingPunct="1"/>
            <a:r>
              <a:rPr lang="en-US" sz="2400"/>
              <a:t>God created the universe </a:t>
            </a:r>
            <a:r>
              <a:rPr lang="en-US" sz="2400" i="1"/>
              <a:t>ex nihilo</a:t>
            </a:r>
            <a:endParaRPr lang="en-US" sz="2400"/>
          </a:p>
          <a:p>
            <a:pPr eaLnBrk="1" hangingPunct="1"/>
            <a:r>
              <a:rPr lang="en-US" sz="2800"/>
              <a:t>Plato</a:t>
            </a:r>
          </a:p>
          <a:p>
            <a:pPr lvl="1" eaLnBrk="1" hangingPunct="1"/>
            <a:r>
              <a:rPr lang="en-US" sz="2400"/>
              <a:t>Prime matter always existed because ‘nothing can come from nothing’</a:t>
            </a:r>
          </a:p>
          <a:p>
            <a:pPr eaLnBrk="1" hangingPunct="1"/>
            <a:r>
              <a:rPr lang="en-US" sz="2800"/>
              <a:t>Aristotle</a:t>
            </a:r>
          </a:p>
          <a:p>
            <a:pPr lvl="1" eaLnBrk="1" hangingPunct="1"/>
            <a:r>
              <a:rPr lang="en-US" sz="2400"/>
              <a:t>God is eternal and unchanging so the world is eternal and uncreated</a:t>
            </a:r>
          </a:p>
          <a:p>
            <a:pPr lvl="2" eaLnBrk="1" hangingPunct="1"/>
            <a:r>
              <a:rPr lang="en-US" sz="2000"/>
              <a:t>Ultimate </a:t>
            </a:r>
            <a:r>
              <a:rPr lang="en-US" sz="2000" i="1"/>
              <a:t>hyle, </a:t>
            </a:r>
            <a:r>
              <a:rPr lang="en-US" sz="2000"/>
              <a:t> ultimate </a:t>
            </a:r>
            <a:r>
              <a:rPr lang="en-US" sz="2000" i="1"/>
              <a:t>eidos</a:t>
            </a:r>
            <a:endParaRPr lang="en-US" sz="2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4000"/>
              <a:t>The discovery of the beginning</a:t>
            </a:r>
            <a:endParaRPr lang="en-US"/>
          </a:p>
        </p:txBody>
      </p:sp>
      <p:sp>
        <p:nvSpPr>
          <p:cNvPr id="66563" name="Rectangle 10"/>
          <p:cNvSpPr>
            <a:spLocks noGrp="1" noChangeArrowheads="1"/>
          </p:cNvSpPr>
          <p:nvPr>
            <p:ph type="body" idx="1"/>
          </p:nvPr>
        </p:nvSpPr>
        <p:spPr>
          <a:xfrm>
            <a:off x="609600" y="2209800"/>
            <a:ext cx="8001000" cy="4038600"/>
          </a:xfrm>
        </p:spPr>
        <p:txBody>
          <a:bodyPr/>
          <a:lstStyle/>
          <a:p>
            <a:pPr eaLnBrk="1" hangingPunct="1">
              <a:buFontTx/>
              <a:buNone/>
            </a:pPr>
            <a:r>
              <a:rPr lang="en-US"/>
              <a:t>	Edwin Hubble discovered galaxies are moving away from each other (1920s)</a:t>
            </a:r>
          </a:p>
          <a:p>
            <a:pPr lvl="1" eaLnBrk="1" hangingPunct="1"/>
            <a:r>
              <a:rPr lang="en-US"/>
              <a:t>The universe is expanding</a:t>
            </a:r>
          </a:p>
          <a:p>
            <a:pPr lvl="1" eaLnBrk="1" hangingPunct="1"/>
            <a:r>
              <a:rPr lang="en-US"/>
              <a:t>Like a balloon inflating, all the parts are moving away from each other</a:t>
            </a:r>
          </a:p>
          <a:p>
            <a:pPr lvl="1" eaLnBrk="1" hangingPunct="1"/>
            <a:r>
              <a:rPr lang="en-US"/>
              <a:t>Therefore they must originally have started from the same place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Cosmic background radiation</a:t>
            </a:r>
          </a:p>
        </p:txBody>
      </p:sp>
      <p:sp>
        <p:nvSpPr>
          <p:cNvPr id="68611" name="Rectangle 3"/>
          <p:cNvSpPr>
            <a:spLocks noGrp="1" noChangeArrowheads="1"/>
          </p:cNvSpPr>
          <p:nvPr>
            <p:ph type="body" sz="half" idx="1"/>
          </p:nvPr>
        </p:nvSpPr>
        <p:spPr/>
        <p:txBody>
          <a:bodyPr/>
          <a:lstStyle/>
          <a:p>
            <a:pPr eaLnBrk="1" hangingPunct="1"/>
            <a:r>
              <a:rPr lang="en-US" sz="2800"/>
              <a:t>In 1963 a constant radio background source that was spread all over the universe was discovered</a:t>
            </a:r>
          </a:p>
          <a:p>
            <a:pPr eaLnBrk="1" hangingPunct="1"/>
            <a:r>
              <a:rPr lang="en-US" sz="2800"/>
              <a:t>It was a relic from the Big Bang</a:t>
            </a:r>
          </a:p>
        </p:txBody>
      </p:sp>
      <p:pic>
        <p:nvPicPr>
          <p:cNvPr id="68612" name="Picture 5" descr="cmbr"/>
          <p:cNvPicPr>
            <a:picLocks noGrp="1" noChangeAspect="1" noChangeArrowheads="1"/>
          </p:cNvPicPr>
          <p:nvPr>
            <p:ph sz="half" idx="2"/>
          </p:nvPr>
        </p:nvPicPr>
        <p:blipFill>
          <a:blip r:embed="rId3"/>
          <a:srcRect/>
          <a:stretch>
            <a:fillRect/>
          </a:stretch>
        </p:blipFill>
        <p:spPr>
          <a:xfrm>
            <a:off x="4648200" y="2386013"/>
            <a:ext cx="4267200" cy="29845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 descr="PLANCK_FSM_03_Black"/>
          <p:cNvPicPr>
            <a:picLocks noGrp="1" noChangeAspect="1" noChangeArrowheads="1"/>
          </p:cNvPicPr>
          <p:nvPr>
            <p:ph/>
          </p:nvPr>
        </p:nvPicPr>
        <p:blipFill>
          <a:blip r:embed="rId2"/>
          <a:srcRect/>
          <a:stretch>
            <a:fillRect/>
          </a:stretch>
        </p:blipFill>
        <p:spPr>
          <a:xfrm>
            <a:off x="685800" y="854075"/>
            <a:ext cx="7772400" cy="49958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The Big Bang</a:t>
            </a:r>
          </a:p>
        </p:txBody>
      </p:sp>
      <p:pic>
        <p:nvPicPr>
          <p:cNvPr id="71683" name="Picture 5" descr="bigbang-lg"/>
          <p:cNvPicPr>
            <a:picLocks noGrp="1" noChangeAspect="1" noChangeArrowheads="1"/>
          </p:cNvPicPr>
          <p:nvPr>
            <p:ph sz="half" idx="1"/>
          </p:nvPr>
        </p:nvPicPr>
        <p:blipFill>
          <a:blip r:embed="rId3"/>
          <a:srcRect/>
          <a:stretch>
            <a:fillRect/>
          </a:stretch>
        </p:blipFill>
        <p:spPr/>
      </p:pic>
      <p:sp>
        <p:nvSpPr>
          <p:cNvPr id="71684" name="Text Box 6"/>
          <p:cNvSpPr txBox="1">
            <a:spLocks noChangeArrowheads="1"/>
          </p:cNvSpPr>
          <p:nvPr/>
        </p:nvSpPr>
        <p:spPr bwMode="auto">
          <a:xfrm>
            <a:off x="3108325" y="6143625"/>
            <a:ext cx="3251200" cy="457200"/>
          </a:xfrm>
          <a:prstGeom prst="rect">
            <a:avLst/>
          </a:prstGeom>
          <a:noFill/>
          <a:ln w="9525">
            <a:noFill/>
            <a:miter lim="800000"/>
            <a:headEnd/>
            <a:tailEnd/>
          </a:ln>
        </p:spPr>
        <p:txBody>
          <a:bodyPr wrap="none">
            <a:prstTxWarp prst="textNoShape">
              <a:avLst/>
            </a:prstTxWarp>
            <a:spAutoFit/>
          </a:bodyPr>
          <a:lstStyle/>
          <a:p>
            <a:r>
              <a:rPr lang="en-US"/>
              <a:t>13-15 billion years ago</a:t>
            </a:r>
          </a:p>
        </p:txBody>
      </p:sp>
      <p:sp>
        <p:nvSpPr>
          <p:cNvPr id="71685" name="Rectangle 7"/>
          <p:cNvSpPr>
            <a:spLocks noGrp="1" noChangeArrowheads="1"/>
          </p:cNvSpPr>
          <p:nvPr>
            <p:ph type="body" sz="half" idx="2"/>
          </p:nvPr>
        </p:nvSpPr>
        <p:spPr/>
        <p:txBody>
          <a:bodyPr/>
          <a:lstStyle/>
          <a:p>
            <a:pPr eaLnBrk="1" hangingPunct="1"/>
            <a:r>
              <a:rPr lang="en-US" sz="3600"/>
              <a:t>Singularity</a:t>
            </a:r>
            <a:endParaRPr lang="en-US" sz="2800"/>
          </a:p>
          <a:p>
            <a:pPr lvl="1" eaLnBrk="1" hangingPunct="1"/>
            <a:r>
              <a:rPr lang="en-US" sz="3200"/>
              <a:t>infinitely small</a:t>
            </a:r>
          </a:p>
          <a:p>
            <a:pPr lvl="1" eaLnBrk="1" hangingPunct="1"/>
            <a:r>
              <a:rPr lang="en-US" sz="3200"/>
              <a:t>infinitely dense</a:t>
            </a:r>
          </a:p>
          <a:p>
            <a:pPr lvl="1" eaLnBrk="1" hangingPunct="1"/>
            <a:r>
              <a:rPr lang="en-US" sz="3200"/>
              <a:t>Infinitely</a:t>
            </a:r>
            <a:r>
              <a:rPr lang="en-US" sz="2400"/>
              <a:t> </a:t>
            </a:r>
            <a:r>
              <a:rPr lang="en-US" sz="3200"/>
              <a:t>hot</a:t>
            </a:r>
            <a:endParaRPr lang="en-US" sz="2400"/>
          </a:p>
          <a:p>
            <a:pPr eaLnBrk="1" hangingPunct="1"/>
            <a:endParaRPr lang="en-US" sz="2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7772400" cy="1143000"/>
          </a:xfrm>
        </p:spPr>
        <p:txBody>
          <a:bodyPr/>
          <a:lstStyle/>
          <a:p>
            <a:pPr eaLnBrk="1" hangingPunct="1"/>
            <a:r>
              <a:rPr lang="en-US"/>
              <a:t>Expanding universe</a:t>
            </a:r>
          </a:p>
        </p:txBody>
      </p:sp>
      <p:pic>
        <p:nvPicPr>
          <p:cNvPr id="73731" name="Picture 4" descr="bigbang"/>
          <p:cNvPicPr>
            <a:picLocks noGrp="1" noChangeAspect="1" noChangeArrowheads="1"/>
          </p:cNvPicPr>
          <p:nvPr>
            <p:ph idx="1"/>
          </p:nvPr>
        </p:nvPicPr>
        <p:blipFill>
          <a:blip r:embed="rId3"/>
          <a:srcRect/>
          <a:stretch>
            <a:fillRect/>
          </a:stretch>
        </p:blipFill>
        <p:spPr>
          <a:xfrm>
            <a:off x="1447800" y="1285875"/>
            <a:ext cx="6324600" cy="5437188"/>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What happened at the Big Bang?</a:t>
            </a:r>
          </a:p>
        </p:txBody>
      </p:sp>
      <p:sp>
        <p:nvSpPr>
          <p:cNvPr id="75779" name="AutoShape 9"/>
          <p:cNvSpPr>
            <a:spLocks noChangeArrowheads="1"/>
          </p:cNvSpPr>
          <p:nvPr/>
        </p:nvSpPr>
        <p:spPr bwMode="auto">
          <a:xfrm>
            <a:off x="1600200" y="4876800"/>
            <a:ext cx="485775" cy="976313"/>
          </a:xfrm>
          <a:prstGeom prst="upArrow">
            <a:avLst>
              <a:gd name="adj1" fmla="val 50000"/>
              <a:gd name="adj2" fmla="val 50245"/>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75780" name="Text Box 10"/>
          <p:cNvSpPr txBox="1">
            <a:spLocks noChangeArrowheads="1"/>
          </p:cNvSpPr>
          <p:nvPr/>
        </p:nvSpPr>
        <p:spPr bwMode="auto">
          <a:xfrm>
            <a:off x="1431925" y="6143625"/>
            <a:ext cx="862013" cy="457200"/>
          </a:xfrm>
          <a:prstGeom prst="rect">
            <a:avLst/>
          </a:prstGeom>
          <a:noFill/>
          <a:ln w="9525">
            <a:noFill/>
            <a:miter lim="800000"/>
            <a:headEnd/>
            <a:tailEnd/>
          </a:ln>
        </p:spPr>
        <p:txBody>
          <a:bodyPr wrap="none">
            <a:prstTxWarp prst="textNoShape">
              <a:avLst/>
            </a:prstTxWarp>
            <a:spAutoFit/>
          </a:bodyPr>
          <a:lstStyle/>
          <a:p>
            <a:r>
              <a:rPr lang="en-US"/>
              <a:t>Time</a:t>
            </a:r>
          </a:p>
        </p:txBody>
      </p:sp>
      <p:sp>
        <p:nvSpPr>
          <p:cNvPr id="75781" name="AutoShape 11"/>
          <p:cNvSpPr>
            <a:spLocks noChangeArrowheads="1"/>
          </p:cNvSpPr>
          <p:nvPr/>
        </p:nvSpPr>
        <p:spPr bwMode="auto">
          <a:xfrm>
            <a:off x="6096000" y="5181600"/>
            <a:ext cx="1214438" cy="485775"/>
          </a:xfrm>
          <a:prstGeom prst="leftRightArrow">
            <a:avLst>
              <a:gd name="adj1" fmla="val 50000"/>
              <a:gd name="adj2"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75782" name="Text Box 12"/>
          <p:cNvSpPr txBox="1">
            <a:spLocks noChangeArrowheads="1"/>
          </p:cNvSpPr>
          <p:nvPr/>
        </p:nvSpPr>
        <p:spPr bwMode="auto">
          <a:xfrm>
            <a:off x="6080125" y="5915025"/>
            <a:ext cx="1047750" cy="457200"/>
          </a:xfrm>
          <a:prstGeom prst="rect">
            <a:avLst/>
          </a:prstGeom>
          <a:noFill/>
          <a:ln w="9525">
            <a:noFill/>
            <a:miter lim="800000"/>
            <a:headEnd/>
            <a:tailEnd/>
          </a:ln>
        </p:spPr>
        <p:txBody>
          <a:bodyPr wrap="none">
            <a:prstTxWarp prst="textNoShape">
              <a:avLst/>
            </a:prstTxWarp>
            <a:spAutoFit/>
          </a:bodyPr>
          <a:lstStyle/>
          <a:p>
            <a:r>
              <a:rPr lang="en-US"/>
              <a:t>Space</a:t>
            </a:r>
          </a:p>
        </p:txBody>
      </p:sp>
      <p:sp>
        <p:nvSpPr>
          <p:cNvPr id="75783" name="Line 13"/>
          <p:cNvSpPr>
            <a:spLocks noChangeShapeType="1"/>
          </p:cNvSpPr>
          <p:nvPr/>
        </p:nvSpPr>
        <p:spPr bwMode="auto">
          <a:xfrm>
            <a:off x="2438400" y="2438400"/>
            <a:ext cx="1524000" cy="3352800"/>
          </a:xfrm>
          <a:prstGeom prst="line">
            <a:avLst/>
          </a:prstGeom>
          <a:noFill/>
          <a:ln w="57150">
            <a:solidFill>
              <a:schemeClr val="tx1"/>
            </a:solidFill>
            <a:round/>
            <a:headEnd type="stealth" w="med" len="med"/>
            <a:tailEnd/>
          </a:ln>
        </p:spPr>
        <p:txBody>
          <a:bodyPr wrap="none" anchor="ctr">
            <a:prstTxWarp prst="textNoShape">
              <a:avLst/>
            </a:prstTxWarp>
          </a:bodyPr>
          <a:lstStyle/>
          <a:p>
            <a:endParaRPr lang="en-US"/>
          </a:p>
        </p:txBody>
      </p:sp>
      <p:sp>
        <p:nvSpPr>
          <p:cNvPr id="75784" name="Line 14"/>
          <p:cNvSpPr>
            <a:spLocks noChangeShapeType="1"/>
          </p:cNvSpPr>
          <p:nvPr/>
        </p:nvSpPr>
        <p:spPr bwMode="auto">
          <a:xfrm flipV="1">
            <a:off x="3962400" y="2514600"/>
            <a:ext cx="1219200" cy="3276600"/>
          </a:xfrm>
          <a:prstGeom prst="line">
            <a:avLst/>
          </a:prstGeom>
          <a:noFill/>
          <a:ln w="57150">
            <a:solidFill>
              <a:schemeClr val="tx1"/>
            </a:solidFill>
            <a:round/>
            <a:headEnd/>
            <a:tailEnd type="stealth" w="med" len="med"/>
          </a:ln>
        </p:spPr>
        <p:txBody>
          <a:bodyPr wrap="none" anchor="ctr">
            <a:prstTxWarp prst="textNoShape">
              <a:avLst/>
            </a:prstTxWarp>
          </a:bodyPr>
          <a:lstStyle/>
          <a:p>
            <a:endParaRPr lang="en-US"/>
          </a:p>
        </p:txBody>
      </p:sp>
      <p:sp>
        <p:nvSpPr>
          <p:cNvPr id="75785" name="Text Box 15"/>
          <p:cNvSpPr txBox="1">
            <a:spLocks noChangeArrowheads="1"/>
          </p:cNvSpPr>
          <p:nvPr/>
        </p:nvSpPr>
        <p:spPr bwMode="auto">
          <a:xfrm>
            <a:off x="5791200" y="1447800"/>
            <a:ext cx="3014663" cy="3378200"/>
          </a:xfrm>
          <a:prstGeom prst="rect">
            <a:avLst/>
          </a:prstGeom>
          <a:noFill/>
          <a:ln w="9525">
            <a:noFill/>
            <a:miter lim="800000"/>
            <a:headEnd/>
            <a:tailEnd/>
          </a:ln>
        </p:spPr>
        <p:txBody>
          <a:bodyPr>
            <a:prstTxWarp prst="textNoShape">
              <a:avLst/>
            </a:prstTxWarp>
            <a:spAutoFit/>
          </a:bodyPr>
          <a:lstStyle/>
          <a:p>
            <a:r>
              <a:rPr lang="en-US"/>
              <a:t>Time and space</a:t>
            </a:r>
          </a:p>
          <a:p>
            <a:r>
              <a:rPr lang="en-US"/>
              <a:t>started with the</a:t>
            </a:r>
          </a:p>
          <a:p>
            <a:r>
              <a:rPr lang="en-US"/>
              <a:t>Big Bang</a:t>
            </a:r>
          </a:p>
          <a:p>
            <a:endParaRPr lang="en-US"/>
          </a:p>
          <a:p>
            <a:r>
              <a:rPr lang="en-US"/>
              <a:t>Universe appeared with time, not in time</a:t>
            </a:r>
          </a:p>
          <a:p>
            <a:endParaRPr lang="en-US"/>
          </a:p>
          <a:p>
            <a:r>
              <a:rPr lang="en-US"/>
              <a:t>So there was no</a:t>
            </a:r>
          </a:p>
          <a:p>
            <a:r>
              <a:rPr lang="en-US"/>
              <a:t>‘before’ the Big Bang</a:t>
            </a:r>
          </a:p>
        </p:txBody>
      </p:sp>
      <p:sp>
        <p:nvSpPr>
          <p:cNvPr id="75786" name="Text Box 16"/>
          <p:cNvSpPr txBox="1">
            <a:spLocks noChangeArrowheads="1"/>
          </p:cNvSpPr>
          <p:nvPr/>
        </p:nvSpPr>
        <p:spPr bwMode="auto">
          <a:xfrm>
            <a:off x="3276600" y="5791200"/>
            <a:ext cx="1420813" cy="457200"/>
          </a:xfrm>
          <a:prstGeom prst="rect">
            <a:avLst/>
          </a:prstGeom>
          <a:noFill/>
          <a:ln w="9525">
            <a:noFill/>
            <a:miter lim="800000"/>
            <a:headEnd/>
            <a:tailEnd/>
          </a:ln>
        </p:spPr>
        <p:txBody>
          <a:bodyPr wrap="none">
            <a:prstTxWarp prst="textNoShape">
              <a:avLst/>
            </a:prstTxWarp>
            <a:spAutoFit/>
          </a:bodyPr>
          <a:lstStyle/>
          <a:p>
            <a:r>
              <a:rPr lang="en-US"/>
              <a:t>Big Bang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z="3600"/>
              <a:t>Trying to make sense of the world</a:t>
            </a:r>
            <a:endParaRPr lang="en-US"/>
          </a:p>
        </p:txBody>
      </p:sp>
      <p:sp>
        <p:nvSpPr>
          <p:cNvPr id="23555" name="Rectangle 5"/>
          <p:cNvSpPr>
            <a:spLocks noGrp="1" noChangeArrowheads="1"/>
          </p:cNvSpPr>
          <p:nvPr>
            <p:ph type="body" sz="half" idx="1"/>
          </p:nvPr>
        </p:nvSpPr>
        <p:spPr>
          <a:xfrm>
            <a:off x="457200" y="1981200"/>
            <a:ext cx="4038600" cy="4114800"/>
          </a:xfrm>
        </p:spPr>
        <p:txBody>
          <a:bodyPr/>
          <a:lstStyle/>
          <a:p>
            <a:pPr eaLnBrk="1" hangingPunct="1">
              <a:lnSpc>
                <a:spcPct val="90000"/>
              </a:lnSpc>
            </a:pPr>
            <a:r>
              <a:rPr lang="en-US" sz="2400"/>
              <a:t>Religion, science, philosophy developed to answer such questions</a:t>
            </a:r>
          </a:p>
          <a:p>
            <a:pPr eaLnBrk="1" hangingPunct="1">
              <a:lnSpc>
                <a:spcPct val="90000"/>
              </a:lnSpc>
            </a:pPr>
            <a:r>
              <a:rPr lang="en-US" sz="2400"/>
              <a:t>Originally they were not divided</a:t>
            </a:r>
          </a:p>
          <a:p>
            <a:pPr lvl="1" eaLnBrk="1" hangingPunct="1">
              <a:lnSpc>
                <a:spcPct val="90000"/>
              </a:lnSpc>
            </a:pPr>
            <a:r>
              <a:rPr lang="en-US" sz="2000"/>
              <a:t>The first astronomers were priests </a:t>
            </a:r>
          </a:p>
          <a:p>
            <a:pPr lvl="1" eaLnBrk="1" hangingPunct="1">
              <a:lnSpc>
                <a:spcPct val="90000"/>
              </a:lnSpc>
            </a:pPr>
            <a:r>
              <a:rPr lang="en-US" sz="2000"/>
              <a:t>Medicine men were also prophets and physicians</a:t>
            </a:r>
          </a:p>
          <a:p>
            <a:pPr eaLnBrk="1" hangingPunct="1">
              <a:lnSpc>
                <a:spcPct val="90000"/>
              </a:lnSpc>
            </a:pPr>
            <a:r>
              <a:rPr lang="en-US" sz="2400"/>
              <a:t>They strove for a integrated explanation</a:t>
            </a:r>
          </a:p>
        </p:txBody>
      </p:sp>
      <p:pic>
        <p:nvPicPr>
          <p:cNvPr id="23556" name="Picture 7" descr="stonehenge"/>
          <p:cNvPicPr>
            <a:picLocks noGrp="1" noChangeAspect="1" noChangeArrowheads="1"/>
          </p:cNvPicPr>
          <p:nvPr>
            <p:ph sz="half" idx="2"/>
          </p:nvPr>
        </p:nvPicPr>
        <p:blipFill>
          <a:blip r:embed="rId3"/>
          <a:srcRect/>
          <a:stretch>
            <a:fillRect/>
          </a:stretch>
        </p:blipFill>
        <p:spPr>
          <a:xfrm>
            <a:off x="4648200" y="2768600"/>
            <a:ext cx="3810000" cy="2540000"/>
          </a:xfrm>
        </p:spPr>
      </p:pic>
      <p:sp>
        <p:nvSpPr>
          <p:cNvPr id="23557" name="Text Box 8"/>
          <p:cNvSpPr txBox="1">
            <a:spLocks noChangeArrowheads="1"/>
          </p:cNvSpPr>
          <p:nvPr/>
        </p:nvSpPr>
        <p:spPr bwMode="auto">
          <a:xfrm>
            <a:off x="5715000" y="5486400"/>
            <a:ext cx="1828800" cy="457200"/>
          </a:xfrm>
          <a:prstGeom prst="rect">
            <a:avLst/>
          </a:prstGeom>
          <a:noFill/>
          <a:ln w="9525">
            <a:noFill/>
            <a:miter lim="800000"/>
            <a:headEnd/>
            <a:tailEnd/>
          </a:ln>
        </p:spPr>
        <p:txBody>
          <a:bodyPr wrap="none">
            <a:prstTxWarp prst="textNoShape">
              <a:avLst/>
            </a:prstTxWarp>
            <a:spAutoFit/>
          </a:bodyPr>
          <a:lstStyle/>
          <a:p>
            <a:r>
              <a:rPr lang="en-US"/>
              <a:t>Stonehenge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t>Big Bang implies God</a:t>
            </a:r>
          </a:p>
        </p:txBody>
      </p:sp>
      <p:sp>
        <p:nvSpPr>
          <p:cNvPr id="77827" name="Rectangle 3"/>
          <p:cNvSpPr>
            <a:spLocks noGrp="1" noChangeArrowheads="1"/>
          </p:cNvSpPr>
          <p:nvPr>
            <p:ph type="body" sz="half" idx="1"/>
          </p:nvPr>
        </p:nvSpPr>
        <p:spPr/>
        <p:txBody>
          <a:bodyPr/>
          <a:lstStyle/>
          <a:p>
            <a:pPr eaLnBrk="1" hangingPunct="1">
              <a:buFontTx/>
              <a:buNone/>
            </a:pPr>
            <a:r>
              <a:rPr lang="en-US" sz="2400" i="1"/>
              <a:t>	“Science could predict that the universe must have had a beginning, but it could not predict how the universe should begin: for that one would have to appeal to God.”</a:t>
            </a:r>
            <a:endParaRPr lang="en-US" sz="2400"/>
          </a:p>
          <a:p>
            <a:pPr eaLnBrk="1" hangingPunct="1">
              <a:buFontTx/>
              <a:buNone/>
            </a:pPr>
            <a:r>
              <a:rPr lang="en-US" sz="2400"/>
              <a:t>	Stephen Hawking 1988</a:t>
            </a:r>
          </a:p>
        </p:txBody>
      </p:sp>
      <p:pic>
        <p:nvPicPr>
          <p:cNvPr id="77828" name="Picture 5" descr="Stephen_Hawking"/>
          <p:cNvPicPr>
            <a:picLocks noGrp="1" noChangeAspect="1" noChangeArrowheads="1"/>
          </p:cNvPicPr>
          <p:nvPr>
            <p:ph sz="half" idx="2"/>
          </p:nvPr>
        </p:nvPicPr>
        <p:blipFill>
          <a:blip r:embed="rId3"/>
          <a:srcRect/>
          <a:stretch>
            <a:fillRect/>
          </a:stretch>
        </p:blipFill>
        <p:spPr>
          <a:xfrm>
            <a:off x="4767263" y="1981200"/>
            <a:ext cx="357187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09600" y="457200"/>
            <a:ext cx="7772400" cy="914400"/>
          </a:xfrm>
        </p:spPr>
        <p:txBody>
          <a:bodyPr/>
          <a:lstStyle/>
          <a:p>
            <a:pPr eaLnBrk="1" hangingPunct="1"/>
            <a:r>
              <a:rPr lang="en-US" sz="3200"/>
              <a:t>What would you expect from a Big Bang?</a:t>
            </a:r>
            <a:endParaRPr lang="en-US"/>
          </a:p>
        </p:txBody>
      </p:sp>
      <p:sp>
        <p:nvSpPr>
          <p:cNvPr id="79875" name="Rectangle 3"/>
          <p:cNvSpPr>
            <a:spLocks noGrp="1" noChangeArrowheads="1"/>
          </p:cNvSpPr>
          <p:nvPr>
            <p:ph type="body" idx="1"/>
          </p:nvPr>
        </p:nvSpPr>
        <p:spPr>
          <a:xfrm>
            <a:off x="609600" y="1371600"/>
            <a:ext cx="7696200" cy="2057400"/>
          </a:xfrm>
        </p:spPr>
        <p:txBody>
          <a:bodyPr/>
          <a:lstStyle/>
          <a:p>
            <a:pPr eaLnBrk="1" hangingPunct="1">
              <a:lnSpc>
                <a:spcPct val="90000"/>
              </a:lnSpc>
            </a:pPr>
            <a:r>
              <a:rPr lang="en-US" sz="2800"/>
              <a:t>Chaos</a:t>
            </a:r>
          </a:p>
          <a:p>
            <a:pPr eaLnBrk="1" hangingPunct="1">
              <a:lnSpc>
                <a:spcPct val="90000"/>
              </a:lnSpc>
            </a:pPr>
            <a:r>
              <a:rPr lang="en-US" sz="2800"/>
              <a:t>Disorder</a:t>
            </a:r>
          </a:p>
          <a:p>
            <a:pPr eaLnBrk="1" hangingPunct="1">
              <a:lnSpc>
                <a:spcPct val="90000"/>
              </a:lnSpc>
            </a:pPr>
            <a:r>
              <a:rPr lang="en-US" sz="2800"/>
              <a:t>Randomness</a:t>
            </a:r>
          </a:p>
          <a:p>
            <a:pPr eaLnBrk="1" hangingPunct="1">
              <a:lnSpc>
                <a:spcPct val="90000"/>
              </a:lnSpc>
            </a:pPr>
            <a:r>
              <a:rPr lang="en-US" sz="2800"/>
              <a:t>Ugliness</a:t>
            </a:r>
          </a:p>
          <a:p>
            <a:pPr eaLnBrk="1" hangingPunct="1">
              <a:lnSpc>
                <a:spcPct val="90000"/>
              </a:lnSpc>
            </a:pPr>
            <a:endParaRPr lang="en-US" sz="2800"/>
          </a:p>
          <a:p>
            <a:pPr eaLnBrk="1" hangingPunct="1">
              <a:lnSpc>
                <a:spcPct val="90000"/>
              </a:lnSpc>
            </a:pPr>
            <a:endParaRPr lang="en-US" sz="2800"/>
          </a:p>
        </p:txBody>
      </p:sp>
      <p:sp>
        <p:nvSpPr>
          <p:cNvPr id="79876" name="Rectangle 4"/>
          <p:cNvSpPr>
            <a:spLocks noChangeArrowheads="1"/>
          </p:cNvSpPr>
          <p:nvPr/>
        </p:nvSpPr>
        <p:spPr bwMode="auto">
          <a:xfrm>
            <a:off x="533400" y="3505200"/>
            <a:ext cx="7772400" cy="914400"/>
          </a:xfrm>
          <a:prstGeom prst="rect">
            <a:avLst/>
          </a:prstGeom>
          <a:noFill/>
          <a:ln w="9525">
            <a:noFill/>
            <a:miter lim="800000"/>
            <a:headEnd/>
            <a:tailEnd/>
          </a:ln>
        </p:spPr>
        <p:txBody>
          <a:bodyPr anchor="ctr">
            <a:prstTxWarp prst="textNoShape">
              <a:avLst/>
            </a:prstTxWarp>
          </a:bodyPr>
          <a:lstStyle/>
          <a:p>
            <a:pPr eaLnBrk="1" hangingPunct="1"/>
            <a:r>
              <a:rPr lang="en-US" sz="3200">
                <a:solidFill>
                  <a:schemeClr val="tx2"/>
                </a:solidFill>
              </a:rPr>
              <a:t>What is the universe like?</a:t>
            </a:r>
            <a:endParaRPr lang="en-US" sz="4400">
              <a:solidFill>
                <a:schemeClr val="tx2"/>
              </a:solidFill>
            </a:endParaRPr>
          </a:p>
        </p:txBody>
      </p:sp>
      <p:sp>
        <p:nvSpPr>
          <p:cNvPr id="79877" name="Rectangle 5"/>
          <p:cNvSpPr>
            <a:spLocks noChangeArrowheads="1"/>
          </p:cNvSpPr>
          <p:nvPr/>
        </p:nvSpPr>
        <p:spPr bwMode="auto">
          <a:xfrm>
            <a:off x="685800" y="4343400"/>
            <a:ext cx="7696200" cy="2057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endParaRPr lang="en-US" sz="2800"/>
          </a:p>
          <a:p>
            <a:pPr marL="342900" indent="-342900" eaLnBrk="1" hangingPunct="1">
              <a:lnSpc>
                <a:spcPct val="90000"/>
              </a:lnSpc>
              <a:spcBef>
                <a:spcPct val="20000"/>
              </a:spcBef>
              <a:buFontTx/>
              <a:buChar char="•"/>
            </a:pPr>
            <a:endParaRPr lang="en-US" sz="2800"/>
          </a:p>
          <a:p>
            <a:pPr marL="342900" indent="-342900" eaLnBrk="1" hangingPunct="1">
              <a:lnSpc>
                <a:spcPct val="90000"/>
              </a:lnSpc>
              <a:spcBef>
                <a:spcPct val="20000"/>
              </a:spcBef>
              <a:buFontTx/>
              <a:buChar char="•"/>
            </a:pPr>
            <a:endParaRPr lang="en-US" sz="2800"/>
          </a:p>
        </p:txBody>
      </p:sp>
      <p:sp>
        <p:nvSpPr>
          <p:cNvPr id="79878" name="Rectangle 8"/>
          <p:cNvSpPr>
            <a:spLocks noChangeArrowheads="1"/>
          </p:cNvSpPr>
          <p:nvPr/>
        </p:nvSpPr>
        <p:spPr bwMode="auto">
          <a:xfrm>
            <a:off x="685800" y="4343400"/>
            <a:ext cx="7696200" cy="2057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sz="2800"/>
              <a:t>Cosmos</a:t>
            </a:r>
          </a:p>
          <a:p>
            <a:pPr marL="342900" indent="-342900" eaLnBrk="1" hangingPunct="1">
              <a:lnSpc>
                <a:spcPct val="90000"/>
              </a:lnSpc>
              <a:spcBef>
                <a:spcPct val="20000"/>
              </a:spcBef>
              <a:buFontTx/>
              <a:buChar char="•"/>
            </a:pPr>
            <a:r>
              <a:rPr lang="en-US" sz="2800"/>
              <a:t>Orderly</a:t>
            </a:r>
          </a:p>
          <a:p>
            <a:pPr marL="342900" indent="-342900" eaLnBrk="1" hangingPunct="1">
              <a:lnSpc>
                <a:spcPct val="90000"/>
              </a:lnSpc>
              <a:spcBef>
                <a:spcPct val="20000"/>
              </a:spcBef>
              <a:buFontTx/>
              <a:buChar char="•"/>
            </a:pPr>
            <a:r>
              <a:rPr lang="en-US" sz="2800"/>
              <a:t>Complexity</a:t>
            </a:r>
          </a:p>
          <a:p>
            <a:pPr marL="342900" indent="-342900" eaLnBrk="1" hangingPunct="1">
              <a:lnSpc>
                <a:spcPct val="90000"/>
              </a:lnSpc>
              <a:spcBef>
                <a:spcPct val="20000"/>
              </a:spcBef>
              <a:buFontTx/>
              <a:buChar char="•"/>
            </a:pPr>
            <a:r>
              <a:rPr lang="en-US" sz="2800"/>
              <a:t>Beauty</a:t>
            </a:r>
          </a:p>
          <a:p>
            <a:pPr marL="342900" indent="-342900" eaLnBrk="1" hangingPunct="1">
              <a:lnSpc>
                <a:spcPct val="90000"/>
              </a:lnSpc>
              <a:spcBef>
                <a:spcPct val="20000"/>
              </a:spcBef>
              <a:buFontTx/>
              <a:buChar char="•"/>
            </a:pPr>
            <a:endParaRPr lang="en-US" sz="2800"/>
          </a:p>
          <a:p>
            <a:pPr marL="342900" indent="-342900" eaLnBrk="1" hangingPunct="1">
              <a:lnSpc>
                <a:spcPct val="90000"/>
              </a:lnSpc>
              <a:spcBef>
                <a:spcPct val="20000"/>
              </a:spcBef>
              <a:buFontTx/>
              <a:buChar char="•"/>
            </a:pPr>
            <a:endParaRPr lang="en-US" sz="28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600"/>
              <a:t>What were the initial conditions at the Big Bang?</a:t>
            </a:r>
            <a:endParaRPr lang="en-US"/>
          </a:p>
        </p:txBody>
      </p:sp>
      <p:sp>
        <p:nvSpPr>
          <p:cNvPr id="8192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GB" sz="2400" b="1"/>
              <a:t>It was smooth -</a:t>
            </a:r>
            <a:r>
              <a:rPr lang="en-GB" sz="2400"/>
              <a:t> If the Big Bang was too ragged the result would have been turbulence and a cosmos of black holes. Richard Penrose calculated the chance of a smooth beginning at 1 in 10</a:t>
            </a:r>
            <a:r>
              <a:rPr lang="en-GB" sz="2400" baseline="30000"/>
              <a:t>10 123</a:t>
            </a:r>
          </a:p>
          <a:p>
            <a:pPr eaLnBrk="1" hangingPunct="1">
              <a:lnSpc>
                <a:spcPct val="90000"/>
              </a:lnSpc>
            </a:pPr>
            <a:endParaRPr lang="en-GB" sz="2400"/>
          </a:p>
          <a:p>
            <a:pPr eaLnBrk="1" hangingPunct="1">
              <a:lnSpc>
                <a:spcPct val="90000"/>
              </a:lnSpc>
            </a:pPr>
            <a:r>
              <a:rPr lang="en-GB" sz="2400" b="1"/>
              <a:t>Expansion problem:</a:t>
            </a:r>
            <a:r>
              <a:rPr lang="en-GB" sz="2400"/>
              <a:t> To avoid not recollapsing within a fraction of a second or expanding so fast that galaxies never condensed, R.H. Dicke calculated that a 1 part in a million speed decrease when Big Bang was 1 second old would have led to a recollapse before the temperature fell below 10,000K. A similar increase and the stars would never have formed.</a:t>
            </a: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685800" y="533400"/>
            <a:ext cx="7772400" cy="5867400"/>
          </a:xfrm>
        </p:spPr>
        <p:txBody>
          <a:bodyPr/>
          <a:lstStyle/>
          <a:p>
            <a:pPr eaLnBrk="1" hangingPunct="1">
              <a:buFontTx/>
              <a:buNone/>
            </a:pPr>
            <a:endParaRPr lang="en-GB" sz="2400"/>
          </a:p>
          <a:p>
            <a:pPr eaLnBrk="1" hangingPunct="1"/>
            <a:r>
              <a:rPr lang="en-GB" sz="2400" b="1"/>
              <a:t>Weak nuclear force</a:t>
            </a:r>
            <a:r>
              <a:rPr lang="en-GB" sz="2400"/>
              <a:t> controls proton-proton fusion. If it was a bit stronger all matter would have become helium and heavier elements. There would be no water etc. and the sun would explode instead of burning. If it was a bit weaker there would be only helium since the weak nuclear force makes neutrons decay into protons. </a:t>
            </a:r>
          </a:p>
          <a:p>
            <a:pPr eaLnBrk="1" hangingPunct="1"/>
            <a:endParaRPr lang="en-GB" sz="2400"/>
          </a:p>
          <a:p>
            <a:pPr eaLnBrk="1" hangingPunct="1"/>
            <a:r>
              <a:rPr lang="en-GB" sz="2400" b="1"/>
              <a:t>Strong nuclear force:</a:t>
            </a:r>
            <a:r>
              <a:rPr lang="en-GB" sz="2400"/>
              <a:t> A 2% increase and quarks would not turn into protons and there would be no hydrogen etc. A 5% weakening would unbind the deuteron (Proton+Neutron) and there would be no elements heavier than hydrogen.</a:t>
            </a:r>
            <a:endParaRPr lang="en-US"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685800" y="533400"/>
            <a:ext cx="7772400" cy="5562600"/>
          </a:xfrm>
        </p:spPr>
        <p:txBody>
          <a:bodyPr/>
          <a:lstStyle/>
          <a:p>
            <a:pPr eaLnBrk="1" hangingPunct="1"/>
            <a:r>
              <a:rPr lang="en-GB" sz="2400" b="1"/>
              <a:t>Electromagnetism</a:t>
            </a:r>
            <a:r>
              <a:rPr lang="en-GB" sz="2400"/>
              <a:t>: A change of just one part in 10</a:t>
            </a:r>
            <a:r>
              <a:rPr lang="en-GB" sz="2400" baseline="30000"/>
              <a:t>40</a:t>
            </a:r>
            <a:r>
              <a:rPr lang="en-GB" sz="2400"/>
              <a:t> would affect star formation. Slightly stronger and they would be red stars and too cold. Slightly weaker and they would be blue, very hot, radioactive and short lived. A doubled strength would mean 10</a:t>
            </a:r>
            <a:r>
              <a:rPr lang="en-GB" sz="2400" baseline="30000"/>
              <a:t>62</a:t>
            </a:r>
            <a:r>
              <a:rPr lang="en-GB" sz="2400"/>
              <a:t> years would be needed for life to evolve by which time all protons would have decayed.</a:t>
            </a:r>
          </a:p>
          <a:p>
            <a:pPr eaLnBrk="1" hangingPunct="1"/>
            <a:endParaRPr lang="en-GB" sz="2400"/>
          </a:p>
          <a:p>
            <a:pPr eaLnBrk="1" hangingPunct="1"/>
            <a:r>
              <a:rPr lang="en-GB" sz="2400" b="1"/>
              <a:t>Gravity</a:t>
            </a:r>
            <a:r>
              <a:rPr lang="en-GB" sz="2400"/>
              <a:t>: Gravity is 10</a:t>
            </a:r>
            <a:r>
              <a:rPr lang="en-GB" sz="2400" baseline="30000"/>
              <a:t>39 </a:t>
            </a:r>
            <a:r>
              <a:rPr lang="en-GB" sz="2400"/>
              <a:t>times weaker than electromagnetism. A slight change in this proportion would be prevent the formation of stars. At its actual strength it was possible for clouds to form stable stars which do not fragment.</a:t>
            </a:r>
            <a:endParaRPr lang="en-US" sz="28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76200"/>
            <a:ext cx="7772400" cy="1143000"/>
          </a:xfrm>
        </p:spPr>
        <p:txBody>
          <a:bodyPr/>
          <a:lstStyle/>
          <a:p>
            <a:pPr eaLnBrk="1" hangingPunct="1"/>
            <a:r>
              <a:rPr lang="en-US"/>
              <a:t>How can we explain this?</a:t>
            </a:r>
          </a:p>
        </p:txBody>
      </p:sp>
      <p:sp>
        <p:nvSpPr>
          <p:cNvPr id="88067" name="Rectangle 3"/>
          <p:cNvSpPr>
            <a:spLocks noGrp="1" noChangeArrowheads="1"/>
          </p:cNvSpPr>
          <p:nvPr>
            <p:ph type="body" idx="1"/>
          </p:nvPr>
        </p:nvSpPr>
        <p:spPr>
          <a:xfrm>
            <a:off x="685800" y="1524000"/>
            <a:ext cx="7772400" cy="3962400"/>
          </a:xfrm>
        </p:spPr>
        <p:txBody>
          <a:bodyPr/>
          <a:lstStyle/>
          <a:p>
            <a:pPr eaLnBrk="1" hangingPunct="1">
              <a:lnSpc>
                <a:spcPct val="90000"/>
              </a:lnSpc>
            </a:pPr>
            <a:r>
              <a:rPr lang="en-US" sz="2800" dirty="0" smtClean="0"/>
              <a:t>Gravity created the universe</a:t>
            </a:r>
          </a:p>
          <a:p>
            <a:pPr eaLnBrk="1" hangingPunct="1">
              <a:lnSpc>
                <a:spcPct val="90000"/>
              </a:lnSpc>
              <a:buFontTx/>
              <a:buNone/>
            </a:pPr>
            <a:r>
              <a:rPr lang="en-US" sz="2800" dirty="0"/>
              <a:t>	</a:t>
            </a:r>
            <a:r>
              <a:rPr lang="en-US" sz="2400" dirty="0"/>
              <a:t>“Because there is a law such as gravity, the Universe can and will create itself from nothing. Spontaneous creation is the reason there is something rather than nothing, why the Universe exists, why we exist.” </a:t>
            </a:r>
            <a:r>
              <a:rPr lang="en-US" sz="2000" dirty="0"/>
              <a:t>Stephen Hawking, </a:t>
            </a:r>
            <a:r>
              <a:rPr lang="en-US" sz="2000" i="1" dirty="0"/>
              <a:t>The Grand Design</a:t>
            </a:r>
            <a:r>
              <a:rPr lang="en-US" sz="2000" dirty="0"/>
              <a:t>, 2011</a:t>
            </a:r>
          </a:p>
          <a:p>
            <a:pPr eaLnBrk="1" hangingPunct="1">
              <a:lnSpc>
                <a:spcPct val="90000"/>
              </a:lnSpc>
              <a:buFontTx/>
              <a:buNone/>
            </a:pPr>
            <a:endParaRPr lang="en-US" sz="2400" dirty="0" smtClean="0"/>
          </a:p>
          <a:p>
            <a:pPr eaLnBrk="1" hangingPunct="1">
              <a:lnSpc>
                <a:spcPct val="90000"/>
              </a:lnSpc>
            </a:pPr>
            <a:r>
              <a:rPr lang="en-US" sz="2800" dirty="0" smtClean="0"/>
              <a:t>But why is there gravity?</a:t>
            </a:r>
          </a:p>
          <a:p>
            <a:pPr eaLnBrk="1" hangingPunct="1">
              <a:lnSpc>
                <a:spcPct val="90000"/>
              </a:lnSpc>
            </a:pPr>
            <a:r>
              <a:rPr lang="en-US" sz="2800" dirty="0" smtClean="0"/>
              <a:t>Why is there a law of gravity?</a:t>
            </a:r>
          </a:p>
          <a:p>
            <a:pPr eaLnBrk="1" hangingPunct="1">
              <a:lnSpc>
                <a:spcPct val="90000"/>
              </a:lnSpc>
            </a:pPr>
            <a:r>
              <a:rPr lang="en-US" sz="2800" dirty="0" smtClean="0"/>
              <a:t>Is gravity God?</a:t>
            </a:r>
          </a:p>
          <a:p>
            <a:pPr eaLnBrk="1" hangingPunct="1">
              <a:lnSpc>
                <a:spcPct val="90000"/>
              </a:lnSpc>
            </a:pPr>
            <a:r>
              <a:rPr lang="en-US" sz="2800" dirty="0" smtClean="0"/>
              <a:t>Or is gravity an expression of the Universal Prime Force of God?</a:t>
            </a:r>
          </a:p>
          <a:p>
            <a:pPr eaLnBrk="1" hangingPunct="1">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0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76200"/>
            <a:ext cx="7772400" cy="1143000"/>
          </a:xfrm>
        </p:spPr>
        <p:txBody>
          <a:bodyPr/>
          <a:lstStyle/>
          <a:p>
            <a:pPr eaLnBrk="1" hangingPunct="1"/>
            <a:r>
              <a:rPr lang="en-US" dirty="0"/>
              <a:t>How can we explain this?</a:t>
            </a:r>
          </a:p>
        </p:txBody>
      </p:sp>
      <p:sp>
        <p:nvSpPr>
          <p:cNvPr id="88067" name="Rectangle 3"/>
          <p:cNvSpPr>
            <a:spLocks noGrp="1" noChangeArrowheads="1"/>
          </p:cNvSpPr>
          <p:nvPr>
            <p:ph type="body" idx="1"/>
          </p:nvPr>
        </p:nvSpPr>
        <p:spPr>
          <a:xfrm>
            <a:off x="685800" y="1524000"/>
            <a:ext cx="7772400" cy="3962400"/>
          </a:xfrm>
        </p:spPr>
        <p:txBody>
          <a:bodyPr/>
          <a:lstStyle/>
          <a:p>
            <a:pPr eaLnBrk="1" hangingPunct="1">
              <a:lnSpc>
                <a:spcPct val="90000"/>
              </a:lnSpc>
            </a:pPr>
            <a:r>
              <a:rPr lang="en-US" sz="2800" dirty="0" smtClean="0"/>
              <a:t>Laws of science created the universe</a:t>
            </a:r>
            <a:endParaRPr lang="en-US" sz="2400" dirty="0" smtClean="0"/>
          </a:p>
          <a:p>
            <a:pPr eaLnBrk="1" hangingPunct="1">
              <a:lnSpc>
                <a:spcPct val="90000"/>
              </a:lnSpc>
              <a:buFontTx/>
              <a:buNone/>
            </a:pPr>
            <a:r>
              <a:rPr lang="en-US" sz="2400" dirty="0"/>
              <a:t>	“The question is: is the way the universe began chosen by God for reasons we can't understand, or was it determined by a law of science? I believe the second. If you like, you can call the laws of science 'God', but it wouldn't be a personal God that you could meet, and ask questions.” </a:t>
            </a:r>
            <a:r>
              <a:rPr lang="en-US" sz="2000" dirty="0"/>
              <a:t>Stephen Hawking, </a:t>
            </a:r>
            <a:r>
              <a:rPr lang="en-US" sz="2000" i="1" dirty="0"/>
              <a:t>Channel Four</a:t>
            </a:r>
            <a:r>
              <a:rPr lang="en-US" sz="2000" dirty="0"/>
              <a:t>, </a:t>
            </a:r>
            <a:r>
              <a:rPr lang="en-US" sz="2000" dirty="0" smtClean="0"/>
              <a:t>2011</a:t>
            </a:r>
          </a:p>
          <a:p>
            <a:pPr eaLnBrk="1" hangingPunct="1">
              <a:lnSpc>
                <a:spcPct val="90000"/>
              </a:lnSpc>
              <a:buFontTx/>
              <a:buNone/>
            </a:pPr>
            <a:endParaRPr lang="en-US" sz="2000" dirty="0" smtClean="0"/>
          </a:p>
          <a:p>
            <a:pPr eaLnBrk="1" hangingPunct="1">
              <a:lnSpc>
                <a:spcPct val="90000"/>
              </a:lnSpc>
            </a:pPr>
            <a:r>
              <a:rPr lang="en-US" sz="2400" dirty="0" smtClean="0"/>
              <a:t>Can’t we know why God created the universe?</a:t>
            </a:r>
          </a:p>
          <a:p>
            <a:pPr eaLnBrk="1" hangingPunct="1">
              <a:lnSpc>
                <a:spcPct val="90000"/>
              </a:lnSpc>
            </a:pPr>
            <a:r>
              <a:rPr lang="en-US" sz="2400" dirty="0" smtClean="0"/>
              <a:t>How does he know God is not personal?</a:t>
            </a:r>
          </a:p>
          <a:p>
            <a:pPr eaLnBrk="1" hangingPunct="1">
              <a:lnSpc>
                <a:spcPct val="90000"/>
              </a:lnSpc>
            </a:pPr>
            <a:r>
              <a:rPr lang="en-US" sz="2400" dirty="0" smtClean="0"/>
              <a:t>So he admits to “God” but not a personal God with whom one can form a relationship and who loves us</a:t>
            </a:r>
            <a:endParaRPr lang="en-US" sz="2800" dirty="0" smtClean="0"/>
          </a:p>
          <a:p>
            <a:pPr eaLnBrk="1" hangingPunct="1">
              <a:lnSpc>
                <a:spcPct val="90000"/>
              </a:lnSpc>
            </a:pPr>
            <a:endParaRPr lang="en-US" sz="2800" dirty="0"/>
          </a:p>
          <a:p>
            <a:pPr eaLnBrk="1" hangingPunct="1">
              <a:lnSpc>
                <a:spcPct val="9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dirty="0" smtClean="0"/>
              <a:t>Quantum fields created universe</a:t>
            </a:r>
            <a:endParaRPr lang="en-US" dirty="0"/>
          </a:p>
        </p:txBody>
      </p:sp>
      <p:sp>
        <p:nvSpPr>
          <p:cNvPr id="4" name="Text Placeholder 3"/>
          <p:cNvSpPr>
            <a:spLocks noGrp="1"/>
          </p:cNvSpPr>
          <p:nvPr>
            <p:ph type="body" sz="half" idx="1"/>
          </p:nvPr>
        </p:nvSpPr>
        <p:spPr>
          <a:xfrm>
            <a:off x="685800" y="1447800"/>
            <a:ext cx="3810000" cy="5029200"/>
          </a:xfrm>
        </p:spPr>
        <p:txBody>
          <a:bodyPr/>
          <a:lstStyle/>
          <a:p>
            <a:r>
              <a:rPr lang="en-US" sz="2800" dirty="0" smtClean="0"/>
              <a:t>Total energy of the universe is zero</a:t>
            </a:r>
          </a:p>
          <a:p>
            <a:r>
              <a:rPr lang="en-US" sz="2800" dirty="0" smtClean="0"/>
              <a:t>Quantum fields but no matter – quantum vacuum</a:t>
            </a:r>
          </a:p>
          <a:p>
            <a:r>
              <a:rPr lang="en-US" sz="2800" dirty="0" smtClean="0"/>
              <a:t>Quantum fields unstable </a:t>
            </a:r>
          </a:p>
          <a:p>
            <a:r>
              <a:rPr lang="en-US" sz="2800" dirty="0" smtClean="0"/>
              <a:t>The universe appeared as a quantum fluctuation </a:t>
            </a:r>
            <a:endParaRPr lang="en-US" sz="2800" dirty="0"/>
          </a:p>
        </p:txBody>
      </p:sp>
      <p:pic>
        <p:nvPicPr>
          <p:cNvPr id="7" name="Content Placeholder 6" descr="41RMD1UgUvL._AA160_.jpg"/>
          <p:cNvPicPr>
            <a:picLocks noGrp="1" noChangeAspect="1"/>
          </p:cNvPicPr>
          <p:nvPr>
            <p:ph sz="half" idx="2"/>
          </p:nvPr>
        </p:nvPicPr>
        <p:blipFill>
          <a:blip r:embed="rId3"/>
          <a:srcRect l="17717" t="-4000" r="17717" b="-4000"/>
          <a:stretch>
            <a:fillRect/>
          </a:stretch>
        </p:blipFill>
        <p:spPr>
          <a:xfrm>
            <a:off x="5336726" y="1447800"/>
            <a:ext cx="250915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But . . . </a:t>
            </a:r>
            <a:endParaRPr lang="en-US" dirty="0"/>
          </a:p>
        </p:txBody>
      </p:sp>
      <p:sp>
        <p:nvSpPr>
          <p:cNvPr id="6" name="Content Placeholder 5"/>
          <p:cNvSpPr>
            <a:spLocks noGrp="1"/>
          </p:cNvSpPr>
          <p:nvPr>
            <p:ph idx="1"/>
          </p:nvPr>
        </p:nvSpPr>
        <p:spPr>
          <a:xfrm>
            <a:off x="685800" y="1676400"/>
            <a:ext cx="7772400" cy="4114800"/>
          </a:xfrm>
        </p:spPr>
        <p:txBody>
          <a:bodyPr/>
          <a:lstStyle/>
          <a:p>
            <a:r>
              <a:rPr lang="en-US" dirty="0" smtClean="0"/>
              <a:t>A quantum vacuum is not “nothing” as it assumes the existence of quantum fields which create matter</a:t>
            </a:r>
          </a:p>
          <a:p>
            <a:r>
              <a:rPr lang="en-US" dirty="0" smtClean="0"/>
              <a:t>True “nothing” is no fields</a:t>
            </a:r>
          </a:p>
          <a:p>
            <a:r>
              <a:rPr lang="en-US" dirty="0" smtClean="0"/>
              <a:t>Otherwise where did the fields come from? Are they eternal? Are they God?</a:t>
            </a:r>
          </a:p>
          <a:p>
            <a:r>
              <a:rPr lang="en-US" dirty="0" smtClean="0"/>
              <a:t>Fields are an expression of the Universal Prime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381000"/>
            <a:ext cx="7772400" cy="1143000"/>
          </a:xfrm>
        </p:spPr>
        <p:txBody>
          <a:bodyPr/>
          <a:lstStyle/>
          <a:p>
            <a:pPr eaLnBrk="1" hangingPunct="1"/>
            <a:r>
              <a:rPr lang="en-US" dirty="0"/>
              <a:t>How can we explain this?</a:t>
            </a:r>
          </a:p>
        </p:txBody>
      </p:sp>
      <p:sp>
        <p:nvSpPr>
          <p:cNvPr id="90115" name="Rectangle 3"/>
          <p:cNvSpPr>
            <a:spLocks noGrp="1" noChangeArrowheads="1"/>
          </p:cNvSpPr>
          <p:nvPr>
            <p:ph type="body" idx="1"/>
          </p:nvPr>
        </p:nvSpPr>
        <p:spPr>
          <a:xfrm>
            <a:off x="685800" y="1447800"/>
            <a:ext cx="7772400" cy="3962400"/>
          </a:xfrm>
        </p:spPr>
        <p:txBody>
          <a:bodyPr/>
          <a:lstStyle/>
          <a:p>
            <a:pPr eaLnBrk="1" hangingPunct="1">
              <a:lnSpc>
                <a:spcPct val="90000"/>
              </a:lnSpc>
              <a:buNone/>
            </a:pPr>
            <a:endParaRPr lang="en-US" sz="2800" dirty="0" smtClean="0"/>
          </a:p>
          <a:p>
            <a:pPr eaLnBrk="1" hangingPunct="1">
              <a:lnSpc>
                <a:spcPct val="90000"/>
              </a:lnSpc>
            </a:pPr>
            <a:r>
              <a:rPr lang="en-US" sz="2800" dirty="0"/>
              <a:t>Multiple universes exist and ours just happens to support </a:t>
            </a:r>
            <a:r>
              <a:rPr lang="en-US" sz="2800" dirty="0" smtClean="0"/>
              <a:t>life</a:t>
            </a:r>
          </a:p>
          <a:p>
            <a:pPr eaLnBrk="1" hangingPunct="1">
              <a:lnSpc>
                <a:spcPct val="90000"/>
              </a:lnSpc>
            </a:pPr>
            <a:r>
              <a:rPr lang="en-US" sz="2800" dirty="0" smtClean="0"/>
              <a:t>There is no evidence for the existence of other universes. If there were they would be in our universe</a:t>
            </a:r>
          </a:p>
          <a:p>
            <a:pPr eaLnBrk="1" hangingPunct="1">
              <a:lnSpc>
                <a:spcPct val="90000"/>
              </a:lnSpc>
            </a:pPr>
            <a:r>
              <a:rPr lang="en-US" sz="2800" dirty="0" smtClean="0"/>
              <a:t>Occam’s razor - among competing hypotheses, the one that makes the fewest assumptions should be selected</a:t>
            </a:r>
          </a:p>
          <a:p>
            <a:pPr eaLnBrk="1" hangingPunct="1">
              <a:lnSpc>
                <a:spcPct val="90000"/>
              </a:lnSpc>
            </a:pPr>
            <a:r>
              <a:rPr lang="en-US" sz="2800" dirty="0" smtClean="0">
                <a:latin typeface="Arial" pitchFamily="-84" charset="0"/>
                <a:ea typeface="ＭＳ Ｐゴシック" pitchFamily="-84" charset="-128"/>
                <a:cs typeface="ＭＳ Ｐゴシック" pitchFamily="-84" charset="-128"/>
              </a:rPr>
              <a:t>Even if there are multiple universes still doesn’t explain why they exist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t>Usual relationship - cooperation </a:t>
            </a:r>
            <a:br>
              <a:rPr lang="en-US" sz="3600"/>
            </a:br>
            <a:r>
              <a:rPr lang="en-US" sz="3600"/>
              <a:t>and interaction</a:t>
            </a:r>
            <a:r>
              <a:rPr lang="en-US"/>
              <a:t> </a:t>
            </a:r>
          </a:p>
        </p:txBody>
      </p:sp>
      <p:sp>
        <p:nvSpPr>
          <p:cNvPr id="25603" name="Rectangle 3"/>
          <p:cNvSpPr>
            <a:spLocks noGrp="1" noChangeArrowheads="1"/>
          </p:cNvSpPr>
          <p:nvPr>
            <p:ph type="body" idx="1"/>
          </p:nvPr>
        </p:nvSpPr>
        <p:spPr>
          <a:xfrm>
            <a:off x="685800" y="1905000"/>
            <a:ext cx="7772400" cy="4114800"/>
          </a:xfrm>
        </p:spPr>
        <p:txBody>
          <a:bodyPr/>
          <a:lstStyle/>
          <a:p>
            <a:pPr eaLnBrk="1" hangingPunct="1">
              <a:buFontTx/>
              <a:buNone/>
            </a:pPr>
            <a:endParaRPr lang="en-US" sz="2800"/>
          </a:p>
          <a:p>
            <a:pPr eaLnBrk="1" hangingPunct="1"/>
            <a:r>
              <a:rPr lang="en-US" sz="2800"/>
              <a:t>Aquinas - Combined Christianity with Aristotle</a:t>
            </a:r>
          </a:p>
          <a:p>
            <a:pPr eaLnBrk="1" hangingPunct="1"/>
            <a:r>
              <a:rPr lang="en-US" sz="2800"/>
              <a:t>Benedictines, Domininicans, Franciscans, and Jesuits were scientific leaders</a:t>
            </a:r>
          </a:p>
          <a:p>
            <a:pPr eaLnBrk="1" hangingPunct="1"/>
            <a:r>
              <a:rPr lang="en-US" sz="2800"/>
              <a:t>Scientists were supported by the Church</a:t>
            </a:r>
          </a:p>
          <a:p>
            <a:pPr eaLnBrk="1" hangingPunct="1"/>
            <a:r>
              <a:rPr lang="en-US" sz="2800"/>
              <a:t>Many great scientists were also believers - Galileo, Kelper, Newton and Maxwell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explain this?</a:t>
            </a:r>
            <a:endParaRPr lang="en-US" dirty="0"/>
          </a:p>
        </p:txBody>
      </p:sp>
      <p:sp>
        <p:nvSpPr>
          <p:cNvPr id="3" name="Content Placeholder 2"/>
          <p:cNvSpPr>
            <a:spLocks noGrp="1"/>
          </p:cNvSpPr>
          <p:nvPr>
            <p:ph idx="1"/>
          </p:nvPr>
        </p:nvSpPr>
        <p:spPr/>
        <p:txBody>
          <a:bodyPr/>
          <a:lstStyle/>
          <a:p>
            <a:r>
              <a:rPr lang="en-US" dirty="0" smtClean="0"/>
              <a:t>An intelligent Creator designed the initial conditions to support the development of complexity, life and consciousness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685800" y="1600200"/>
            <a:ext cx="7772400" cy="1143000"/>
          </a:xfrm>
        </p:spPr>
        <p:txBody>
          <a:bodyPr/>
          <a:lstStyle/>
          <a:p>
            <a:pPr eaLnBrk="1" hangingPunct="1"/>
            <a:r>
              <a:rPr lang="en-US" dirty="0"/>
              <a:t>Which is more believable?</a:t>
            </a:r>
          </a:p>
        </p:txBody>
      </p:sp>
      <p:sp>
        <p:nvSpPr>
          <p:cNvPr id="92163" name="Rectangle 3"/>
          <p:cNvSpPr>
            <a:spLocks noGrp="1" noChangeArrowheads="1"/>
          </p:cNvSpPr>
          <p:nvPr>
            <p:ph type="subTitle" idx="1"/>
          </p:nvPr>
        </p:nvSpPr>
        <p:spPr>
          <a:xfrm>
            <a:off x="1143000" y="4267200"/>
            <a:ext cx="6858000" cy="1981200"/>
          </a:xfrm>
        </p:spPr>
        <p:txBody>
          <a:bodyPr/>
          <a:lstStyle/>
          <a:p>
            <a:pPr algn="l" eaLnBrk="1" hangingPunct="1"/>
            <a:r>
              <a:rPr lang="en-GB" sz="2400" i="1"/>
              <a:t>“When I see all the glories of the cosmos, I can’t help but believe that there is a divine hand behind it all.”</a:t>
            </a:r>
          </a:p>
          <a:p>
            <a:pPr algn="l" eaLnBrk="1" hangingPunct="1"/>
            <a:r>
              <a:rPr lang="en-GB" sz="2400"/>
              <a:t>						Einstein</a:t>
            </a:r>
            <a:endParaRPr lang="en-US"/>
          </a:p>
        </p:txBody>
      </p:sp>
      <p:sp>
        <p:nvSpPr>
          <p:cNvPr id="92164" name="Rectangle 4"/>
          <p:cNvSpPr>
            <a:spLocks noChangeArrowheads="1"/>
          </p:cNvSpPr>
          <p:nvPr/>
        </p:nvSpPr>
        <p:spPr bwMode="auto">
          <a:xfrm>
            <a:off x="1524000" y="3048000"/>
            <a:ext cx="6400800" cy="7620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a:t>God or chance?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Unification thought</a:t>
            </a:r>
          </a:p>
        </p:txBody>
      </p:sp>
      <p:sp>
        <p:nvSpPr>
          <p:cNvPr id="94211" name="Rectangle 3"/>
          <p:cNvSpPr>
            <a:spLocks noGrp="1" noChangeArrowheads="1"/>
          </p:cNvSpPr>
          <p:nvPr>
            <p:ph type="body" idx="1"/>
          </p:nvPr>
        </p:nvSpPr>
        <p:spPr/>
        <p:txBody>
          <a:bodyPr/>
          <a:lstStyle/>
          <a:p>
            <a:pPr eaLnBrk="1" hangingPunct="1">
              <a:buFontTx/>
              <a:buNone/>
            </a:pPr>
            <a:r>
              <a:rPr lang="en-US" sz="2800"/>
              <a:t>	. . . the direction of the development of the universe was determined through the function of reason on the basis of the operation of laws . . . [which] . . . already existed within God's inner hyungsang, even prior to God's creation of the universe . . . In other words, law had been prepared, from the very beginning, for the realization of the purpose.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685800" y="2286000"/>
            <a:ext cx="7772400" cy="2209800"/>
          </a:xfrm>
        </p:spPr>
        <p:txBody>
          <a:bodyPr/>
          <a:lstStyle/>
          <a:p>
            <a:pPr eaLnBrk="1" hangingPunct="1"/>
            <a:r>
              <a:rPr lang="en-US"/>
              <a:t>God versus Darwin?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ctrTitle"/>
          </p:nvPr>
        </p:nvSpPr>
        <p:spPr>
          <a:xfrm>
            <a:off x="685800" y="2286000"/>
            <a:ext cx="7772400" cy="1143000"/>
          </a:xfrm>
        </p:spPr>
        <p:txBody>
          <a:bodyPr/>
          <a:lstStyle/>
          <a:p>
            <a:pPr eaLnBrk="1" hangingPunct="1"/>
            <a:r>
              <a:rPr lang="en-US"/>
              <a:t>The Six Days of Creation</a:t>
            </a:r>
          </a:p>
        </p:txBody>
      </p:sp>
      <p:sp>
        <p:nvSpPr>
          <p:cNvPr id="98307" name="Rectangle 5"/>
          <p:cNvSpPr>
            <a:spLocks noGrp="1" noChangeArrowheads="1"/>
          </p:cNvSpPr>
          <p:nvPr>
            <p:ph type="subTitle" idx="1"/>
          </p:nvPr>
        </p:nvSpPr>
        <p:spPr/>
        <p:txBody>
          <a:bodyPr/>
          <a:lstStyle/>
          <a:p>
            <a:pPr eaLnBrk="1" hangingPunct="1"/>
            <a:r>
              <a:rPr lang="en-US"/>
              <a:t>Fact, fiction or something else?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609600"/>
            <a:ext cx="8534400" cy="1143000"/>
          </a:xfrm>
        </p:spPr>
        <p:txBody>
          <a:bodyPr/>
          <a:lstStyle/>
          <a:p>
            <a:pPr eaLnBrk="1" hangingPunct="1"/>
            <a:r>
              <a:rPr lang="en-US" dirty="0"/>
              <a:t>How can we understand </a:t>
            </a:r>
            <a:br>
              <a:rPr lang="en-US" dirty="0"/>
            </a:br>
            <a:r>
              <a:rPr lang="en-US" dirty="0"/>
              <a:t>the Bible?</a:t>
            </a:r>
            <a:endParaRPr lang="en-US" sz="5400" dirty="0"/>
          </a:p>
        </p:txBody>
      </p:sp>
      <p:sp>
        <p:nvSpPr>
          <p:cNvPr id="100355" name="Rectangle 3"/>
          <p:cNvSpPr>
            <a:spLocks noGrp="1" noChangeArrowheads="1"/>
          </p:cNvSpPr>
          <p:nvPr>
            <p:ph type="body" idx="1"/>
          </p:nvPr>
        </p:nvSpPr>
        <p:spPr/>
        <p:txBody>
          <a:bodyPr/>
          <a:lstStyle/>
          <a:p>
            <a:pPr eaLnBrk="1" hangingPunct="1">
              <a:lnSpc>
                <a:spcPct val="90000"/>
              </a:lnSpc>
            </a:pPr>
            <a:r>
              <a:rPr lang="en-US"/>
              <a:t>Literalism</a:t>
            </a:r>
          </a:p>
          <a:p>
            <a:pPr lvl="1" eaLnBrk="1" hangingPunct="1">
              <a:lnSpc>
                <a:spcPct val="90000"/>
              </a:lnSpc>
            </a:pPr>
            <a:r>
              <a:rPr lang="en-US"/>
              <a:t>The Bible is the inerrant word of God</a:t>
            </a:r>
          </a:p>
          <a:p>
            <a:pPr lvl="1" eaLnBrk="1" hangingPunct="1">
              <a:lnSpc>
                <a:spcPct val="90000"/>
              </a:lnSpc>
            </a:pPr>
            <a:r>
              <a:rPr lang="en-US"/>
              <a:t>The Bible is literally true</a:t>
            </a:r>
          </a:p>
          <a:p>
            <a:pPr eaLnBrk="1" hangingPunct="1">
              <a:lnSpc>
                <a:spcPct val="90000"/>
              </a:lnSpc>
            </a:pPr>
            <a:r>
              <a:rPr lang="en-US"/>
              <a:t>Contextually</a:t>
            </a:r>
          </a:p>
          <a:p>
            <a:pPr lvl="1" eaLnBrk="1" hangingPunct="1">
              <a:lnSpc>
                <a:spcPct val="90000"/>
              </a:lnSpc>
            </a:pPr>
            <a:r>
              <a:rPr lang="en-US"/>
              <a:t>The meaning of the text depends on its context</a:t>
            </a:r>
          </a:p>
          <a:p>
            <a:pPr lvl="1" eaLnBrk="1" hangingPunct="1">
              <a:lnSpc>
                <a:spcPct val="90000"/>
              </a:lnSpc>
            </a:pPr>
            <a:r>
              <a:rPr lang="en-US"/>
              <a:t>Text should be examined rationally</a:t>
            </a:r>
          </a:p>
          <a:p>
            <a:pPr lvl="1" eaLnBrk="1" hangingPunct="1">
              <a:lnSpc>
                <a:spcPct val="90000"/>
              </a:lnSpc>
            </a:pPr>
            <a:r>
              <a:rPr lang="en-US"/>
              <a:t>The Bible contains metaphors and symbols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a:t>Traditional perspective</a:t>
            </a:r>
          </a:p>
        </p:txBody>
      </p:sp>
      <p:sp>
        <p:nvSpPr>
          <p:cNvPr id="102403" name="Rectangle 3"/>
          <p:cNvSpPr>
            <a:spLocks noGrp="1" noChangeArrowheads="1"/>
          </p:cNvSpPr>
          <p:nvPr>
            <p:ph type="body" idx="1"/>
          </p:nvPr>
        </p:nvSpPr>
        <p:spPr/>
        <p:txBody>
          <a:bodyPr/>
          <a:lstStyle/>
          <a:p>
            <a:pPr eaLnBrk="1" hangingPunct="1">
              <a:buFontTx/>
              <a:buNone/>
            </a:pPr>
            <a:r>
              <a:rPr lang="en-US"/>
              <a:t>	“The Bible itself speaks to us of the origin of the universe and its makeup, not in order to provide us with a scientific treatise, but in order to state the correct relationships of man with God and with the universe.”</a:t>
            </a:r>
          </a:p>
          <a:p>
            <a:pPr eaLnBrk="1" hangingPunct="1">
              <a:buFontTx/>
              <a:buNone/>
            </a:pPr>
            <a:r>
              <a:rPr lang="en-US">
                <a:latin typeface="Verdana" pitchFamily="-84" charset="0"/>
              </a:rPr>
              <a:t>					</a:t>
            </a:r>
            <a:r>
              <a:rPr lang="en-US" sz="2400"/>
              <a:t>Pope John Paul II</a:t>
            </a:r>
            <a:endParaRPr lang="en-US">
              <a:latin typeface="Verdana" pitchFamily="-8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t>The first day</a:t>
            </a:r>
          </a:p>
        </p:txBody>
      </p:sp>
      <p:sp>
        <p:nvSpPr>
          <p:cNvPr id="104451" name="Rectangle 4"/>
          <p:cNvSpPr>
            <a:spLocks noGrp="1" noChangeArrowheads="1"/>
          </p:cNvSpPr>
          <p:nvPr>
            <p:ph type="body" idx="1"/>
          </p:nvPr>
        </p:nvSpPr>
        <p:spPr/>
        <p:txBody>
          <a:bodyPr/>
          <a:lstStyle/>
          <a:p>
            <a:pPr eaLnBrk="1" hangingPunct="1"/>
            <a:r>
              <a:rPr lang="en-US"/>
              <a:t>The word “day” in Hebrew means “age”</a:t>
            </a:r>
          </a:p>
          <a:p>
            <a:pPr eaLnBrk="1" hangingPunct="1"/>
            <a:r>
              <a:rPr lang="en-US"/>
              <a:t>So one “age” or day could be millions or billions of years</a:t>
            </a:r>
          </a:p>
          <a:p>
            <a:pPr eaLnBrk="1" hangingPunct="1"/>
            <a:endParaRPr lang="en-US"/>
          </a:p>
          <a:p>
            <a:pPr eaLnBrk="1" hangingPunct="1"/>
            <a:r>
              <a:rPr lang="en-US"/>
              <a:t>Bible - “Let there be light”</a:t>
            </a:r>
          </a:p>
          <a:p>
            <a:pPr eaLnBrk="1" hangingPunct="1"/>
            <a:r>
              <a:rPr lang="en-US"/>
              <a:t>Science - Big Bang - an explosion of light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t>The second day</a:t>
            </a:r>
          </a:p>
        </p:txBody>
      </p:sp>
      <p:sp>
        <p:nvSpPr>
          <p:cNvPr id="106499" name="Rectangle 3"/>
          <p:cNvSpPr>
            <a:spLocks noGrp="1" noChangeArrowheads="1"/>
          </p:cNvSpPr>
          <p:nvPr>
            <p:ph type="body" idx="1"/>
          </p:nvPr>
        </p:nvSpPr>
        <p:spPr/>
        <p:txBody>
          <a:bodyPr/>
          <a:lstStyle/>
          <a:p>
            <a:pPr eaLnBrk="1" hangingPunct="1"/>
            <a:r>
              <a:rPr lang="en-US"/>
              <a:t>Bible - Let the upper and lower waters be separated</a:t>
            </a:r>
          </a:p>
          <a:p>
            <a:pPr eaLnBrk="1" hangingPunct="1"/>
            <a:endParaRPr lang="en-US"/>
          </a:p>
          <a:p>
            <a:pPr eaLnBrk="1" hangingPunct="1"/>
            <a:r>
              <a:rPr lang="en-US"/>
              <a:t>Science - The earth was very hot and so water evaporating forming dense clouds filling the sky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8"/>
          <p:cNvSpPr>
            <a:spLocks noChangeArrowheads="1"/>
          </p:cNvSpPr>
          <p:nvPr/>
        </p:nvSpPr>
        <p:spPr bwMode="auto">
          <a:xfrm>
            <a:off x="2286000" y="1371600"/>
            <a:ext cx="4114800" cy="4038600"/>
          </a:xfrm>
          <a:prstGeom prst="ellipse">
            <a:avLst/>
          </a:prstGeom>
          <a:solidFill>
            <a:srgbClr val="33CCCC"/>
          </a:solidFill>
          <a:ln w="9525">
            <a:solidFill>
              <a:schemeClr val="tx1"/>
            </a:solidFill>
            <a:round/>
            <a:headEnd/>
            <a:tailEnd/>
          </a:ln>
        </p:spPr>
        <p:txBody>
          <a:bodyPr wrap="none" anchor="ctr">
            <a:prstTxWarp prst="textNoShape">
              <a:avLst/>
            </a:prstTxWarp>
          </a:bodyPr>
          <a:lstStyle/>
          <a:p>
            <a:endParaRPr lang="en-US"/>
          </a:p>
        </p:txBody>
      </p:sp>
      <p:sp>
        <p:nvSpPr>
          <p:cNvPr id="108547" name="Oval 7"/>
          <p:cNvSpPr>
            <a:spLocks noChangeArrowheads="1"/>
          </p:cNvSpPr>
          <p:nvPr/>
        </p:nvSpPr>
        <p:spPr bwMode="auto">
          <a:xfrm>
            <a:off x="2514600" y="1676400"/>
            <a:ext cx="3657600" cy="3505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8548" name="Oval 4"/>
          <p:cNvSpPr>
            <a:spLocks noChangeArrowheads="1"/>
          </p:cNvSpPr>
          <p:nvPr/>
        </p:nvSpPr>
        <p:spPr bwMode="auto">
          <a:xfrm>
            <a:off x="3200400" y="2286000"/>
            <a:ext cx="2286000" cy="2209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08549" name="Oval 5"/>
          <p:cNvSpPr>
            <a:spLocks noChangeArrowheads="1"/>
          </p:cNvSpPr>
          <p:nvPr/>
        </p:nvSpPr>
        <p:spPr bwMode="auto">
          <a:xfrm>
            <a:off x="3352800" y="2362200"/>
            <a:ext cx="1981200" cy="2057400"/>
          </a:xfrm>
          <a:prstGeom prst="ellipse">
            <a:avLst/>
          </a:prstGeom>
          <a:solidFill>
            <a:srgbClr val="993300"/>
          </a:solidFill>
          <a:ln w="9525">
            <a:solidFill>
              <a:schemeClr val="tx1"/>
            </a:solidFill>
            <a:round/>
            <a:headEnd/>
            <a:tailEnd/>
          </a:ln>
        </p:spPr>
        <p:txBody>
          <a:bodyPr wrap="none" anchor="ctr">
            <a:prstTxWarp prst="textNoShape">
              <a:avLst/>
            </a:prstTxWarp>
          </a:bodyPr>
          <a:lstStyle/>
          <a:p>
            <a:endParaRPr lang="en-US"/>
          </a:p>
        </p:txBody>
      </p:sp>
      <p:sp>
        <p:nvSpPr>
          <p:cNvPr id="108550" name="Line 11"/>
          <p:cNvSpPr>
            <a:spLocks noChangeShapeType="1"/>
          </p:cNvSpPr>
          <p:nvPr/>
        </p:nvSpPr>
        <p:spPr bwMode="auto">
          <a:xfrm flipV="1">
            <a:off x="4495800" y="1295400"/>
            <a:ext cx="2667000" cy="1981200"/>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08551" name="Text Box 12"/>
          <p:cNvSpPr txBox="1">
            <a:spLocks noChangeArrowheads="1"/>
          </p:cNvSpPr>
          <p:nvPr/>
        </p:nvSpPr>
        <p:spPr bwMode="auto">
          <a:xfrm>
            <a:off x="7299325" y="1038225"/>
            <a:ext cx="912813" cy="457200"/>
          </a:xfrm>
          <a:prstGeom prst="rect">
            <a:avLst/>
          </a:prstGeom>
          <a:noFill/>
          <a:ln w="9525">
            <a:noFill/>
            <a:miter lim="800000"/>
            <a:headEnd/>
            <a:tailEnd/>
          </a:ln>
        </p:spPr>
        <p:txBody>
          <a:bodyPr wrap="none">
            <a:prstTxWarp prst="textNoShape">
              <a:avLst/>
            </a:prstTxWarp>
            <a:spAutoFit/>
          </a:bodyPr>
          <a:lstStyle/>
          <a:p>
            <a:r>
              <a:rPr lang="en-US"/>
              <a:t>Earth</a:t>
            </a:r>
          </a:p>
        </p:txBody>
      </p:sp>
      <p:sp>
        <p:nvSpPr>
          <p:cNvPr id="108552" name="Line 13"/>
          <p:cNvSpPr>
            <a:spLocks noChangeShapeType="1"/>
          </p:cNvSpPr>
          <p:nvPr/>
        </p:nvSpPr>
        <p:spPr bwMode="auto">
          <a:xfrm flipH="1" flipV="1">
            <a:off x="1828800" y="1524000"/>
            <a:ext cx="1828800" cy="1143000"/>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08553" name="Text Box 14"/>
          <p:cNvSpPr txBox="1">
            <a:spLocks noChangeArrowheads="1"/>
          </p:cNvSpPr>
          <p:nvPr/>
        </p:nvSpPr>
        <p:spPr bwMode="auto">
          <a:xfrm>
            <a:off x="669925" y="809625"/>
            <a:ext cx="1844675" cy="822325"/>
          </a:xfrm>
          <a:prstGeom prst="rect">
            <a:avLst/>
          </a:prstGeom>
          <a:noFill/>
          <a:ln w="9525">
            <a:noFill/>
            <a:miter lim="800000"/>
            <a:headEnd/>
            <a:tailEnd/>
          </a:ln>
        </p:spPr>
        <p:txBody>
          <a:bodyPr wrap="none">
            <a:prstTxWarp prst="textNoShape">
              <a:avLst/>
            </a:prstTxWarp>
            <a:spAutoFit/>
          </a:bodyPr>
          <a:lstStyle/>
          <a:p>
            <a:r>
              <a:rPr lang="en-US"/>
              <a:t>Lower water</a:t>
            </a:r>
          </a:p>
          <a:p>
            <a:r>
              <a:rPr lang="en-US"/>
              <a:t>(sea)</a:t>
            </a:r>
          </a:p>
        </p:txBody>
      </p:sp>
      <p:sp>
        <p:nvSpPr>
          <p:cNvPr id="108554" name="Line 15"/>
          <p:cNvSpPr>
            <a:spLocks noChangeShapeType="1"/>
          </p:cNvSpPr>
          <p:nvPr/>
        </p:nvSpPr>
        <p:spPr bwMode="auto">
          <a:xfrm flipH="1">
            <a:off x="1371600" y="4191000"/>
            <a:ext cx="1676400" cy="990600"/>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08555" name="Text Box 16"/>
          <p:cNvSpPr txBox="1">
            <a:spLocks noChangeArrowheads="1"/>
          </p:cNvSpPr>
          <p:nvPr/>
        </p:nvSpPr>
        <p:spPr bwMode="auto">
          <a:xfrm>
            <a:off x="517525" y="5000625"/>
            <a:ext cx="692150" cy="457200"/>
          </a:xfrm>
          <a:prstGeom prst="rect">
            <a:avLst/>
          </a:prstGeom>
          <a:noFill/>
          <a:ln w="9525">
            <a:noFill/>
            <a:miter lim="800000"/>
            <a:headEnd/>
            <a:tailEnd/>
          </a:ln>
        </p:spPr>
        <p:txBody>
          <a:bodyPr wrap="none">
            <a:prstTxWarp prst="textNoShape">
              <a:avLst/>
            </a:prstTxWarp>
            <a:spAutoFit/>
          </a:bodyPr>
          <a:lstStyle/>
          <a:p>
            <a:r>
              <a:rPr lang="en-US"/>
              <a:t>Sky</a:t>
            </a:r>
          </a:p>
        </p:txBody>
      </p:sp>
      <p:sp>
        <p:nvSpPr>
          <p:cNvPr id="108556" name="Line 17"/>
          <p:cNvSpPr>
            <a:spLocks noChangeShapeType="1"/>
          </p:cNvSpPr>
          <p:nvPr/>
        </p:nvSpPr>
        <p:spPr bwMode="auto">
          <a:xfrm flipH="1" flipV="1">
            <a:off x="5943600" y="4495800"/>
            <a:ext cx="1524000" cy="838200"/>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p>
        </p:txBody>
      </p:sp>
      <p:sp>
        <p:nvSpPr>
          <p:cNvPr id="108557" name="Text Box 18"/>
          <p:cNvSpPr txBox="1">
            <a:spLocks noChangeArrowheads="1"/>
          </p:cNvSpPr>
          <p:nvPr/>
        </p:nvSpPr>
        <p:spPr bwMode="auto">
          <a:xfrm>
            <a:off x="7527925" y="5153025"/>
            <a:ext cx="1268413" cy="1187450"/>
          </a:xfrm>
          <a:prstGeom prst="rect">
            <a:avLst/>
          </a:prstGeom>
          <a:noFill/>
          <a:ln w="9525">
            <a:noFill/>
            <a:miter lim="800000"/>
            <a:headEnd/>
            <a:tailEnd/>
          </a:ln>
        </p:spPr>
        <p:txBody>
          <a:bodyPr wrap="none">
            <a:prstTxWarp prst="textNoShape">
              <a:avLst/>
            </a:prstTxWarp>
            <a:spAutoFit/>
          </a:bodyPr>
          <a:lstStyle/>
          <a:p>
            <a:r>
              <a:rPr lang="en-US"/>
              <a:t>Upper</a:t>
            </a:r>
          </a:p>
          <a:p>
            <a:r>
              <a:rPr lang="en-US"/>
              <a:t>Water</a:t>
            </a:r>
          </a:p>
          <a:p>
            <a:r>
              <a:rPr lang="en-US"/>
              <a:t>(clouds)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Quotes of great scientists</a:t>
            </a:r>
          </a:p>
        </p:txBody>
      </p:sp>
      <p:sp>
        <p:nvSpPr>
          <p:cNvPr id="27651" name="Rectangle 3"/>
          <p:cNvSpPr>
            <a:spLocks noGrp="1" noChangeArrowheads="1"/>
          </p:cNvSpPr>
          <p:nvPr>
            <p:ph type="body" idx="1"/>
          </p:nvPr>
        </p:nvSpPr>
        <p:spPr/>
        <p:txBody>
          <a:bodyPr/>
          <a:lstStyle/>
          <a:p>
            <a:pPr eaLnBrk="1" hangingPunct="1">
              <a:lnSpc>
                <a:spcPct val="90000"/>
              </a:lnSpc>
            </a:pPr>
            <a:r>
              <a:rPr lang="en-US" sz="2800"/>
              <a:t>“Mathematics is the language in which God has written the universe.” (Galileo)</a:t>
            </a:r>
          </a:p>
          <a:p>
            <a:pPr eaLnBrk="1" hangingPunct="1">
              <a:lnSpc>
                <a:spcPct val="90000"/>
              </a:lnSpc>
            </a:pPr>
            <a:r>
              <a:rPr lang="en-US" sz="2800"/>
              <a:t>"Science brings men nearer to God.” (Louis Pasteur)</a:t>
            </a:r>
          </a:p>
          <a:p>
            <a:pPr eaLnBrk="1" hangingPunct="1">
              <a:lnSpc>
                <a:spcPct val="90000"/>
              </a:lnSpc>
            </a:pPr>
            <a:r>
              <a:rPr lang="en-US" sz="2800"/>
              <a:t>"It is evident that an acquaintance with natural laws means no less than an acquaintance with the mind of God therein expressed.” (Joule)</a:t>
            </a:r>
          </a:p>
          <a:p>
            <a:pPr eaLnBrk="1" hangingPunct="1">
              <a:lnSpc>
                <a:spcPct val="90000"/>
              </a:lnSpc>
            </a:pPr>
            <a:endParaRPr lang="en-US" sz="28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t>The third day</a:t>
            </a:r>
          </a:p>
        </p:txBody>
      </p:sp>
      <p:sp>
        <p:nvSpPr>
          <p:cNvPr id="110595" name="Rectangle 3"/>
          <p:cNvSpPr>
            <a:spLocks noGrp="1" noChangeArrowheads="1"/>
          </p:cNvSpPr>
          <p:nvPr>
            <p:ph type="body" idx="1"/>
          </p:nvPr>
        </p:nvSpPr>
        <p:spPr/>
        <p:txBody>
          <a:bodyPr/>
          <a:lstStyle/>
          <a:p>
            <a:pPr eaLnBrk="1" hangingPunct="1"/>
            <a:r>
              <a:rPr lang="en-US"/>
              <a:t>Bible - Let land appear and the land be separated from the sea and let plants appear</a:t>
            </a:r>
          </a:p>
          <a:p>
            <a:pPr eaLnBrk="1" hangingPunct="1"/>
            <a:endParaRPr lang="en-US"/>
          </a:p>
          <a:p>
            <a:pPr eaLnBrk="1" hangingPunct="1"/>
            <a:r>
              <a:rPr lang="en-US"/>
              <a:t>Science - The earth was shrinking as it cooled and bubble of land appeared</a:t>
            </a:r>
          </a:p>
          <a:p>
            <a:pPr eaLnBrk="1" hangingPunct="1"/>
            <a:r>
              <a:rPr lang="en-US"/>
              <a:t>Plants were first living organisms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Oval 2"/>
          <p:cNvSpPr>
            <a:spLocks noChangeArrowheads="1"/>
          </p:cNvSpPr>
          <p:nvPr/>
        </p:nvSpPr>
        <p:spPr bwMode="auto">
          <a:xfrm>
            <a:off x="2362200" y="1889125"/>
            <a:ext cx="4114800" cy="4038600"/>
          </a:xfrm>
          <a:prstGeom prst="ellipse">
            <a:avLst/>
          </a:prstGeom>
          <a:solidFill>
            <a:srgbClr val="33CCCC"/>
          </a:solidFill>
          <a:ln w="9525">
            <a:solidFill>
              <a:schemeClr val="tx1"/>
            </a:solidFill>
            <a:round/>
            <a:headEnd/>
            <a:tailEnd/>
          </a:ln>
        </p:spPr>
        <p:txBody>
          <a:bodyPr wrap="none" anchor="ctr">
            <a:prstTxWarp prst="textNoShape">
              <a:avLst/>
            </a:prstTxWarp>
          </a:bodyPr>
          <a:lstStyle/>
          <a:p>
            <a:endParaRPr lang="en-US"/>
          </a:p>
        </p:txBody>
      </p:sp>
      <p:sp>
        <p:nvSpPr>
          <p:cNvPr id="112643" name="Oval 3"/>
          <p:cNvSpPr>
            <a:spLocks noChangeArrowheads="1"/>
          </p:cNvSpPr>
          <p:nvPr/>
        </p:nvSpPr>
        <p:spPr bwMode="auto">
          <a:xfrm>
            <a:off x="2590800" y="2193925"/>
            <a:ext cx="3657600" cy="3505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12644" name="Oval 4"/>
          <p:cNvSpPr>
            <a:spLocks noChangeArrowheads="1"/>
          </p:cNvSpPr>
          <p:nvPr/>
        </p:nvSpPr>
        <p:spPr bwMode="auto">
          <a:xfrm>
            <a:off x="3276600" y="2803525"/>
            <a:ext cx="2286000" cy="2209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12645" name="Oval 5"/>
          <p:cNvSpPr>
            <a:spLocks noChangeArrowheads="1"/>
          </p:cNvSpPr>
          <p:nvPr/>
        </p:nvSpPr>
        <p:spPr bwMode="auto">
          <a:xfrm>
            <a:off x="3352800" y="2879725"/>
            <a:ext cx="2133600" cy="2057400"/>
          </a:xfrm>
          <a:prstGeom prst="ellipse">
            <a:avLst/>
          </a:prstGeom>
          <a:solidFill>
            <a:srgbClr val="993300"/>
          </a:solidFill>
          <a:ln w="9525">
            <a:solidFill>
              <a:schemeClr val="tx1"/>
            </a:solidFill>
            <a:round/>
            <a:headEnd/>
            <a:tailEnd/>
          </a:ln>
        </p:spPr>
        <p:txBody>
          <a:bodyPr wrap="none" anchor="ctr">
            <a:prstTxWarp prst="textNoShape">
              <a:avLst/>
            </a:prstTxWarp>
          </a:bodyPr>
          <a:lstStyle/>
          <a:p>
            <a:endParaRPr lang="en-US"/>
          </a:p>
        </p:txBody>
      </p:sp>
      <p:sp>
        <p:nvSpPr>
          <p:cNvPr id="112646" name="Line 7"/>
          <p:cNvSpPr>
            <a:spLocks noChangeShapeType="1"/>
          </p:cNvSpPr>
          <p:nvPr/>
        </p:nvSpPr>
        <p:spPr bwMode="auto">
          <a:xfrm flipV="1">
            <a:off x="4953000" y="1828800"/>
            <a:ext cx="2362200" cy="1050925"/>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12647" name="Text Box 8"/>
          <p:cNvSpPr txBox="1">
            <a:spLocks noChangeArrowheads="1"/>
          </p:cNvSpPr>
          <p:nvPr/>
        </p:nvSpPr>
        <p:spPr bwMode="auto">
          <a:xfrm>
            <a:off x="7375525" y="1555750"/>
            <a:ext cx="862013" cy="457200"/>
          </a:xfrm>
          <a:prstGeom prst="rect">
            <a:avLst/>
          </a:prstGeom>
          <a:noFill/>
          <a:ln w="9525">
            <a:noFill/>
            <a:miter lim="800000"/>
            <a:headEnd/>
            <a:tailEnd/>
          </a:ln>
        </p:spPr>
        <p:txBody>
          <a:bodyPr wrap="none">
            <a:prstTxWarp prst="textNoShape">
              <a:avLst/>
            </a:prstTxWarp>
            <a:spAutoFit/>
          </a:bodyPr>
          <a:lstStyle/>
          <a:p>
            <a:r>
              <a:rPr lang="en-US"/>
              <a:t>Land</a:t>
            </a:r>
          </a:p>
        </p:txBody>
      </p:sp>
      <p:sp>
        <p:nvSpPr>
          <p:cNvPr id="112648" name="Line 9"/>
          <p:cNvSpPr>
            <a:spLocks noChangeShapeType="1"/>
          </p:cNvSpPr>
          <p:nvPr/>
        </p:nvSpPr>
        <p:spPr bwMode="auto">
          <a:xfrm flipH="1" flipV="1">
            <a:off x="1828800" y="1981200"/>
            <a:ext cx="1828800" cy="1143000"/>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12649" name="Text Box 10"/>
          <p:cNvSpPr txBox="1">
            <a:spLocks noChangeArrowheads="1"/>
          </p:cNvSpPr>
          <p:nvPr/>
        </p:nvSpPr>
        <p:spPr bwMode="auto">
          <a:xfrm>
            <a:off x="746125" y="1327150"/>
            <a:ext cx="1844675" cy="822325"/>
          </a:xfrm>
          <a:prstGeom prst="rect">
            <a:avLst/>
          </a:prstGeom>
          <a:noFill/>
          <a:ln w="9525">
            <a:noFill/>
            <a:miter lim="800000"/>
            <a:headEnd/>
            <a:tailEnd/>
          </a:ln>
        </p:spPr>
        <p:txBody>
          <a:bodyPr wrap="none">
            <a:prstTxWarp prst="textNoShape">
              <a:avLst/>
            </a:prstTxWarp>
            <a:spAutoFit/>
          </a:bodyPr>
          <a:lstStyle/>
          <a:p>
            <a:r>
              <a:rPr lang="en-US"/>
              <a:t>Lower water</a:t>
            </a:r>
          </a:p>
          <a:p>
            <a:r>
              <a:rPr lang="en-US"/>
              <a:t>(sea)</a:t>
            </a:r>
          </a:p>
        </p:txBody>
      </p:sp>
      <p:sp>
        <p:nvSpPr>
          <p:cNvPr id="112650" name="Line 11"/>
          <p:cNvSpPr>
            <a:spLocks noChangeShapeType="1"/>
          </p:cNvSpPr>
          <p:nvPr/>
        </p:nvSpPr>
        <p:spPr bwMode="auto">
          <a:xfrm flipH="1">
            <a:off x="1600200" y="4708525"/>
            <a:ext cx="1524000" cy="930275"/>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12651" name="Text Box 12"/>
          <p:cNvSpPr txBox="1">
            <a:spLocks noChangeArrowheads="1"/>
          </p:cNvSpPr>
          <p:nvPr/>
        </p:nvSpPr>
        <p:spPr bwMode="auto">
          <a:xfrm>
            <a:off x="593725" y="5518150"/>
            <a:ext cx="1827213" cy="457200"/>
          </a:xfrm>
          <a:prstGeom prst="rect">
            <a:avLst/>
          </a:prstGeom>
          <a:noFill/>
          <a:ln w="9525">
            <a:noFill/>
            <a:miter lim="800000"/>
            <a:headEnd/>
            <a:tailEnd/>
          </a:ln>
        </p:spPr>
        <p:txBody>
          <a:bodyPr wrap="none">
            <a:prstTxWarp prst="textNoShape">
              <a:avLst/>
            </a:prstTxWarp>
            <a:spAutoFit/>
          </a:bodyPr>
          <a:lstStyle/>
          <a:p>
            <a:r>
              <a:rPr lang="en-US"/>
              <a:t>Atmosphere</a:t>
            </a:r>
          </a:p>
        </p:txBody>
      </p:sp>
      <p:sp>
        <p:nvSpPr>
          <p:cNvPr id="112652" name="Line 13"/>
          <p:cNvSpPr>
            <a:spLocks noChangeShapeType="1"/>
          </p:cNvSpPr>
          <p:nvPr/>
        </p:nvSpPr>
        <p:spPr bwMode="auto">
          <a:xfrm flipH="1" flipV="1">
            <a:off x="6019800" y="5013325"/>
            <a:ext cx="1524000" cy="838200"/>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p>
        </p:txBody>
      </p:sp>
      <p:sp>
        <p:nvSpPr>
          <p:cNvPr id="112653" name="Text Box 14"/>
          <p:cNvSpPr txBox="1">
            <a:spLocks noChangeArrowheads="1"/>
          </p:cNvSpPr>
          <p:nvPr/>
        </p:nvSpPr>
        <p:spPr bwMode="auto">
          <a:xfrm>
            <a:off x="7467600" y="5410200"/>
            <a:ext cx="1268413" cy="1187450"/>
          </a:xfrm>
          <a:prstGeom prst="rect">
            <a:avLst/>
          </a:prstGeom>
          <a:noFill/>
          <a:ln w="9525">
            <a:noFill/>
            <a:miter lim="800000"/>
            <a:headEnd/>
            <a:tailEnd/>
          </a:ln>
        </p:spPr>
        <p:txBody>
          <a:bodyPr wrap="none">
            <a:prstTxWarp prst="textNoShape">
              <a:avLst/>
            </a:prstTxWarp>
            <a:spAutoFit/>
          </a:bodyPr>
          <a:lstStyle/>
          <a:p>
            <a:r>
              <a:rPr lang="en-US"/>
              <a:t>Upper</a:t>
            </a:r>
          </a:p>
          <a:p>
            <a:r>
              <a:rPr lang="en-US"/>
              <a:t>Water</a:t>
            </a:r>
          </a:p>
          <a:p>
            <a:r>
              <a:rPr lang="en-US"/>
              <a:t>(clouds)</a:t>
            </a:r>
          </a:p>
        </p:txBody>
      </p:sp>
      <p:sp>
        <p:nvSpPr>
          <p:cNvPr id="112654" name="Freeform 15"/>
          <p:cNvSpPr>
            <a:spLocks/>
          </p:cNvSpPr>
          <p:nvPr/>
        </p:nvSpPr>
        <p:spPr bwMode="auto">
          <a:xfrm>
            <a:off x="3886200" y="2651125"/>
            <a:ext cx="1295400" cy="685800"/>
          </a:xfrm>
          <a:custGeom>
            <a:avLst/>
            <a:gdLst>
              <a:gd name="T0" fmla="*/ 3200926 w 724"/>
              <a:gd name="T1" fmla="*/ 993478514 h 388"/>
              <a:gd name="T2" fmla="*/ 38416483 w 724"/>
              <a:gd name="T3" fmla="*/ 624829198 h 388"/>
              <a:gd name="T4" fmla="*/ 192080624 w 724"/>
              <a:gd name="T5" fmla="*/ 403015319 h 388"/>
              <a:gd name="T6" fmla="*/ 867560155 w 724"/>
              <a:gd name="T7" fmla="*/ 0 h 388"/>
              <a:gd name="T8" fmla="*/ 1395780975 w 724"/>
              <a:gd name="T9" fmla="*/ 293669105 h 388"/>
              <a:gd name="T10" fmla="*/ 1507827708 w 724"/>
              <a:gd name="T11" fmla="*/ 331160094 h 388"/>
              <a:gd name="T12" fmla="*/ 1357364493 w 724"/>
              <a:gd name="T13" fmla="*/ 293669105 h 388"/>
              <a:gd name="T14" fmla="*/ 1658289133 w 724"/>
              <a:gd name="T15" fmla="*/ 0 h 388"/>
              <a:gd name="T16" fmla="*/ 1885583524 w 724"/>
              <a:gd name="T17" fmla="*/ 256179883 h 388"/>
              <a:gd name="T18" fmla="*/ 2074463222 w 724"/>
              <a:gd name="T19" fmla="*/ 515484752 h 388"/>
              <a:gd name="T20" fmla="*/ 2147483647 w 724"/>
              <a:gd name="T21" fmla="*/ 549850755 h 388"/>
              <a:gd name="T22" fmla="*/ 2147483647 w 724"/>
              <a:gd name="T23" fmla="*/ 1027844518 h 388"/>
              <a:gd name="T24" fmla="*/ 2074463222 w 724"/>
              <a:gd name="T25" fmla="*/ 1212169175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4"/>
              <a:gd name="T40" fmla="*/ 0 h 388"/>
              <a:gd name="T41" fmla="*/ 724 w 724"/>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4" h="388">
                <a:moveTo>
                  <a:pt x="1" y="318"/>
                </a:moveTo>
                <a:cubicBezTo>
                  <a:pt x="4" y="278"/>
                  <a:pt x="0" y="237"/>
                  <a:pt x="12" y="200"/>
                </a:cubicBezTo>
                <a:cubicBezTo>
                  <a:pt x="20" y="172"/>
                  <a:pt x="44" y="152"/>
                  <a:pt x="60" y="129"/>
                </a:cubicBezTo>
                <a:cubicBezTo>
                  <a:pt x="112" y="51"/>
                  <a:pt x="187" y="28"/>
                  <a:pt x="271" y="0"/>
                </a:cubicBezTo>
                <a:cubicBezTo>
                  <a:pt x="333" y="20"/>
                  <a:pt x="380" y="74"/>
                  <a:pt x="436" y="94"/>
                </a:cubicBezTo>
                <a:cubicBezTo>
                  <a:pt x="447" y="98"/>
                  <a:pt x="483" y="106"/>
                  <a:pt x="471" y="106"/>
                </a:cubicBezTo>
                <a:cubicBezTo>
                  <a:pt x="454" y="106"/>
                  <a:pt x="439" y="98"/>
                  <a:pt x="424" y="94"/>
                </a:cubicBezTo>
                <a:cubicBezTo>
                  <a:pt x="449" y="31"/>
                  <a:pt x="456" y="21"/>
                  <a:pt x="518" y="0"/>
                </a:cubicBezTo>
                <a:cubicBezTo>
                  <a:pt x="576" y="19"/>
                  <a:pt x="553" y="30"/>
                  <a:pt x="589" y="82"/>
                </a:cubicBezTo>
                <a:cubicBezTo>
                  <a:pt x="612" y="153"/>
                  <a:pt x="590" y="151"/>
                  <a:pt x="648" y="165"/>
                </a:cubicBezTo>
                <a:cubicBezTo>
                  <a:pt x="667" y="169"/>
                  <a:pt x="687" y="172"/>
                  <a:pt x="707" y="176"/>
                </a:cubicBezTo>
                <a:cubicBezTo>
                  <a:pt x="724" y="234"/>
                  <a:pt x="704" y="280"/>
                  <a:pt x="671" y="329"/>
                </a:cubicBezTo>
                <a:cubicBezTo>
                  <a:pt x="656" y="373"/>
                  <a:pt x="664" y="353"/>
                  <a:pt x="648" y="388"/>
                </a:cubicBezTo>
              </a:path>
            </a:pathLst>
          </a:custGeom>
          <a:solidFill>
            <a:srgbClr val="993300"/>
          </a:solidFill>
          <a:ln w="9525">
            <a:solidFill>
              <a:schemeClr val="tx1"/>
            </a:solidFill>
            <a:round/>
            <a:headEnd/>
            <a:tailEnd/>
          </a:ln>
        </p:spPr>
        <p:txBody>
          <a:bodyPr wrap="none" anchor="ctr">
            <a:prstTxWarp prst="textNoShape">
              <a:avLst/>
            </a:prstTxWarp>
          </a:bodyPr>
          <a:lstStyle/>
          <a:p>
            <a:endParaRPr lang="en-US"/>
          </a:p>
        </p:txBody>
      </p:sp>
      <p:sp>
        <p:nvSpPr>
          <p:cNvPr id="112655" name="Rectangle 17"/>
          <p:cNvSpPr>
            <a:spLocks noGrp="1" noChangeArrowheads="1"/>
          </p:cNvSpPr>
          <p:nvPr>
            <p:ph type="title"/>
          </p:nvPr>
        </p:nvSpPr>
        <p:spPr>
          <a:xfrm>
            <a:off x="685800" y="304800"/>
            <a:ext cx="7772400" cy="1143000"/>
          </a:xfrm>
        </p:spPr>
        <p:txBody>
          <a:bodyPr/>
          <a:lstStyle/>
          <a:p>
            <a:pPr eaLnBrk="1" hangingPunct="1"/>
            <a:r>
              <a:rPr lang="en-US"/>
              <a:t>Let dry land appear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t>Gondwanaland</a:t>
            </a:r>
          </a:p>
        </p:txBody>
      </p:sp>
      <p:pic>
        <p:nvPicPr>
          <p:cNvPr id="114691" name="Picture 4" descr="Pangaea"/>
          <p:cNvPicPr>
            <a:picLocks noGrp="1" noChangeAspect="1" noChangeArrowheads="1"/>
          </p:cNvPicPr>
          <p:nvPr>
            <p:ph idx="1"/>
          </p:nvPr>
        </p:nvPicPr>
        <p:blipFill>
          <a:blip r:embed="rId3"/>
          <a:srcRect/>
          <a:stretch>
            <a:fillRect/>
          </a:stretch>
        </p:blipFill>
        <p:spPr>
          <a:xfrm>
            <a:off x="2016125" y="1981200"/>
            <a:ext cx="5110163" cy="41148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a:t>And plants</a:t>
            </a:r>
          </a:p>
        </p:txBody>
      </p:sp>
      <p:pic>
        <p:nvPicPr>
          <p:cNvPr id="116739" name="Picture 7" descr="campanula_pritchards_variety"/>
          <p:cNvPicPr>
            <a:picLocks noGrp="1" noChangeAspect="1" noChangeArrowheads="1"/>
          </p:cNvPicPr>
          <p:nvPr>
            <p:ph sz="half" idx="1"/>
          </p:nvPr>
        </p:nvPicPr>
        <p:blipFill>
          <a:blip r:embed="rId3"/>
          <a:srcRect/>
          <a:stretch>
            <a:fillRect/>
          </a:stretch>
        </p:blipFill>
        <p:spPr>
          <a:xfrm>
            <a:off x="1600200" y="1981200"/>
            <a:ext cx="1981200" cy="1981200"/>
          </a:xfrm>
        </p:spPr>
      </p:pic>
      <p:pic>
        <p:nvPicPr>
          <p:cNvPr id="116740" name="Picture 8" descr="Jungle-in-Central-Laos"/>
          <p:cNvPicPr>
            <a:picLocks noGrp="1" noChangeAspect="1" noChangeArrowheads="1"/>
          </p:cNvPicPr>
          <p:nvPr>
            <p:ph sz="quarter" idx="2"/>
          </p:nvPr>
        </p:nvPicPr>
        <p:blipFill>
          <a:blip r:embed="rId4"/>
          <a:srcRect/>
          <a:stretch>
            <a:fillRect/>
          </a:stretch>
        </p:blipFill>
        <p:spPr>
          <a:xfrm>
            <a:off x="5232400" y="1981200"/>
            <a:ext cx="2641600" cy="1981200"/>
          </a:xfrm>
        </p:spPr>
      </p:pic>
      <p:pic>
        <p:nvPicPr>
          <p:cNvPr id="116741" name="Picture 9" descr="strictus"/>
          <p:cNvPicPr>
            <a:picLocks noGrp="1" noChangeAspect="1" noChangeArrowheads="1"/>
          </p:cNvPicPr>
          <p:nvPr>
            <p:ph sz="quarter" idx="3"/>
          </p:nvPr>
        </p:nvPicPr>
        <p:blipFill>
          <a:blip r:embed="rId5"/>
          <a:srcRect/>
          <a:stretch>
            <a:fillRect/>
          </a:stretch>
        </p:blipFill>
        <p:spPr>
          <a:xfrm>
            <a:off x="1846263" y="4114800"/>
            <a:ext cx="1489075" cy="1981200"/>
          </a:xfrm>
        </p:spPr>
      </p:pic>
      <p:pic>
        <p:nvPicPr>
          <p:cNvPr id="116742" name="Picture 10" descr="119400953_a6f1f5c16a_b"/>
          <p:cNvPicPr>
            <a:picLocks noGrp="1" noChangeAspect="1" noChangeArrowheads="1"/>
          </p:cNvPicPr>
          <p:nvPr>
            <p:ph sz="quarter" idx="4"/>
          </p:nvPr>
        </p:nvPicPr>
        <p:blipFill>
          <a:blip r:embed="rId6"/>
          <a:srcRect/>
          <a:stretch>
            <a:fillRect/>
          </a:stretch>
        </p:blipFill>
        <p:spPr>
          <a:xfrm>
            <a:off x="5867400" y="4114800"/>
            <a:ext cx="1370013" cy="19812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t>The fourth day</a:t>
            </a:r>
          </a:p>
        </p:txBody>
      </p:sp>
      <p:sp>
        <p:nvSpPr>
          <p:cNvPr id="118787" name="Rectangle 7"/>
          <p:cNvSpPr>
            <a:spLocks noGrp="1" noChangeArrowheads="1"/>
          </p:cNvSpPr>
          <p:nvPr>
            <p:ph type="body" idx="1"/>
          </p:nvPr>
        </p:nvSpPr>
        <p:spPr/>
        <p:txBody>
          <a:bodyPr/>
          <a:lstStyle/>
          <a:p>
            <a:pPr eaLnBrk="1" hangingPunct="1">
              <a:lnSpc>
                <a:spcPct val="90000"/>
              </a:lnSpc>
            </a:pPr>
            <a:r>
              <a:rPr lang="en-US"/>
              <a:t>Bible - Let the sun and the moon and the stars appear</a:t>
            </a:r>
          </a:p>
          <a:p>
            <a:pPr eaLnBrk="1" hangingPunct="1">
              <a:lnSpc>
                <a:spcPct val="90000"/>
              </a:lnSpc>
            </a:pPr>
            <a:endParaRPr lang="en-US"/>
          </a:p>
          <a:p>
            <a:pPr eaLnBrk="1" hangingPunct="1">
              <a:lnSpc>
                <a:spcPct val="90000"/>
              </a:lnSpc>
            </a:pPr>
            <a:r>
              <a:rPr lang="en-US"/>
              <a:t>Science - What seems to be wrong here?</a:t>
            </a:r>
          </a:p>
          <a:p>
            <a:pPr eaLnBrk="1" hangingPunct="1">
              <a:lnSpc>
                <a:spcPct val="90000"/>
              </a:lnSpc>
            </a:pPr>
            <a:r>
              <a:rPr lang="en-US"/>
              <a:t>As the earth cooled and plants generated oxygen the atmosphere changed. The sky became visible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152400"/>
            <a:ext cx="7772400" cy="914400"/>
          </a:xfrm>
        </p:spPr>
        <p:txBody>
          <a:bodyPr/>
          <a:lstStyle/>
          <a:p>
            <a:pPr eaLnBrk="1" hangingPunct="1"/>
            <a:r>
              <a:rPr lang="en-US"/>
              <a:t>Let the sun and moon appear</a:t>
            </a:r>
          </a:p>
        </p:txBody>
      </p:sp>
      <p:sp>
        <p:nvSpPr>
          <p:cNvPr id="120835" name="Oval 8"/>
          <p:cNvSpPr>
            <a:spLocks noChangeArrowheads="1"/>
          </p:cNvSpPr>
          <p:nvPr/>
        </p:nvSpPr>
        <p:spPr bwMode="auto">
          <a:xfrm>
            <a:off x="2514600" y="1981200"/>
            <a:ext cx="3657600" cy="3505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20836" name="Oval 9"/>
          <p:cNvSpPr>
            <a:spLocks noChangeArrowheads="1"/>
          </p:cNvSpPr>
          <p:nvPr/>
        </p:nvSpPr>
        <p:spPr bwMode="auto">
          <a:xfrm>
            <a:off x="3200400" y="2590800"/>
            <a:ext cx="2286000" cy="2209800"/>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20837" name="Oval 10"/>
          <p:cNvSpPr>
            <a:spLocks noChangeArrowheads="1"/>
          </p:cNvSpPr>
          <p:nvPr/>
        </p:nvSpPr>
        <p:spPr bwMode="auto">
          <a:xfrm>
            <a:off x="3276600" y="2667000"/>
            <a:ext cx="2133600" cy="2057400"/>
          </a:xfrm>
          <a:prstGeom prst="ellipse">
            <a:avLst/>
          </a:prstGeom>
          <a:solidFill>
            <a:srgbClr val="993300"/>
          </a:solidFill>
          <a:ln w="9525">
            <a:solidFill>
              <a:schemeClr val="tx1"/>
            </a:solidFill>
            <a:round/>
            <a:headEnd/>
            <a:tailEnd/>
          </a:ln>
        </p:spPr>
        <p:txBody>
          <a:bodyPr wrap="none" anchor="ctr">
            <a:prstTxWarp prst="textNoShape">
              <a:avLst/>
            </a:prstTxWarp>
          </a:bodyPr>
          <a:lstStyle/>
          <a:p>
            <a:endParaRPr lang="en-US"/>
          </a:p>
        </p:txBody>
      </p:sp>
      <p:sp>
        <p:nvSpPr>
          <p:cNvPr id="120838" name="Line 16"/>
          <p:cNvSpPr>
            <a:spLocks noChangeShapeType="1"/>
          </p:cNvSpPr>
          <p:nvPr/>
        </p:nvSpPr>
        <p:spPr bwMode="auto">
          <a:xfrm flipH="1">
            <a:off x="1600200" y="4495800"/>
            <a:ext cx="1447800" cy="838200"/>
          </a:xfrm>
          <a:prstGeom prst="line">
            <a:avLst/>
          </a:prstGeom>
          <a:noFill/>
          <a:ln w="28575">
            <a:solidFill>
              <a:schemeClr val="tx1"/>
            </a:solidFill>
            <a:round/>
            <a:headEnd type="triangle" w="lg" len="lg"/>
            <a:tailEnd/>
          </a:ln>
        </p:spPr>
        <p:txBody>
          <a:bodyPr wrap="none" anchor="ctr">
            <a:prstTxWarp prst="textNoShape">
              <a:avLst/>
            </a:prstTxWarp>
          </a:bodyPr>
          <a:lstStyle/>
          <a:p>
            <a:endParaRPr lang="en-US"/>
          </a:p>
        </p:txBody>
      </p:sp>
      <p:sp>
        <p:nvSpPr>
          <p:cNvPr id="120839" name="Text Box 17"/>
          <p:cNvSpPr txBox="1">
            <a:spLocks noChangeArrowheads="1"/>
          </p:cNvSpPr>
          <p:nvPr/>
        </p:nvSpPr>
        <p:spPr bwMode="auto">
          <a:xfrm>
            <a:off x="517525" y="5305425"/>
            <a:ext cx="1827213" cy="457200"/>
          </a:xfrm>
          <a:prstGeom prst="rect">
            <a:avLst/>
          </a:prstGeom>
          <a:noFill/>
          <a:ln w="9525">
            <a:noFill/>
            <a:miter lim="800000"/>
            <a:headEnd/>
            <a:tailEnd/>
          </a:ln>
        </p:spPr>
        <p:txBody>
          <a:bodyPr wrap="none">
            <a:prstTxWarp prst="textNoShape">
              <a:avLst/>
            </a:prstTxWarp>
            <a:spAutoFit/>
          </a:bodyPr>
          <a:lstStyle/>
          <a:p>
            <a:r>
              <a:rPr lang="en-US"/>
              <a:t>Atmosphere</a:t>
            </a:r>
          </a:p>
        </p:txBody>
      </p:sp>
      <p:sp>
        <p:nvSpPr>
          <p:cNvPr id="120840" name="Freeform 20"/>
          <p:cNvSpPr>
            <a:spLocks/>
          </p:cNvSpPr>
          <p:nvPr/>
        </p:nvSpPr>
        <p:spPr bwMode="auto">
          <a:xfrm>
            <a:off x="3810000" y="2438400"/>
            <a:ext cx="1295400" cy="685800"/>
          </a:xfrm>
          <a:custGeom>
            <a:avLst/>
            <a:gdLst>
              <a:gd name="T0" fmla="*/ 3200926 w 724"/>
              <a:gd name="T1" fmla="*/ 993478514 h 388"/>
              <a:gd name="T2" fmla="*/ 38416483 w 724"/>
              <a:gd name="T3" fmla="*/ 624829198 h 388"/>
              <a:gd name="T4" fmla="*/ 192080624 w 724"/>
              <a:gd name="T5" fmla="*/ 403015319 h 388"/>
              <a:gd name="T6" fmla="*/ 867560155 w 724"/>
              <a:gd name="T7" fmla="*/ 0 h 388"/>
              <a:gd name="T8" fmla="*/ 1395780975 w 724"/>
              <a:gd name="T9" fmla="*/ 293669105 h 388"/>
              <a:gd name="T10" fmla="*/ 1507827708 w 724"/>
              <a:gd name="T11" fmla="*/ 331160094 h 388"/>
              <a:gd name="T12" fmla="*/ 1357364493 w 724"/>
              <a:gd name="T13" fmla="*/ 293669105 h 388"/>
              <a:gd name="T14" fmla="*/ 1658289133 w 724"/>
              <a:gd name="T15" fmla="*/ 0 h 388"/>
              <a:gd name="T16" fmla="*/ 1885583524 w 724"/>
              <a:gd name="T17" fmla="*/ 256179883 h 388"/>
              <a:gd name="T18" fmla="*/ 2074463222 w 724"/>
              <a:gd name="T19" fmla="*/ 515484752 h 388"/>
              <a:gd name="T20" fmla="*/ 2147483647 w 724"/>
              <a:gd name="T21" fmla="*/ 549850755 h 388"/>
              <a:gd name="T22" fmla="*/ 2147483647 w 724"/>
              <a:gd name="T23" fmla="*/ 1027844518 h 388"/>
              <a:gd name="T24" fmla="*/ 2074463222 w 724"/>
              <a:gd name="T25" fmla="*/ 1212169175 h 3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4"/>
              <a:gd name="T40" fmla="*/ 0 h 388"/>
              <a:gd name="T41" fmla="*/ 724 w 724"/>
              <a:gd name="T42" fmla="*/ 388 h 3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4" h="388">
                <a:moveTo>
                  <a:pt x="1" y="318"/>
                </a:moveTo>
                <a:cubicBezTo>
                  <a:pt x="4" y="278"/>
                  <a:pt x="0" y="237"/>
                  <a:pt x="12" y="200"/>
                </a:cubicBezTo>
                <a:cubicBezTo>
                  <a:pt x="20" y="172"/>
                  <a:pt x="44" y="152"/>
                  <a:pt x="60" y="129"/>
                </a:cubicBezTo>
                <a:cubicBezTo>
                  <a:pt x="112" y="51"/>
                  <a:pt x="187" y="28"/>
                  <a:pt x="271" y="0"/>
                </a:cubicBezTo>
                <a:cubicBezTo>
                  <a:pt x="333" y="20"/>
                  <a:pt x="380" y="74"/>
                  <a:pt x="436" y="94"/>
                </a:cubicBezTo>
                <a:cubicBezTo>
                  <a:pt x="447" y="98"/>
                  <a:pt x="483" y="106"/>
                  <a:pt x="471" y="106"/>
                </a:cubicBezTo>
                <a:cubicBezTo>
                  <a:pt x="454" y="106"/>
                  <a:pt x="439" y="98"/>
                  <a:pt x="424" y="94"/>
                </a:cubicBezTo>
                <a:cubicBezTo>
                  <a:pt x="449" y="31"/>
                  <a:pt x="456" y="21"/>
                  <a:pt x="518" y="0"/>
                </a:cubicBezTo>
                <a:cubicBezTo>
                  <a:pt x="576" y="19"/>
                  <a:pt x="553" y="30"/>
                  <a:pt x="589" y="82"/>
                </a:cubicBezTo>
                <a:cubicBezTo>
                  <a:pt x="612" y="153"/>
                  <a:pt x="590" y="151"/>
                  <a:pt x="648" y="165"/>
                </a:cubicBezTo>
                <a:cubicBezTo>
                  <a:pt x="667" y="169"/>
                  <a:pt x="687" y="172"/>
                  <a:pt x="707" y="176"/>
                </a:cubicBezTo>
                <a:cubicBezTo>
                  <a:pt x="724" y="234"/>
                  <a:pt x="704" y="280"/>
                  <a:pt x="671" y="329"/>
                </a:cubicBezTo>
                <a:cubicBezTo>
                  <a:pt x="656" y="373"/>
                  <a:pt x="664" y="353"/>
                  <a:pt x="648" y="388"/>
                </a:cubicBezTo>
              </a:path>
            </a:pathLst>
          </a:custGeom>
          <a:solidFill>
            <a:srgbClr val="993300"/>
          </a:solidFill>
          <a:ln w="9525">
            <a:solidFill>
              <a:schemeClr val="tx1"/>
            </a:solidFill>
            <a:round/>
            <a:headEnd/>
            <a:tailEnd/>
          </a:ln>
        </p:spPr>
        <p:txBody>
          <a:bodyPr wrap="none" anchor="ctr">
            <a:prstTxWarp prst="textNoShape">
              <a:avLst/>
            </a:prstTxWarp>
          </a:bodyPr>
          <a:lstStyle/>
          <a:p>
            <a:endParaRPr lang="en-US"/>
          </a:p>
        </p:txBody>
      </p:sp>
      <p:pic>
        <p:nvPicPr>
          <p:cNvPr id="120841" name="Picture 21" descr="sun04"/>
          <p:cNvPicPr>
            <a:picLocks noChangeAspect="1" noChangeArrowheads="1"/>
          </p:cNvPicPr>
          <p:nvPr/>
        </p:nvPicPr>
        <p:blipFill>
          <a:blip r:embed="rId3"/>
          <a:srcRect/>
          <a:stretch>
            <a:fillRect/>
          </a:stretch>
        </p:blipFill>
        <p:spPr bwMode="auto">
          <a:xfrm>
            <a:off x="7010400" y="1219200"/>
            <a:ext cx="1371600" cy="1371600"/>
          </a:xfrm>
          <a:prstGeom prst="rect">
            <a:avLst/>
          </a:prstGeom>
          <a:noFill/>
          <a:ln w="9525">
            <a:noFill/>
            <a:miter lim="800000"/>
            <a:headEnd/>
            <a:tailEnd/>
          </a:ln>
        </p:spPr>
      </p:pic>
      <p:pic>
        <p:nvPicPr>
          <p:cNvPr id="120842" name="Picture 22" descr="cp122"/>
          <p:cNvPicPr>
            <a:picLocks noChangeAspect="1" noChangeArrowheads="1"/>
          </p:cNvPicPr>
          <p:nvPr/>
        </p:nvPicPr>
        <p:blipFill>
          <a:blip r:embed="rId4"/>
          <a:srcRect/>
          <a:stretch>
            <a:fillRect/>
          </a:stretch>
        </p:blipFill>
        <p:spPr bwMode="auto">
          <a:xfrm>
            <a:off x="609600" y="1524000"/>
            <a:ext cx="79692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t>The fifth day</a:t>
            </a:r>
          </a:p>
        </p:txBody>
      </p:sp>
      <p:sp>
        <p:nvSpPr>
          <p:cNvPr id="122883" name="Rectangle 3"/>
          <p:cNvSpPr>
            <a:spLocks noGrp="1" noChangeArrowheads="1"/>
          </p:cNvSpPr>
          <p:nvPr>
            <p:ph type="body" sz="half" idx="1"/>
          </p:nvPr>
        </p:nvSpPr>
        <p:spPr/>
        <p:txBody>
          <a:bodyPr/>
          <a:lstStyle/>
          <a:p>
            <a:pPr eaLnBrk="1" hangingPunct="1"/>
            <a:r>
              <a:rPr lang="en-US" sz="2800"/>
              <a:t>Let the fish and birds appear</a:t>
            </a:r>
          </a:p>
        </p:txBody>
      </p:sp>
      <p:pic>
        <p:nvPicPr>
          <p:cNvPr id="122884" name="Picture 6" descr="Anenomes"/>
          <p:cNvPicPr>
            <a:picLocks noGrp="1" noChangeAspect="1" noChangeArrowheads="1"/>
          </p:cNvPicPr>
          <p:nvPr>
            <p:ph sz="quarter" idx="2"/>
          </p:nvPr>
        </p:nvPicPr>
        <p:blipFill>
          <a:blip r:embed="rId3"/>
          <a:srcRect/>
          <a:stretch>
            <a:fillRect/>
          </a:stretch>
        </p:blipFill>
        <p:spPr>
          <a:xfrm>
            <a:off x="4191000" y="1676400"/>
            <a:ext cx="1412875" cy="1981200"/>
          </a:xfrm>
          <a:noFill/>
        </p:spPr>
      </p:pic>
      <p:pic>
        <p:nvPicPr>
          <p:cNvPr id="122885" name="Picture 7" descr="prehistoric"/>
          <p:cNvPicPr>
            <a:picLocks noChangeAspect="1" noChangeArrowheads="1"/>
          </p:cNvPicPr>
          <p:nvPr/>
        </p:nvPicPr>
        <p:blipFill>
          <a:blip r:embed="rId4"/>
          <a:srcRect/>
          <a:stretch>
            <a:fillRect/>
          </a:stretch>
        </p:blipFill>
        <p:spPr bwMode="auto">
          <a:xfrm>
            <a:off x="6096000" y="1752600"/>
            <a:ext cx="2108200" cy="1981200"/>
          </a:xfrm>
          <a:prstGeom prst="rect">
            <a:avLst/>
          </a:prstGeom>
          <a:noFill/>
          <a:ln w="9525">
            <a:noFill/>
            <a:miter lim="800000"/>
            <a:headEnd/>
            <a:tailEnd/>
          </a:ln>
        </p:spPr>
      </p:pic>
      <p:pic>
        <p:nvPicPr>
          <p:cNvPr id="122886" name="Picture 8" descr="brownthrasher1a"/>
          <p:cNvPicPr>
            <a:picLocks noGrp="1" noChangeAspect="1" noChangeArrowheads="1"/>
          </p:cNvPicPr>
          <p:nvPr>
            <p:ph sz="quarter" idx="3"/>
          </p:nvPr>
        </p:nvPicPr>
        <p:blipFill>
          <a:blip r:embed="rId5"/>
          <a:srcRect/>
          <a:stretch>
            <a:fillRect/>
          </a:stretch>
        </p:blipFill>
        <p:spPr>
          <a:xfrm>
            <a:off x="5232400" y="4114800"/>
            <a:ext cx="2641600" cy="1981200"/>
          </a:xfrm>
          <a:noFill/>
        </p:spPr>
      </p:pic>
      <p:pic>
        <p:nvPicPr>
          <p:cNvPr id="122887" name="Picture 9" descr="AA4"/>
          <p:cNvPicPr>
            <a:picLocks noChangeAspect="1" noChangeArrowheads="1"/>
          </p:cNvPicPr>
          <p:nvPr/>
        </p:nvPicPr>
        <p:blipFill>
          <a:blip r:embed="rId6"/>
          <a:srcRect/>
          <a:stretch>
            <a:fillRect/>
          </a:stretch>
        </p:blipFill>
        <p:spPr bwMode="auto">
          <a:xfrm>
            <a:off x="922338" y="4114800"/>
            <a:ext cx="33369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t>The sixth day</a:t>
            </a:r>
          </a:p>
        </p:txBody>
      </p:sp>
      <p:pic>
        <p:nvPicPr>
          <p:cNvPr id="124931" name="Picture 7" descr="amphibians"/>
          <p:cNvPicPr>
            <a:picLocks noGrp="1" noChangeAspect="1" noChangeArrowheads="1"/>
          </p:cNvPicPr>
          <p:nvPr>
            <p:ph sz="quarter" idx="2"/>
          </p:nvPr>
        </p:nvPicPr>
        <p:blipFill>
          <a:blip r:embed="rId3"/>
          <a:srcRect/>
          <a:stretch>
            <a:fillRect/>
          </a:stretch>
        </p:blipFill>
        <p:spPr>
          <a:xfrm>
            <a:off x="6248400" y="1600200"/>
            <a:ext cx="2209800" cy="1981200"/>
          </a:xfrm>
        </p:spPr>
      </p:pic>
      <p:pic>
        <p:nvPicPr>
          <p:cNvPr id="124932" name="Picture 8" descr="camac"/>
          <p:cNvPicPr>
            <a:picLocks noGrp="1" noChangeAspect="1" noChangeArrowheads="1"/>
          </p:cNvPicPr>
          <p:nvPr>
            <p:ph sz="quarter" idx="3"/>
          </p:nvPr>
        </p:nvPicPr>
        <p:blipFill>
          <a:blip r:embed="rId4"/>
          <a:srcRect/>
          <a:stretch>
            <a:fillRect/>
          </a:stretch>
        </p:blipFill>
        <p:spPr>
          <a:xfrm>
            <a:off x="4876800" y="4419600"/>
            <a:ext cx="3810000" cy="1981200"/>
          </a:xfrm>
        </p:spPr>
      </p:pic>
      <p:pic>
        <p:nvPicPr>
          <p:cNvPr id="124933" name="Picture 11" descr="Cinnamon_HB_Female-2"/>
          <p:cNvPicPr>
            <a:picLocks noGrp="1" noChangeAspect="1" noChangeArrowheads="1"/>
          </p:cNvPicPr>
          <p:nvPr>
            <p:ph sz="quarter" idx="4294967295"/>
          </p:nvPr>
        </p:nvPicPr>
        <p:blipFill>
          <a:blip r:embed="rId5"/>
          <a:srcRect/>
          <a:stretch>
            <a:fillRect/>
          </a:stretch>
        </p:blipFill>
        <p:spPr>
          <a:xfrm>
            <a:off x="2971800" y="2514600"/>
            <a:ext cx="2641600" cy="1981200"/>
          </a:xfrm>
        </p:spPr>
      </p:pic>
      <p:pic>
        <p:nvPicPr>
          <p:cNvPr id="124934" name="Picture 12" descr="liona"/>
          <p:cNvPicPr>
            <a:picLocks noGrp="1" noChangeAspect="1" noChangeArrowheads="1"/>
          </p:cNvPicPr>
          <p:nvPr>
            <p:ph sz="quarter" idx="4294967295"/>
          </p:nvPr>
        </p:nvPicPr>
        <p:blipFill>
          <a:blip r:embed="rId6"/>
          <a:srcRect/>
          <a:stretch>
            <a:fillRect/>
          </a:stretch>
        </p:blipFill>
        <p:spPr>
          <a:xfrm>
            <a:off x="1295400" y="4572000"/>
            <a:ext cx="3084513" cy="1981200"/>
          </a:xfrm>
        </p:spPr>
      </p:pic>
      <p:sp>
        <p:nvSpPr>
          <p:cNvPr id="124935" name="Rectangle 13"/>
          <p:cNvSpPr>
            <a:spLocks noGrp="1" noChangeArrowheads="1"/>
          </p:cNvSpPr>
          <p:nvPr>
            <p:ph type="body" sz="half" idx="1"/>
          </p:nvPr>
        </p:nvSpPr>
        <p:spPr>
          <a:xfrm>
            <a:off x="685800" y="1981200"/>
            <a:ext cx="3810000" cy="1219200"/>
          </a:xfrm>
        </p:spPr>
        <p:txBody>
          <a:bodyPr/>
          <a:lstStyle/>
          <a:p>
            <a:pPr eaLnBrk="1" hangingPunct="1"/>
            <a:r>
              <a:rPr lang="en-US" sz="2800"/>
              <a:t>Let the creatures appear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t>And finally</a:t>
            </a:r>
          </a:p>
        </p:txBody>
      </p:sp>
      <p:pic>
        <p:nvPicPr>
          <p:cNvPr id="126979" name="Picture 7" descr="adam_eve"/>
          <p:cNvPicPr>
            <a:picLocks noGrp="1" noChangeAspect="1" noChangeArrowheads="1"/>
          </p:cNvPicPr>
          <p:nvPr>
            <p:ph idx="1"/>
          </p:nvPr>
        </p:nvPicPr>
        <p:blipFill>
          <a:blip r:embed="rId3"/>
          <a:srcRect/>
          <a:stretch>
            <a:fillRect/>
          </a:stretch>
        </p:blipFill>
        <p:spPr>
          <a:xfrm>
            <a:off x="3028950" y="1981200"/>
            <a:ext cx="3086100" cy="41148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447800"/>
            <a:ext cx="8001000" cy="3733800"/>
          </a:xfrm>
        </p:spPr>
        <p:txBody>
          <a:bodyPr/>
          <a:lstStyle/>
          <a:p>
            <a:pPr eaLnBrk="1" hangingPunct="1"/>
            <a:r>
              <a:rPr lang="en-US"/>
              <a:t>What is remarkable is that the order of creation in Genesis is very similar to that proposed by modern science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What is science?</a:t>
            </a:r>
          </a:p>
        </p:txBody>
      </p:sp>
      <p:sp>
        <p:nvSpPr>
          <p:cNvPr id="29699" name="Rectangle 3"/>
          <p:cNvSpPr>
            <a:spLocks noGrp="1" noChangeArrowheads="1"/>
          </p:cNvSpPr>
          <p:nvPr>
            <p:ph type="body" idx="1"/>
          </p:nvPr>
        </p:nvSpPr>
        <p:spPr/>
        <p:txBody>
          <a:bodyPr/>
          <a:lstStyle/>
          <a:p>
            <a:pPr eaLnBrk="1" hangingPunct="1">
              <a:lnSpc>
                <a:spcPct val="90000"/>
              </a:lnSpc>
            </a:pPr>
            <a:r>
              <a:rPr lang="en-GB" sz="2800">
                <a:latin typeface="SvobodaFAF" pitchFamily="64" charset="0"/>
              </a:rPr>
              <a:t>Human endeavour to discover the structure of the world and the laws that govern its working</a:t>
            </a:r>
          </a:p>
          <a:p>
            <a:pPr lvl="1" eaLnBrk="1" hangingPunct="1">
              <a:lnSpc>
                <a:spcPct val="90000"/>
              </a:lnSpc>
            </a:pPr>
            <a:endParaRPr lang="en-GB" sz="2400">
              <a:latin typeface="SvobodaFAF" pitchFamily="64" charset="0"/>
            </a:endParaRPr>
          </a:p>
          <a:p>
            <a:pPr eaLnBrk="1" hangingPunct="1">
              <a:lnSpc>
                <a:spcPct val="90000"/>
              </a:lnSpc>
            </a:pPr>
            <a:r>
              <a:rPr lang="en-GB" sz="2800">
                <a:latin typeface="SvobodaFAF" pitchFamily="64" charset="0"/>
              </a:rPr>
              <a:t>Science is a spiritual adventure</a:t>
            </a:r>
          </a:p>
          <a:p>
            <a:pPr lvl="1" eaLnBrk="1" hangingPunct="1">
              <a:lnSpc>
                <a:spcPct val="90000"/>
              </a:lnSpc>
            </a:pPr>
            <a:r>
              <a:rPr lang="en-US" sz="2400"/>
              <a:t>“The joy of discovery is certainly the liveliest that the mind of man can ever feel.” </a:t>
            </a:r>
            <a:r>
              <a:rPr lang="en-US" sz="2400" i="1"/>
              <a:t>Claude Bernard (1813-78) French physiologist.</a:t>
            </a:r>
          </a:p>
          <a:p>
            <a:pPr lvl="1" eaLnBrk="1" hangingPunct="1">
              <a:lnSpc>
                <a:spcPct val="90000"/>
              </a:lnSpc>
            </a:pPr>
            <a:endParaRPr lang="en-GB" sz="2400">
              <a:latin typeface="SvobodaFAF" pitchFamily="64" charset="0"/>
            </a:endParaRPr>
          </a:p>
          <a:p>
            <a:pPr eaLnBrk="1" hangingPunct="1">
              <a:lnSpc>
                <a:spcPct val="90000"/>
              </a:lnSpc>
            </a:pPr>
            <a:r>
              <a:rPr lang="en-GB" sz="2800">
                <a:latin typeface="SvobodaFAF" pitchFamily="64" charset="0"/>
              </a:rPr>
              <a:t>Science is a communal enterprise</a:t>
            </a:r>
          </a:p>
          <a:p>
            <a:pPr lvl="1" eaLnBrk="1" hangingPunct="1">
              <a:lnSpc>
                <a:spcPct val="90000"/>
              </a:lnSpc>
            </a:pPr>
            <a:r>
              <a:rPr lang="en-GB" sz="2400">
                <a:latin typeface="SvobodaFAF" pitchFamily="64" charset="0"/>
              </a:rPr>
              <a:t>Peer review</a:t>
            </a:r>
          </a:p>
          <a:p>
            <a:pPr eaLnBrk="1" hangingPunct="1">
              <a:lnSpc>
                <a:spcPct val="90000"/>
              </a:lnSpc>
              <a:buFontTx/>
              <a:buNone/>
            </a:pPr>
            <a:endParaRPr lang="en-US" sz="28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t>How did all these living creatures appear?</a:t>
            </a:r>
          </a:p>
        </p:txBody>
      </p:sp>
      <p:sp>
        <p:nvSpPr>
          <p:cNvPr id="131075" name="Rectangle 4"/>
          <p:cNvSpPr>
            <a:spLocks noGrp="1" noChangeArrowheads="1"/>
          </p:cNvSpPr>
          <p:nvPr>
            <p:ph type="body" idx="1"/>
          </p:nvPr>
        </p:nvSpPr>
        <p:spPr/>
        <p:txBody>
          <a:bodyPr/>
          <a:lstStyle/>
          <a:p>
            <a:pPr eaLnBrk="1" hangingPunct="1"/>
            <a:r>
              <a:rPr lang="en-US"/>
              <a:t>Each kind separately created by God</a:t>
            </a:r>
          </a:p>
          <a:p>
            <a:pPr lvl="1" eaLnBrk="1" hangingPunct="1"/>
            <a:r>
              <a:rPr lang="en-US"/>
              <a:t>Creationism </a:t>
            </a:r>
          </a:p>
          <a:p>
            <a:pPr eaLnBrk="1" hangingPunct="1"/>
            <a:endParaRPr lang="en-US"/>
          </a:p>
          <a:p>
            <a:pPr eaLnBrk="1" hangingPunct="1">
              <a:buFontTx/>
              <a:buNone/>
            </a:pPr>
            <a:r>
              <a:rPr lang="en-US"/>
              <a:t>Or,</a:t>
            </a:r>
          </a:p>
          <a:p>
            <a:pPr eaLnBrk="1" hangingPunct="1">
              <a:buFontTx/>
              <a:buNone/>
            </a:pPr>
            <a:endParaRPr lang="en-US"/>
          </a:p>
          <a:p>
            <a:pPr eaLnBrk="1" hangingPunct="1"/>
            <a:r>
              <a:rPr lang="en-US"/>
              <a:t>They evolved from each other</a:t>
            </a:r>
          </a:p>
          <a:p>
            <a:pPr lvl="1" eaLnBrk="1" hangingPunct="1"/>
            <a:r>
              <a:rPr lang="en-US"/>
              <a:t>Darwinism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81000"/>
            <a:ext cx="7772400" cy="1143000"/>
          </a:xfrm>
        </p:spPr>
        <p:txBody>
          <a:bodyPr/>
          <a:lstStyle/>
          <a:p>
            <a:pPr eaLnBrk="1" hangingPunct="1"/>
            <a:r>
              <a:rPr lang="en-US"/>
              <a:t>Darwin and God</a:t>
            </a:r>
          </a:p>
        </p:txBody>
      </p:sp>
      <p:sp>
        <p:nvSpPr>
          <p:cNvPr id="133123"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800"/>
              <a:t>As a young man Darwin believed in traditional Christianity and was studying to be a priest</a:t>
            </a:r>
          </a:p>
          <a:p>
            <a:pPr eaLnBrk="1" hangingPunct="1">
              <a:lnSpc>
                <a:spcPct val="90000"/>
              </a:lnSpc>
            </a:pPr>
            <a:endParaRPr lang="en-US" sz="2800"/>
          </a:p>
          <a:p>
            <a:pPr eaLnBrk="1" hangingPunct="1">
              <a:lnSpc>
                <a:spcPct val="90000"/>
              </a:lnSpc>
            </a:pPr>
            <a:r>
              <a:rPr lang="en-US" sz="2800"/>
              <a:t>Later he lost his faith in Christian doctrines</a:t>
            </a:r>
          </a:p>
          <a:p>
            <a:pPr eaLnBrk="1" hangingPunct="1">
              <a:lnSpc>
                <a:spcPct val="90000"/>
              </a:lnSpc>
            </a:pPr>
            <a:endParaRPr lang="en-US" sz="2800"/>
          </a:p>
          <a:p>
            <a:pPr eaLnBrk="1" hangingPunct="1">
              <a:lnSpc>
                <a:spcPct val="90000"/>
              </a:lnSpc>
            </a:pPr>
            <a:r>
              <a:rPr lang="en-US" sz="2800"/>
              <a:t>“I cannot persuade myself that a beneficent and omnipotent God would have designedly created parasitic wasps with the express intention of their feeding within the living bodies of caterpillars.”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t>Darwinism and Creationism</a:t>
            </a:r>
          </a:p>
        </p:txBody>
      </p:sp>
      <p:sp>
        <p:nvSpPr>
          <p:cNvPr id="135171" name="Rectangle 3"/>
          <p:cNvSpPr>
            <a:spLocks noGrp="1" noChangeArrowheads="1"/>
          </p:cNvSpPr>
          <p:nvPr>
            <p:ph type="body" idx="1"/>
          </p:nvPr>
        </p:nvSpPr>
        <p:spPr/>
        <p:txBody>
          <a:bodyPr/>
          <a:lstStyle/>
          <a:p>
            <a:pPr eaLnBrk="1" hangingPunct="1"/>
            <a:r>
              <a:rPr lang="en-US"/>
              <a:t>Darwin argued in favour of evolution and against separate creation</a:t>
            </a:r>
          </a:p>
          <a:p>
            <a:pPr eaLnBrk="1" hangingPunct="1"/>
            <a:r>
              <a:rPr lang="en-US"/>
              <a:t>Darwin denied separate creation but was not an atheist</a:t>
            </a:r>
          </a:p>
          <a:p>
            <a:pPr eaLnBrk="1" hangingPunct="1"/>
            <a:r>
              <a:rPr lang="en-US"/>
              <a:t>It is possible to argue that evolution was the process God worked through</a:t>
            </a:r>
            <a:endParaRPr lang="en-US">
              <a:latin typeface="Verdana" pitchFamily="-8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gn="l" eaLnBrk="1" hangingPunct="1"/>
            <a:r>
              <a:rPr lang="en-US"/>
              <a:t>What is the evidence for evolution?</a:t>
            </a:r>
          </a:p>
        </p:txBody>
      </p:sp>
      <p:sp>
        <p:nvSpPr>
          <p:cNvPr id="137219" name="Rectangle 3"/>
          <p:cNvSpPr>
            <a:spLocks noGrp="1" noChangeArrowheads="1"/>
          </p:cNvSpPr>
          <p:nvPr>
            <p:ph type="body" sz="half" idx="1"/>
          </p:nvPr>
        </p:nvSpPr>
        <p:spPr>
          <a:xfrm>
            <a:off x="457200" y="2057400"/>
            <a:ext cx="3810000" cy="4114800"/>
          </a:xfrm>
        </p:spPr>
        <p:txBody>
          <a:bodyPr/>
          <a:lstStyle/>
          <a:p>
            <a:pPr eaLnBrk="1" hangingPunct="1">
              <a:buFontTx/>
              <a:buNone/>
            </a:pPr>
            <a:r>
              <a:rPr lang="en-US" sz="2800"/>
              <a:t>	Homology</a:t>
            </a:r>
          </a:p>
          <a:p>
            <a:pPr lvl="1" eaLnBrk="1" hangingPunct="1"/>
            <a:r>
              <a:rPr lang="en-US" sz="2400"/>
              <a:t>Common features present due to common ancestors</a:t>
            </a:r>
          </a:p>
          <a:p>
            <a:pPr lvl="1" eaLnBrk="1" hangingPunct="1"/>
            <a:r>
              <a:rPr lang="en-US" sz="2400"/>
              <a:t>E.g. 5 fingered hand common to humans, bats, porpoises etc.</a:t>
            </a:r>
          </a:p>
          <a:p>
            <a:pPr lvl="1" eaLnBrk="1" hangingPunct="1"/>
            <a:endParaRPr lang="en-US" sz="2400"/>
          </a:p>
        </p:txBody>
      </p:sp>
      <p:pic>
        <p:nvPicPr>
          <p:cNvPr id="137220" name="Picture 5" descr="ForelimbHomology_unlabelled"/>
          <p:cNvPicPr>
            <a:picLocks noGrp="1" noChangeAspect="1" noChangeArrowheads="1"/>
          </p:cNvPicPr>
          <p:nvPr>
            <p:ph sz="half" idx="2"/>
          </p:nvPr>
        </p:nvPicPr>
        <p:blipFill>
          <a:blip r:embed="rId3"/>
          <a:srcRect/>
          <a:stretch>
            <a:fillRect/>
          </a:stretch>
        </p:blipFill>
        <p:spPr>
          <a:xfrm>
            <a:off x="4416425" y="1219200"/>
            <a:ext cx="4041775" cy="5334000"/>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t>Vehicle design</a:t>
            </a:r>
          </a:p>
        </p:txBody>
      </p:sp>
      <p:sp>
        <p:nvSpPr>
          <p:cNvPr id="139267" name="Text Box 5"/>
          <p:cNvSpPr txBox="1">
            <a:spLocks noChangeArrowheads="1"/>
          </p:cNvSpPr>
          <p:nvPr/>
        </p:nvSpPr>
        <p:spPr bwMode="auto">
          <a:xfrm>
            <a:off x="1050925" y="2562225"/>
            <a:ext cx="6130925" cy="4108450"/>
          </a:xfrm>
          <a:prstGeom prst="rect">
            <a:avLst/>
          </a:prstGeom>
          <a:noFill/>
          <a:ln w="9525">
            <a:noFill/>
            <a:miter lim="800000"/>
            <a:headEnd/>
            <a:tailEnd/>
          </a:ln>
        </p:spPr>
        <p:txBody>
          <a:bodyPr wrap="none">
            <a:prstTxWarp prst="textNoShape">
              <a:avLst/>
            </a:prstTxWarp>
            <a:spAutoFit/>
          </a:bodyPr>
          <a:lstStyle/>
          <a:p>
            <a:r>
              <a:rPr lang="en-US"/>
              <a:t>How many wheels have motor vehicles got?</a:t>
            </a:r>
          </a:p>
          <a:p>
            <a:endParaRPr lang="en-US"/>
          </a:p>
          <a:p>
            <a:r>
              <a:rPr lang="en-US"/>
              <a:t>Cars - 4</a:t>
            </a:r>
          </a:p>
          <a:p>
            <a:r>
              <a:rPr lang="en-US"/>
              <a:t>Trucks - 6</a:t>
            </a:r>
          </a:p>
          <a:p>
            <a:r>
              <a:rPr lang="en-US"/>
              <a:t>Lorries - 14</a:t>
            </a:r>
          </a:p>
          <a:p>
            <a:r>
              <a:rPr lang="en-US"/>
              <a:t>Tanks - 2 tracks</a:t>
            </a:r>
          </a:p>
          <a:p>
            <a:r>
              <a:rPr lang="en-US"/>
              <a:t>Motorbike - 2</a:t>
            </a:r>
          </a:p>
          <a:p>
            <a:r>
              <a:rPr lang="en-US"/>
              <a:t>Tricycle - 3</a:t>
            </a:r>
          </a:p>
          <a:p>
            <a:endParaRPr lang="en-US"/>
          </a:p>
          <a:p>
            <a:r>
              <a:rPr lang="en-US"/>
              <a:t>Have number that is best for purpose</a:t>
            </a:r>
          </a:p>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l" eaLnBrk="1" hangingPunct="1"/>
            <a:r>
              <a:rPr lang="en-US"/>
              <a:t>What is the evidence for evolution?</a:t>
            </a:r>
          </a:p>
        </p:txBody>
      </p:sp>
      <p:sp>
        <p:nvSpPr>
          <p:cNvPr id="141315" name="Rectangle 3"/>
          <p:cNvSpPr>
            <a:spLocks noGrp="1" noChangeArrowheads="1"/>
          </p:cNvSpPr>
          <p:nvPr>
            <p:ph type="body" sz="half" idx="1"/>
          </p:nvPr>
        </p:nvSpPr>
        <p:spPr/>
        <p:txBody>
          <a:bodyPr/>
          <a:lstStyle/>
          <a:p>
            <a:pPr eaLnBrk="1" hangingPunct="1"/>
            <a:r>
              <a:rPr lang="en-US" sz="2800"/>
              <a:t>All known life is based on DNA</a:t>
            </a:r>
          </a:p>
          <a:p>
            <a:pPr lvl="1" eaLnBrk="1" hangingPunct="1"/>
            <a:r>
              <a:rPr lang="en-US" sz="2400"/>
              <a:t>Life has one origin</a:t>
            </a:r>
          </a:p>
          <a:p>
            <a:pPr lvl="1" eaLnBrk="1" hangingPunct="1"/>
            <a:r>
              <a:rPr lang="en-US" sz="2400"/>
              <a:t>All life is one</a:t>
            </a:r>
          </a:p>
          <a:p>
            <a:pPr lvl="1" eaLnBrk="1" hangingPunct="1"/>
            <a:endParaRPr lang="en-US" sz="2400"/>
          </a:p>
          <a:p>
            <a:pPr eaLnBrk="1" hangingPunct="1"/>
            <a:r>
              <a:rPr lang="en-US" sz="2800"/>
              <a:t>Fossil record</a:t>
            </a:r>
          </a:p>
          <a:p>
            <a:pPr lvl="1" eaLnBrk="1" hangingPunct="1"/>
            <a:r>
              <a:rPr lang="en-US" sz="2400"/>
              <a:t>New species appear</a:t>
            </a:r>
          </a:p>
          <a:p>
            <a:pPr lvl="1" eaLnBrk="1" hangingPunct="1"/>
            <a:r>
              <a:rPr lang="en-US" sz="2400"/>
              <a:t>Growth in complexity</a:t>
            </a:r>
          </a:p>
        </p:txBody>
      </p:sp>
      <p:pic>
        <p:nvPicPr>
          <p:cNvPr id="141316" name="Picture 6" descr="dna"/>
          <p:cNvPicPr>
            <a:picLocks noGrp="1" noChangeAspect="1" noChangeArrowheads="1"/>
          </p:cNvPicPr>
          <p:nvPr>
            <p:ph sz="quarter" idx="2"/>
          </p:nvPr>
        </p:nvPicPr>
        <p:blipFill>
          <a:blip r:embed="rId3"/>
          <a:srcRect/>
          <a:stretch>
            <a:fillRect/>
          </a:stretch>
        </p:blipFill>
        <p:spPr>
          <a:xfrm>
            <a:off x="5105400" y="1570038"/>
            <a:ext cx="2708275" cy="2163762"/>
          </a:xfrm>
        </p:spPr>
      </p:pic>
      <p:pic>
        <p:nvPicPr>
          <p:cNvPr id="141317" name="Picture 7" descr="campsognathus"/>
          <p:cNvPicPr>
            <a:picLocks noGrp="1" noChangeAspect="1" noChangeArrowheads="1"/>
          </p:cNvPicPr>
          <p:nvPr>
            <p:ph sz="quarter" idx="3"/>
          </p:nvPr>
        </p:nvPicPr>
        <p:blipFill>
          <a:blip r:embed="rId4"/>
          <a:srcRect/>
          <a:stretch>
            <a:fillRect/>
          </a:stretch>
        </p:blipFill>
        <p:spPr>
          <a:xfrm>
            <a:off x="5105400" y="3975100"/>
            <a:ext cx="2632075" cy="2201863"/>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t>Is complexity proof </a:t>
            </a:r>
            <a:br>
              <a:rPr lang="en-US"/>
            </a:br>
            <a:r>
              <a:rPr lang="en-US"/>
              <a:t>of design?</a:t>
            </a:r>
          </a:p>
        </p:txBody>
      </p:sp>
      <p:sp>
        <p:nvSpPr>
          <p:cNvPr id="143363" name="Rectangle 4"/>
          <p:cNvSpPr>
            <a:spLocks noGrp="1" noChangeArrowheads="1"/>
          </p:cNvSpPr>
          <p:nvPr>
            <p:ph type="body" idx="1"/>
          </p:nvPr>
        </p:nvSpPr>
        <p:spPr>
          <a:xfrm>
            <a:off x="685800" y="2209800"/>
            <a:ext cx="7772400" cy="3733800"/>
          </a:xfrm>
        </p:spPr>
        <p:txBody>
          <a:bodyPr/>
          <a:lstStyle/>
          <a:p>
            <a:pPr eaLnBrk="1" hangingPunct="1">
              <a:lnSpc>
                <a:spcPct val="90000"/>
              </a:lnSpc>
              <a:buFontTx/>
              <a:buNone/>
            </a:pPr>
            <a:r>
              <a:rPr lang="en-GB">
                <a:latin typeface="New York" pitchFamily="64" charset="0"/>
              </a:rPr>
              <a:t>	“</a:t>
            </a:r>
            <a:r>
              <a:rPr lang="en-US"/>
              <a:t>Nature contains every manifestation of design . . . Design must have a designer . .  . That designer must have been a person. That person is God.”</a:t>
            </a:r>
            <a:endParaRPr lang="en-US" sz="3600"/>
          </a:p>
          <a:p>
            <a:pPr eaLnBrk="1" hangingPunct="1">
              <a:buFontTx/>
              <a:buNone/>
            </a:pPr>
            <a:r>
              <a:rPr lang="en-US" sz="2000"/>
              <a:t>					William Paley, Natural Theology</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Can order and complexity come about naturally?</a:t>
            </a:r>
          </a:p>
        </p:txBody>
      </p:sp>
      <p:sp>
        <p:nvSpPr>
          <p:cNvPr id="145411" name="Rectangle 3"/>
          <p:cNvSpPr>
            <a:spLocks noGrp="1" noChangeArrowheads="1"/>
          </p:cNvSpPr>
          <p:nvPr>
            <p:ph type="body" sz="half" idx="1"/>
          </p:nvPr>
        </p:nvSpPr>
        <p:spPr/>
        <p:txBody>
          <a:bodyPr/>
          <a:lstStyle/>
          <a:p>
            <a:pPr eaLnBrk="1" hangingPunct="1">
              <a:lnSpc>
                <a:spcPct val="90000"/>
              </a:lnSpc>
            </a:pPr>
            <a:r>
              <a:rPr lang="en-US" sz="2400"/>
              <a:t>Self-organising systems</a:t>
            </a:r>
          </a:p>
          <a:p>
            <a:pPr lvl="1" eaLnBrk="1" hangingPunct="1">
              <a:lnSpc>
                <a:spcPct val="90000"/>
              </a:lnSpc>
            </a:pPr>
            <a:r>
              <a:rPr lang="en-US" sz="2000"/>
              <a:t>Physics</a:t>
            </a:r>
          </a:p>
          <a:p>
            <a:pPr lvl="1" eaLnBrk="1" hangingPunct="1">
              <a:lnSpc>
                <a:spcPct val="90000"/>
              </a:lnSpc>
            </a:pPr>
            <a:r>
              <a:rPr lang="en-US" sz="2000"/>
              <a:t>Chemistry</a:t>
            </a:r>
          </a:p>
          <a:p>
            <a:pPr lvl="1" eaLnBrk="1" hangingPunct="1">
              <a:lnSpc>
                <a:spcPct val="90000"/>
              </a:lnSpc>
            </a:pPr>
            <a:r>
              <a:rPr lang="en-US" sz="2000"/>
              <a:t>Biology</a:t>
            </a:r>
          </a:p>
          <a:p>
            <a:pPr lvl="1" eaLnBrk="1" hangingPunct="1">
              <a:lnSpc>
                <a:spcPct val="90000"/>
              </a:lnSpc>
            </a:pPr>
            <a:r>
              <a:rPr lang="en-US" sz="2000"/>
              <a:t>Mathematics and computing</a:t>
            </a:r>
          </a:p>
          <a:p>
            <a:pPr lvl="1" eaLnBrk="1" hangingPunct="1">
              <a:lnSpc>
                <a:spcPct val="90000"/>
              </a:lnSpc>
            </a:pPr>
            <a:r>
              <a:rPr lang="en-US" sz="2000"/>
              <a:t>Cybernetics</a:t>
            </a:r>
          </a:p>
          <a:p>
            <a:pPr lvl="1" eaLnBrk="1" hangingPunct="1">
              <a:lnSpc>
                <a:spcPct val="90000"/>
              </a:lnSpc>
            </a:pPr>
            <a:r>
              <a:rPr lang="en-US" sz="2000"/>
              <a:t>Economics</a:t>
            </a:r>
          </a:p>
          <a:p>
            <a:pPr lvl="1" eaLnBrk="1" hangingPunct="1">
              <a:lnSpc>
                <a:spcPct val="90000"/>
              </a:lnSpc>
            </a:pPr>
            <a:r>
              <a:rPr lang="en-US" sz="2000"/>
              <a:t>Society</a:t>
            </a:r>
          </a:p>
          <a:p>
            <a:pPr eaLnBrk="1" hangingPunct="1">
              <a:lnSpc>
                <a:spcPct val="90000"/>
              </a:lnSpc>
            </a:pPr>
            <a:r>
              <a:rPr lang="en-US" sz="2400">
                <a:hlinkClick r:id="rId3"/>
              </a:rPr>
              <a:t>http://en.wikipedia.org/wiki/self-organization</a:t>
            </a:r>
            <a:endParaRPr lang="en-US" sz="2400"/>
          </a:p>
          <a:p>
            <a:pPr eaLnBrk="1" hangingPunct="1">
              <a:lnSpc>
                <a:spcPct val="90000"/>
              </a:lnSpc>
            </a:pPr>
            <a:r>
              <a:rPr lang="en-US" sz="2000" u="sng">
                <a:solidFill>
                  <a:srgbClr val="001FE2"/>
                </a:solidFill>
                <a:latin typeface="Helvetica" pitchFamily="-84" charset="0"/>
                <a:hlinkClick r:id="rId4"/>
              </a:rPr>
              <a:t>http://www.youtube.com/watch?v=YEpZFEIDHdc</a:t>
            </a:r>
            <a:endParaRPr lang="en-US" sz="2000"/>
          </a:p>
          <a:p>
            <a:pPr lvl="1" eaLnBrk="1" hangingPunct="1">
              <a:lnSpc>
                <a:spcPct val="90000"/>
              </a:lnSpc>
            </a:pPr>
            <a:endParaRPr lang="en-US" sz="1800"/>
          </a:p>
          <a:p>
            <a:pPr eaLnBrk="1" hangingPunct="1">
              <a:lnSpc>
                <a:spcPct val="90000"/>
              </a:lnSpc>
            </a:pPr>
            <a:endParaRPr lang="en-US" sz="2400"/>
          </a:p>
        </p:txBody>
      </p:sp>
      <p:pic>
        <p:nvPicPr>
          <p:cNvPr id="145412" name="Picture 6" descr="turing1"/>
          <p:cNvPicPr>
            <a:picLocks noGrp="1" noChangeAspect="1" noChangeArrowheads="1"/>
          </p:cNvPicPr>
          <p:nvPr>
            <p:ph sz="quarter" idx="2"/>
          </p:nvPr>
        </p:nvPicPr>
        <p:blipFill>
          <a:blip r:embed="rId5"/>
          <a:srcRect/>
          <a:stretch>
            <a:fillRect/>
          </a:stretch>
        </p:blipFill>
        <p:spPr>
          <a:xfrm>
            <a:off x="5562600" y="1981200"/>
            <a:ext cx="1981200" cy="1981200"/>
          </a:xfrm>
        </p:spPr>
      </p:pic>
      <p:sp>
        <p:nvSpPr>
          <p:cNvPr id="145413" name="Text Box 7"/>
          <p:cNvSpPr txBox="1">
            <a:spLocks noChangeArrowheads="1"/>
          </p:cNvSpPr>
          <p:nvPr/>
        </p:nvSpPr>
        <p:spPr bwMode="auto">
          <a:xfrm>
            <a:off x="5486400" y="3962400"/>
            <a:ext cx="2203450" cy="396875"/>
          </a:xfrm>
          <a:prstGeom prst="rect">
            <a:avLst/>
          </a:prstGeom>
          <a:noFill/>
          <a:ln w="9525">
            <a:noFill/>
            <a:miter lim="800000"/>
            <a:headEnd/>
            <a:tailEnd/>
          </a:ln>
        </p:spPr>
        <p:txBody>
          <a:bodyPr wrap="none">
            <a:prstTxWarp prst="textNoShape">
              <a:avLst/>
            </a:prstTxWarp>
            <a:spAutoFit/>
          </a:bodyPr>
          <a:lstStyle/>
          <a:p>
            <a:r>
              <a:rPr lang="en-US" sz="2000"/>
              <a:t>A Turing structure</a:t>
            </a:r>
          </a:p>
        </p:txBody>
      </p:sp>
      <p:pic>
        <p:nvPicPr>
          <p:cNvPr id="145414" name="Picture 8" descr="flea"/>
          <p:cNvPicPr>
            <a:picLocks noGrp="1" noChangeAspect="1" noChangeArrowheads="1"/>
          </p:cNvPicPr>
          <p:nvPr>
            <p:ph sz="quarter" idx="3"/>
          </p:nvPr>
        </p:nvPicPr>
        <p:blipFill>
          <a:blip r:embed="rId6"/>
          <a:srcRect/>
          <a:stretch>
            <a:fillRect/>
          </a:stretch>
        </p:blipFill>
        <p:spPr>
          <a:xfrm>
            <a:off x="5181600" y="4343400"/>
            <a:ext cx="2540000" cy="1905000"/>
          </a:xfrm>
        </p:spPr>
      </p:pic>
      <p:sp>
        <p:nvSpPr>
          <p:cNvPr id="145415" name="Text Box 9"/>
          <p:cNvSpPr txBox="1">
            <a:spLocks noChangeArrowheads="1"/>
          </p:cNvSpPr>
          <p:nvPr/>
        </p:nvSpPr>
        <p:spPr bwMode="auto">
          <a:xfrm>
            <a:off x="5791200" y="6248400"/>
            <a:ext cx="1200150" cy="396875"/>
          </a:xfrm>
          <a:prstGeom prst="rect">
            <a:avLst/>
          </a:prstGeom>
          <a:noFill/>
          <a:ln w="9525">
            <a:noFill/>
            <a:miter lim="800000"/>
            <a:headEnd/>
            <a:tailEnd/>
          </a:ln>
        </p:spPr>
        <p:txBody>
          <a:bodyPr wrap="none">
            <a:prstTxWarp prst="textNoShape">
              <a:avLst/>
            </a:prstTxWarp>
            <a:spAutoFit/>
          </a:bodyPr>
          <a:lstStyle/>
          <a:p>
            <a:r>
              <a:rPr lang="en-US" sz="2000"/>
              <a:t>A market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685800" y="2286000"/>
            <a:ext cx="7772400" cy="1143000"/>
          </a:xfrm>
        </p:spPr>
        <p:txBody>
          <a:bodyPr/>
          <a:lstStyle/>
          <a:p>
            <a:pPr eaLnBrk="1" hangingPunct="1"/>
            <a:r>
              <a:rPr lang="en-US"/>
              <a:t>How about the human eye?</a:t>
            </a:r>
          </a:p>
        </p:txBody>
      </p:sp>
      <p:sp>
        <p:nvSpPr>
          <p:cNvPr id="147459" name="Rectangle 3"/>
          <p:cNvSpPr>
            <a:spLocks noGrp="1" noChangeArrowheads="1"/>
          </p:cNvSpPr>
          <p:nvPr>
            <p:ph type="subTitle" idx="1"/>
          </p:nvPr>
        </p:nvSpPr>
        <p:spPr/>
        <p:txBody>
          <a:bodyPr/>
          <a:lstStyle/>
          <a:p>
            <a:pPr eaLnBrk="1" hangingPunct="1"/>
            <a:r>
              <a:rPr lang="en-US"/>
              <a:t>A classic example for both creationists and Darwin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t>The human eye was designed</a:t>
            </a:r>
          </a:p>
        </p:txBody>
      </p:sp>
      <p:sp>
        <p:nvSpPr>
          <p:cNvPr id="149507" name="Rectangle 3"/>
          <p:cNvSpPr>
            <a:spLocks noGrp="1" noChangeArrowheads="1"/>
          </p:cNvSpPr>
          <p:nvPr>
            <p:ph type="body" sz="half" idx="1"/>
          </p:nvPr>
        </p:nvSpPr>
        <p:spPr/>
        <p:txBody>
          <a:bodyPr/>
          <a:lstStyle/>
          <a:p>
            <a:pPr eaLnBrk="1" hangingPunct="1">
              <a:buFontTx/>
              <a:buNone/>
            </a:pPr>
            <a:endParaRPr lang="en-US" sz="2800"/>
          </a:p>
          <a:p>
            <a:pPr eaLnBrk="1" hangingPunct="1">
              <a:buFontTx/>
              <a:buNone/>
            </a:pPr>
            <a:r>
              <a:rPr lang="en-US" sz="2800"/>
              <a:t>	The human eye is so complex it couldn’t have come about by random mutation and natural selection. Therefore it must have been designed</a:t>
            </a:r>
          </a:p>
        </p:txBody>
      </p:sp>
      <p:pic>
        <p:nvPicPr>
          <p:cNvPr id="149508" name="Picture 5" descr="eye_blog"/>
          <p:cNvPicPr>
            <a:picLocks noGrp="1" noChangeAspect="1" noChangeArrowheads="1"/>
          </p:cNvPicPr>
          <p:nvPr>
            <p:ph sz="half" idx="2"/>
          </p:nvPr>
        </p:nvPicPr>
        <p:blipFill>
          <a:blip r:embed="rId3"/>
          <a:srcRect/>
          <a:stretch>
            <a:fillRect/>
          </a:stretch>
        </p:blipFill>
        <p:spPr>
          <a:xfrm>
            <a:off x="4648200" y="2708275"/>
            <a:ext cx="3810000" cy="26590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What makes scientists tick?</a:t>
            </a:r>
          </a:p>
        </p:txBody>
      </p:sp>
      <p:sp>
        <p:nvSpPr>
          <p:cNvPr id="31747" name="Rectangle 3"/>
          <p:cNvSpPr>
            <a:spLocks noGrp="1" noChangeArrowheads="1"/>
          </p:cNvSpPr>
          <p:nvPr>
            <p:ph type="body" sz="half" idx="1"/>
          </p:nvPr>
        </p:nvSpPr>
        <p:spPr>
          <a:xfrm>
            <a:off x="685800" y="1981200"/>
            <a:ext cx="4343400" cy="4114800"/>
          </a:xfrm>
        </p:spPr>
        <p:txBody>
          <a:bodyPr/>
          <a:lstStyle/>
          <a:p>
            <a:pPr eaLnBrk="1" hangingPunct="1">
              <a:lnSpc>
                <a:spcPct val="90000"/>
              </a:lnSpc>
              <a:buFontTx/>
              <a:buNone/>
            </a:pPr>
            <a:r>
              <a:rPr lang="en-US" sz="2400" i="1"/>
              <a:t>	“I want to know how God created this world.”</a:t>
            </a:r>
            <a:r>
              <a:rPr lang="en-US" sz="2400"/>
              <a:t> </a:t>
            </a:r>
          </a:p>
          <a:p>
            <a:pPr eaLnBrk="1" hangingPunct="1">
              <a:lnSpc>
                <a:spcPct val="90000"/>
              </a:lnSpc>
              <a:buFontTx/>
              <a:buNone/>
            </a:pPr>
            <a:r>
              <a:rPr lang="en-US" sz="2400"/>
              <a:t>			Albert </a:t>
            </a:r>
            <a:r>
              <a:rPr lang="en-US" sz="2000"/>
              <a:t>Einstein</a:t>
            </a:r>
            <a:endParaRPr lang="en-US" sz="2400"/>
          </a:p>
          <a:p>
            <a:pPr eaLnBrk="1" hangingPunct="1">
              <a:lnSpc>
                <a:spcPct val="90000"/>
              </a:lnSpc>
              <a:buFontTx/>
              <a:buNone/>
            </a:pPr>
            <a:endParaRPr lang="en-US" sz="2400"/>
          </a:p>
          <a:p>
            <a:pPr eaLnBrk="1" hangingPunct="1">
              <a:lnSpc>
                <a:spcPct val="90000"/>
              </a:lnSpc>
              <a:buFontTx/>
              <a:buNone/>
            </a:pPr>
            <a:endParaRPr lang="en-US" sz="2400"/>
          </a:p>
          <a:p>
            <a:pPr eaLnBrk="1" hangingPunct="1">
              <a:lnSpc>
                <a:spcPct val="90000"/>
              </a:lnSpc>
              <a:buFontTx/>
              <a:buNone/>
            </a:pPr>
            <a:r>
              <a:rPr lang="en-US" sz="2400"/>
              <a:t>	</a:t>
            </a:r>
            <a:r>
              <a:rPr lang="en-US" sz="2400" i="1"/>
              <a:t>“Science is an imaginative adventure of the mind seeking truth in a world of mystery.”</a:t>
            </a:r>
            <a:endParaRPr lang="en-US" sz="2400"/>
          </a:p>
          <a:p>
            <a:pPr eaLnBrk="1" hangingPunct="1">
              <a:lnSpc>
                <a:spcPct val="90000"/>
              </a:lnSpc>
              <a:buFontTx/>
              <a:buNone/>
            </a:pPr>
            <a:r>
              <a:rPr lang="en-US" sz="2400" i="1"/>
              <a:t>		</a:t>
            </a:r>
            <a:r>
              <a:rPr lang="en-US" sz="2000"/>
              <a:t>Sir Cyril Hinshelwood </a:t>
            </a:r>
          </a:p>
          <a:p>
            <a:pPr eaLnBrk="1" hangingPunct="1">
              <a:lnSpc>
                <a:spcPct val="90000"/>
              </a:lnSpc>
              <a:buFontTx/>
              <a:buNone/>
            </a:pPr>
            <a:r>
              <a:rPr lang="en-US" sz="2000"/>
              <a:t>		Nobel prize Chemistry 1956</a:t>
            </a:r>
            <a:endParaRPr lang="en-US" sz="2400" i="1"/>
          </a:p>
        </p:txBody>
      </p:sp>
      <p:pic>
        <p:nvPicPr>
          <p:cNvPr id="31748" name="Picture 6" descr="einstein"/>
          <p:cNvPicPr>
            <a:picLocks noGrp="1" noChangeAspect="1" noChangeArrowheads="1"/>
          </p:cNvPicPr>
          <p:nvPr>
            <p:ph sz="quarter" idx="2"/>
          </p:nvPr>
        </p:nvPicPr>
        <p:blipFill>
          <a:blip r:embed="rId3"/>
          <a:srcRect/>
          <a:stretch>
            <a:fillRect/>
          </a:stretch>
        </p:blipFill>
        <p:spPr>
          <a:xfrm>
            <a:off x="5780088" y="1981200"/>
            <a:ext cx="1546225" cy="1981200"/>
          </a:xfrm>
        </p:spPr>
      </p:pic>
      <p:pic>
        <p:nvPicPr>
          <p:cNvPr id="31749" name="Picture 7" descr="40436"/>
          <p:cNvPicPr>
            <a:picLocks noGrp="1" noChangeAspect="1" noChangeArrowheads="1"/>
          </p:cNvPicPr>
          <p:nvPr>
            <p:ph sz="quarter" idx="3"/>
          </p:nvPr>
        </p:nvPicPr>
        <p:blipFill>
          <a:blip r:embed="rId4"/>
          <a:srcRect/>
          <a:stretch>
            <a:fillRect/>
          </a:stretch>
        </p:blipFill>
        <p:spPr>
          <a:xfrm>
            <a:off x="5780088" y="4114800"/>
            <a:ext cx="1544637" cy="19812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t>The human eye evolved</a:t>
            </a:r>
          </a:p>
        </p:txBody>
      </p:sp>
      <p:sp>
        <p:nvSpPr>
          <p:cNvPr id="151555" name="Rectangle 3"/>
          <p:cNvSpPr>
            <a:spLocks noGrp="1" noChangeArrowheads="1"/>
          </p:cNvSpPr>
          <p:nvPr>
            <p:ph type="body" sz="half" idx="1"/>
          </p:nvPr>
        </p:nvSpPr>
        <p:spPr>
          <a:xfrm>
            <a:off x="228600" y="1981200"/>
            <a:ext cx="3810000" cy="4114800"/>
          </a:xfrm>
        </p:spPr>
        <p:txBody>
          <a:bodyPr/>
          <a:lstStyle/>
          <a:p>
            <a:pPr eaLnBrk="1" hangingPunct="1"/>
            <a:r>
              <a:rPr lang="en-US" sz="2800" dirty="0"/>
              <a:t>Many </a:t>
            </a:r>
            <a:r>
              <a:rPr lang="en-US" sz="2800" dirty="0" err="1"/>
              <a:t>diffferent</a:t>
            </a:r>
            <a:r>
              <a:rPr lang="en-US" sz="2800" dirty="0"/>
              <a:t> types of ‘eye’ exist from a simple spot to the very complex</a:t>
            </a:r>
          </a:p>
          <a:p>
            <a:pPr eaLnBrk="1" hangingPunct="1"/>
            <a:r>
              <a:rPr lang="en-US" sz="2800" dirty="0"/>
              <a:t>Advantageous  modifications selected for</a:t>
            </a:r>
          </a:p>
          <a:p>
            <a:pPr eaLnBrk="1" hangingPunct="1"/>
            <a:r>
              <a:rPr lang="en-US" sz="2800" dirty="0"/>
              <a:t>If it is designed, it is poorly designed</a:t>
            </a:r>
          </a:p>
        </p:txBody>
      </p:sp>
      <p:pic>
        <p:nvPicPr>
          <p:cNvPr id="151556" name="Picture 5" descr="fig6-01cBG"/>
          <p:cNvPicPr>
            <a:picLocks noGrp="1" noChangeAspect="1" noChangeArrowheads="1"/>
          </p:cNvPicPr>
          <p:nvPr>
            <p:ph sz="half" idx="2"/>
          </p:nvPr>
        </p:nvPicPr>
        <p:blipFill>
          <a:blip r:embed="rId3"/>
          <a:srcRect b="35991"/>
          <a:stretch>
            <a:fillRect/>
          </a:stretch>
        </p:blipFill>
        <p:spPr>
          <a:xfrm>
            <a:off x="4114800" y="2286000"/>
            <a:ext cx="4724400" cy="2733675"/>
          </a:xfrm>
        </p:spPr>
      </p:pic>
      <p:sp>
        <p:nvSpPr>
          <p:cNvPr id="151557" name="Text Box 6"/>
          <p:cNvSpPr txBox="1">
            <a:spLocks noChangeArrowheads="1"/>
          </p:cNvSpPr>
          <p:nvPr/>
        </p:nvSpPr>
        <p:spPr bwMode="auto">
          <a:xfrm>
            <a:off x="5165725" y="5453063"/>
            <a:ext cx="3259138" cy="641350"/>
          </a:xfrm>
          <a:prstGeom prst="rect">
            <a:avLst/>
          </a:prstGeom>
          <a:noFill/>
          <a:ln w="9525">
            <a:noFill/>
            <a:miter lim="800000"/>
            <a:headEnd/>
            <a:tailEnd/>
          </a:ln>
        </p:spPr>
        <p:txBody>
          <a:bodyPr wrap="none">
            <a:prstTxWarp prst="textNoShape">
              <a:avLst/>
            </a:prstTxWarp>
            <a:spAutoFit/>
          </a:bodyPr>
          <a:lstStyle/>
          <a:p>
            <a:r>
              <a:rPr lang="en-US" sz="1800"/>
              <a:t>Possible evolutionary pathway</a:t>
            </a:r>
          </a:p>
          <a:p>
            <a:r>
              <a:rPr lang="en-US" sz="1800"/>
              <a:t>in 400 000 generations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a:t>The mechanism of evolution</a:t>
            </a:r>
          </a:p>
        </p:txBody>
      </p:sp>
      <p:sp>
        <p:nvSpPr>
          <p:cNvPr id="153603" name="Rectangle 3"/>
          <p:cNvSpPr>
            <a:spLocks noGrp="1" noChangeArrowheads="1"/>
          </p:cNvSpPr>
          <p:nvPr>
            <p:ph type="body" idx="1"/>
          </p:nvPr>
        </p:nvSpPr>
        <p:spPr/>
        <p:txBody>
          <a:bodyPr/>
          <a:lstStyle/>
          <a:p>
            <a:pPr eaLnBrk="1" hangingPunct="1">
              <a:buFontTx/>
              <a:buNone/>
            </a:pPr>
            <a:r>
              <a:rPr lang="en-US" sz="2800"/>
              <a:t>	Natural selection </a:t>
            </a:r>
          </a:p>
          <a:p>
            <a:pPr lvl="1" eaLnBrk="1" hangingPunct="1"/>
            <a:r>
              <a:rPr lang="en-US" sz="2400"/>
              <a:t>Random variation</a:t>
            </a:r>
          </a:p>
          <a:p>
            <a:pPr lvl="2" eaLnBrk="1" hangingPunct="1"/>
            <a:r>
              <a:rPr lang="en-US" sz="2000"/>
              <a:t>Many differences between individuals</a:t>
            </a:r>
          </a:p>
          <a:p>
            <a:pPr lvl="1" eaLnBrk="1" hangingPunct="1"/>
            <a:r>
              <a:rPr lang="en-US" sz="2400"/>
              <a:t>The struggle for survival</a:t>
            </a:r>
          </a:p>
          <a:p>
            <a:pPr lvl="2" eaLnBrk="1" hangingPunct="1"/>
            <a:r>
              <a:rPr lang="en-US" sz="2000"/>
              <a:t>Only a minority of offspring survive and reproduce </a:t>
            </a:r>
          </a:p>
          <a:p>
            <a:pPr lvl="2" eaLnBrk="1" hangingPunct="1"/>
            <a:r>
              <a:rPr lang="en-US" sz="2000"/>
              <a:t>They are the ones best adapted to the </a:t>
            </a:r>
            <a:br>
              <a:rPr lang="en-US" sz="2000"/>
            </a:br>
            <a:r>
              <a:rPr lang="en-US" sz="2000"/>
              <a:t>local ecology</a:t>
            </a:r>
          </a:p>
          <a:p>
            <a:pPr lvl="1" eaLnBrk="1" hangingPunct="1"/>
            <a:r>
              <a:rPr lang="en-US" sz="2400"/>
              <a:t>Survival of the fittest </a:t>
            </a:r>
          </a:p>
          <a:p>
            <a:pPr lvl="2" eaLnBrk="1" hangingPunct="1"/>
            <a:r>
              <a:rPr lang="en-US" sz="2000"/>
              <a:t>Advantageous adaptations passed on to the next generation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609600"/>
            <a:ext cx="7772400" cy="1676400"/>
          </a:xfrm>
        </p:spPr>
        <p:txBody>
          <a:bodyPr/>
          <a:lstStyle/>
          <a:p>
            <a:pPr eaLnBrk="1" hangingPunct="1"/>
            <a:r>
              <a:rPr lang="en-US" sz="4000"/>
              <a:t>Darwinism is a research program with many unsolved problems</a:t>
            </a:r>
            <a:endParaRPr lang="en-US"/>
          </a:p>
        </p:txBody>
      </p:sp>
      <p:sp>
        <p:nvSpPr>
          <p:cNvPr id="155651" name="Rectangle 3"/>
          <p:cNvSpPr>
            <a:spLocks noGrp="1" noChangeArrowheads="1"/>
          </p:cNvSpPr>
          <p:nvPr>
            <p:ph type="body" idx="1"/>
          </p:nvPr>
        </p:nvSpPr>
        <p:spPr>
          <a:xfrm>
            <a:off x="685800" y="2743200"/>
            <a:ext cx="7772400" cy="3581400"/>
          </a:xfrm>
        </p:spPr>
        <p:txBody>
          <a:bodyPr/>
          <a:lstStyle/>
          <a:p>
            <a:pPr eaLnBrk="1" hangingPunct="1">
              <a:lnSpc>
                <a:spcPct val="90000"/>
              </a:lnSpc>
            </a:pPr>
            <a:r>
              <a:rPr lang="en-US" sz="2800"/>
              <a:t>What is the source of variations and improvements?</a:t>
            </a:r>
          </a:p>
          <a:p>
            <a:pPr lvl="1" eaLnBrk="1" hangingPunct="1">
              <a:lnSpc>
                <a:spcPct val="90000"/>
              </a:lnSpc>
            </a:pPr>
            <a:r>
              <a:rPr lang="en-US" sz="2400"/>
              <a:t>Random mutation or something else?</a:t>
            </a:r>
          </a:p>
          <a:p>
            <a:pPr eaLnBrk="1" hangingPunct="1">
              <a:lnSpc>
                <a:spcPct val="90000"/>
              </a:lnSpc>
            </a:pPr>
            <a:r>
              <a:rPr lang="en-US" sz="2800"/>
              <a:t>How does speciation occur?</a:t>
            </a:r>
          </a:p>
          <a:p>
            <a:pPr lvl="1" eaLnBrk="1" hangingPunct="1">
              <a:lnSpc>
                <a:spcPct val="90000"/>
              </a:lnSpc>
            </a:pPr>
            <a:r>
              <a:rPr lang="en-US" sz="2400"/>
              <a:t>Problem of macroevolution</a:t>
            </a:r>
          </a:p>
          <a:p>
            <a:pPr eaLnBrk="1" hangingPunct="1">
              <a:lnSpc>
                <a:spcPct val="90000"/>
              </a:lnSpc>
            </a:pPr>
            <a:r>
              <a:rPr lang="en-US" sz="2800"/>
              <a:t>Lack of intermediaries in the fossil record</a:t>
            </a:r>
          </a:p>
          <a:p>
            <a:pPr eaLnBrk="1" hangingPunct="1">
              <a:lnSpc>
                <a:spcPct val="90000"/>
              </a:lnSpc>
            </a:pPr>
            <a:r>
              <a:rPr lang="en-US" sz="2800"/>
              <a:t>How did DNA appear?</a:t>
            </a:r>
          </a:p>
          <a:p>
            <a:pPr eaLnBrk="1" hangingPunct="1">
              <a:lnSpc>
                <a:spcPct val="90000"/>
              </a:lnSpc>
            </a:pPr>
            <a:endParaRPr lang="en-US" sz="2800"/>
          </a:p>
          <a:p>
            <a:pPr eaLnBrk="1" hangingPunct="1">
              <a:lnSpc>
                <a:spcPct val="90000"/>
              </a:lnSpc>
            </a:pPr>
            <a:endParaRPr lang="en-US" sz="2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685800" y="2286000"/>
            <a:ext cx="7772400" cy="1143000"/>
          </a:xfrm>
        </p:spPr>
        <p:txBody>
          <a:bodyPr/>
          <a:lstStyle/>
          <a:p>
            <a:pPr eaLnBrk="1" hangingPunct="1"/>
            <a:r>
              <a:rPr lang="en-US"/>
              <a:t>Is Darwinism compatible with belief in God?</a:t>
            </a:r>
          </a:p>
        </p:txBody>
      </p:sp>
      <p:sp>
        <p:nvSpPr>
          <p:cNvPr id="157699" name="Rectangle 3"/>
          <p:cNvSpPr>
            <a:spLocks noGrp="1" noChangeArrowheads="1"/>
          </p:cNvSpPr>
          <p:nvPr>
            <p:ph type="subTitle" idx="1"/>
          </p:nvPr>
        </p:nvSpPr>
        <p:spPr/>
        <p:txBody>
          <a:bodyPr/>
          <a:lstStyle/>
          <a:p>
            <a:pPr eaLnBrk="1" hangingPunct="1"/>
            <a:r>
              <a:rPr lang="en-US"/>
              <a:t>It depends what you think God is like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304800"/>
            <a:ext cx="7772400" cy="1143000"/>
          </a:xfrm>
        </p:spPr>
        <p:txBody>
          <a:bodyPr/>
          <a:lstStyle/>
          <a:p>
            <a:pPr eaLnBrk="1" hangingPunct="1"/>
            <a:r>
              <a:rPr lang="en-US" sz="4000"/>
              <a:t>How was Darwinism received?</a:t>
            </a:r>
            <a:endParaRPr lang="en-US"/>
          </a:p>
        </p:txBody>
      </p:sp>
      <p:sp>
        <p:nvSpPr>
          <p:cNvPr id="159747" name="Rectangle 3"/>
          <p:cNvSpPr>
            <a:spLocks noGrp="1" noChangeArrowheads="1"/>
          </p:cNvSpPr>
          <p:nvPr>
            <p:ph type="body" idx="1"/>
          </p:nvPr>
        </p:nvSpPr>
        <p:spPr>
          <a:xfrm>
            <a:off x="609600" y="1295400"/>
            <a:ext cx="7772400" cy="5029200"/>
          </a:xfrm>
        </p:spPr>
        <p:txBody>
          <a:bodyPr/>
          <a:lstStyle/>
          <a:p>
            <a:pPr eaLnBrk="1" hangingPunct="1">
              <a:lnSpc>
                <a:spcPct val="90000"/>
              </a:lnSpc>
              <a:buFontTx/>
              <a:buNone/>
            </a:pPr>
            <a:r>
              <a:rPr lang="en-US" sz="2800"/>
              <a:t>	In the 19th century, “with a few exceptions the leading Christian thinkers in Great Britain and America came to terms quite readily with Darwinism and evolution.”</a:t>
            </a:r>
          </a:p>
          <a:p>
            <a:pPr eaLnBrk="1" hangingPunct="1">
              <a:lnSpc>
                <a:spcPct val="90000"/>
              </a:lnSpc>
              <a:buFontTx/>
              <a:buNone/>
            </a:pPr>
            <a:r>
              <a:rPr lang="en-US" sz="2800"/>
              <a:t>	</a:t>
            </a:r>
            <a:r>
              <a:rPr lang="en-US" sz="1800"/>
              <a:t>James Moore </a:t>
            </a:r>
            <a:r>
              <a:rPr lang="en-US" sz="1800" i="1"/>
              <a:t>The Post-Darwinian Controversies</a:t>
            </a:r>
            <a:r>
              <a:rPr lang="en-US" sz="1800"/>
              <a:t> Cambridge, 1979</a:t>
            </a:r>
          </a:p>
          <a:p>
            <a:pPr eaLnBrk="1" hangingPunct="1">
              <a:lnSpc>
                <a:spcPct val="90000"/>
              </a:lnSpc>
              <a:buFontTx/>
              <a:buNone/>
            </a:pPr>
            <a:endParaRPr lang="en-US" sz="2800"/>
          </a:p>
          <a:p>
            <a:pPr eaLnBrk="1" hangingPunct="1">
              <a:lnSpc>
                <a:spcPct val="90000"/>
              </a:lnSpc>
              <a:buFontTx/>
              <a:buNone/>
            </a:pPr>
            <a:r>
              <a:rPr lang="en-US" sz="2800"/>
              <a:t>	“It is just as noble a conception of Deity to believe that he created primal forms capable of self-development . . . as to believe that He required a fresh act of intervention to supply the gaps which He himself had made.” </a:t>
            </a:r>
          </a:p>
          <a:p>
            <a:pPr lvl="1" eaLnBrk="1" hangingPunct="1">
              <a:lnSpc>
                <a:spcPct val="90000"/>
              </a:lnSpc>
              <a:buFontTx/>
              <a:buNone/>
            </a:pPr>
            <a:r>
              <a:rPr lang="en-US" sz="2400"/>
              <a:t>				Reverend Charles Kingsley</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t>God is only immanent</a:t>
            </a:r>
          </a:p>
        </p:txBody>
      </p:sp>
      <p:sp>
        <p:nvSpPr>
          <p:cNvPr id="161795" name="Rectangle 3"/>
          <p:cNvSpPr>
            <a:spLocks noGrp="1" noChangeArrowheads="1"/>
          </p:cNvSpPr>
          <p:nvPr>
            <p:ph type="body" idx="1"/>
          </p:nvPr>
        </p:nvSpPr>
        <p:spPr>
          <a:xfrm>
            <a:off x="685800" y="1981200"/>
            <a:ext cx="8001000" cy="4114800"/>
          </a:xfrm>
        </p:spPr>
        <p:txBody>
          <a:bodyPr/>
          <a:lstStyle/>
          <a:p>
            <a:pPr eaLnBrk="1" hangingPunct="1"/>
            <a:r>
              <a:rPr lang="en-US"/>
              <a:t>God is the universe; the universe is God</a:t>
            </a:r>
          </a:p>
          <a:p>
            <a:pPr eaLnBrk="1" hangingPunct="1"/>
            <a:r>
              <a:rPr lang="en-US"/>
              <a:t>Einstein was a pantheist</a:t>
            </a:r>
          </a:p>
          <a:p>
            <a:pPr eaLnBrk="1" hangingPunct="1"/>
            <a:r>
              <a:rPr lang="en-US"/>
              <a:t>Spinoza was a pantheist</a:t>
            </a:r>
          </a:p>
          <a:p>
            <a:pPr eaLnBrk="1" hangingPunct="1"/>
            <a:r>
              <a:rPr lang="en-US"/>
              <a:t>Naturalist poets (Coleridge, Wordsworth)</a:t>
            </a:r>
          </a:p>
          <a:p>
            <a:pPr eaLnBrk="1" hangingPunct="1"/>
            <a:r>
              <a:rPr lang="en-US"/>
              <a:t>Evolution is the natural process through which development occurs</a:t>
            </a:r>
          </a:p>
          <a:p>
            <a:pPr eaLnBrk="1" hangingPunct="1"/>
            <a:r>
              <a:rPr lang="en-US"/>
              <a:t>There is no soul or spiritual world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t>God is only transcendent</a:t>
            </a:r>
          </a:p>
        </p:txBody>
      </p:sp>
      <p:sp>
        <p:nvSpPr>
          <p:cNvPr id="163843" name="Rectangle 3"/>
          <p:cNvSpPr>
            <a:spLocks noGrp="1" noChangeArrowheads="1"/>
          </p:cNvSpPr>
          <p:nvPr>
            <p:ph type="body" idx="1"/>
          </p:nvPr>
        </p:nvSpPr>
        <p:spPr/>
        <p:txBody>
          <a:bodyPr/>
          <a:lstStyle/>
          <a:p>
            <a:pPr eaLnBrk="1" hangingPunct="1"/>
            <a:r>
              <a:rPr lang="en-US" sz="2800"/>
              <a:t>God exists separate from the universe</a:t>
            </a:r>
          </a:p>
          <a:p>
            <a:pPr eaLnBrk="1" hangingPunct="1"/>
            <a:r>
              <a:rPr lang="en-US" sz="2800"/>
              <a:t>God creates the universe</a:t>
            </a:r>
          </a:p>
          <a:p>
            <a:pPr eaLnBrk="1" hangingPunct="1"/>
            <a:r>
              <a:rPr lang="en-US" sz="2800"/>
              <a:t>Matter is inert</a:t>
            </a:r>
          </a:p>
          <a:p>
            <a:pPr eaLnBrk="1" hangingPunct="1"/>
            <a:r>
              <a:rPr lang="en-US" sz="2800"/>
              <a:t>Soul and body different</a:t>
            </a:r>
          </a:p>
          <a:p>
            <a:pPr eaLnBrk="1" hangingPunct="1"/>
            <a:r>
              <a:rPr lang="en-US" sz="2800"/>
              <a:t>God is necessary to create living things</a:t>
            </a:r>
          </a:p>
          <a:p>
            <a:pPr eaLnBrk="1" hangingPunct="1"/>
            <a:r>
              <a:rPr lang="en-US" sz="2800"/>
              <a:t>Plato’s demiurge imposing forms upon dull </a:t>
            </a:r>
            <a:r>
              <a:rPr lang="en-US" sz="2800" i="1"/>
              <a:t>hyle</a:t>
            </a:r>
            <a:r>
              <a:rPr lang="en-US" sz="2800"/>
              <a:t> </a:t>
            </a:r>
          </a:p>
          <a:p>
            <a:pPr eaLnBrk="1" hangingPunct="1"/>
            <a:r>
              <a:rPr lang="en-US" sz="2800"/>
              <a:t>Everything that happens is God’s will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t>God is immanent and transcendent</a:t>
            </a:r>
          </a:p>
        </p:txBody>
      </p:sp>
      <p:sp>
        <p:nvSpPr>
          <p:cNvPr id="165891" name="Rectangle 3"/>
          <p:cNvSpPr>
            <a:spLocks noGrp="1" noChangeArrowheads="1"/>
          </p:cNvSpPr>
          <p:nvPr>
            <p:ph type="body" idx="1"/>
          </p:nvPr>
        </p:nvSpPr>
        <p:spPr/>
        <p:txBody>
          <a:bodyPr/>
          <a:lstStyle/>
          <a:p>
            <a:pPr eaLnBrk="1" hangingPunct="1">
              <a:lnSpc>
                <a:spcPct val="90000"/>
              </a:lnSpc>
            </a:pPr>
            <a:r>
              <a:rPr lang="en-US" sz="2800"/>
              <a:t>God created the world</a:t>
            </a:r>
          </a:p>
          <a:p>
            <a:pPr eaLnBrk="1" hangingPunct="1">
              <a:lnSpc>
                <a:spcPct val="90000"/>
              </a:lnSpc>
            </a:pPr>
            <a:r>
              <a:rPr lang="en-US" sz="2800"/>
              <a:t>God acts in the world through natural processes (Indirect dominion)</a:t>
            </a:r>
          </a:p>
          <a:p>
            <a:pPr eaLnBrk="1" hangingPunct="1">
              <a:lnSpc>
                <a:spcPct val="90000"/>
              </a:lnSpc>
            </a:pPr>
            <a:r>
              <a:rPr lang="en-US" sz="2800"/>
              <a:t>Everything has an internal and external dimension</a:t>
            </a:r>
          </a:p>
          <a:p>
            <a:pPr eaLnBrk="1" hangingPunct="1">
              <a:lnSpc>
                <a:spcPct val="90000"/>
              </a:lnSpc>
            </a:pPr>
            <a:r>
              <a:rPr lang="en-US" sz="2800"/>
              <a:t>Matter has an inherent directive nature</a:t>
            </a:r>
          </a:p>
          <a:p>
            <a:pPr eaLnBrk="1" hangingPunct="1">
              <a:lnSpc>
                <a:spcPct val="90000"/>
              </a:lnSpc>
            </a:pPr>
            <a:r>
              <a:rPr lang="en-US" sz="2800"/>
              <a:t>There is order in chaos</a:t>
            </a:r>
          </a:p>
          <a:p>
            <a:pPr eaLnBrk="1" hangingPunct="1">
              <a:lnSpc>
                <a:spcPct val="90000"/>
              </a:lnSpc>
            </a:pPr>
            <a:r>
              <a:rPr lang="en-US" sz="2800"/>
              <a:t>Matter has a tendency to order and complexity</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a:t>God’s Hyungsang</a:t>
            </a:r>
          </a:p>
        </p:txBody>
      </p:sp>
      <p:sp>
        <p:nvSpPr>
          <p:cNvPr id="167939" name="Rectangle 3"/>
          <p:cNvSpPr>
            <a:spLocks noGrp="1" noChangeArrowheads="1"/>
          </p:cNvSpPr>
          <p:nvPr>
            <p:ph type="body" idx="1"/>
          </p:nvPr>
        </p:nvSpPr>
        <p:spPr/>
        <p:txBody>
          <a:bodyPr/>
          <a:lstStyle/>
          <a:p>
            <a:pPr eaLnBrk="1" hangingPunct="1"/>
            <a:r>
              <a:rPr lang="en-US"/>
              <a:t>God’s Hyungsang or Prime Force is basis of forces of nature</a:t>
            </a:r>
          </a:p>
          <a:p>
            <a:pPr eaLnBrk="1" hangingPunct="1"/>
            <a:r>
              <a:rPr lang="en-US"/>
              <a:t>God is immanent acting in and through natural processes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476250" y="0"/>
            <a:ext cx="8172450" cy="1089025"/>
          </a:xfrm>
          <a:prstGeom prst="rect">
            <a:avLst/>
          </a:prstGeom>
          <a:noFill/>
          <a:ln w="9525">
            <a:noFill/>
            <a:miter lim="800000"/>
            <a:headEnd/>
            <a:tailEnd/>
          </a:ln>
        </p:spPr>
        <p:txBody>
          <a:bodyPr anchor="ctr" anchorCtr="1">
            <a:prstTxWarp prst="textNoShape">
              <a:avLst/>
            </a:prstTxWarp>
          </a:bodyPr>
          <a:lstStyle/>
          <a:p>
            <a:pPr algn="ctr" eaLnBrk="1" hangingPunct="1"/>
            <a:r>
              <a:rPr lang="en-US" altLang="zh-CN" sz="4000">
                <a:solidFill>
                  <a:srgbClr val="FFFF99"/>
                </a:solidFill>
                <a:latin typeface="Arial Rounded MT Bold" pitchFamily="-84" charset="0"/>
                <a:ea typeface="宋体" pitchFamily="-84" charset="-122"/>
                <a:cs typeface="宋体" pitchFamily="-84" charset="-122"/>
              </a:rPr>
              <a:t>What is Universal Prime Force?</a:t>
            </a:r>
            <a:endParaRPr lang="sk-SK" sz="4000">
              <a:solidFill>
                <a:srgbClr val="FFFF99"/>
              </a:solidFill>
              <a:latin typeface="Arial Rounded MT Bold" pitchFamily="-84" charset="0"/>
              <a:ea typeface="宋体" pitchFamily="-84" charset="-122"/>
              <a:cs typeface="宋体" pitchFamily="-84" charset="-122"/>
            </a:endParaRPr>
          </a:p>
        </p:txBody>
      </p:sp>
      <p:sp>
        <p:nvSpPr>
          <p:cNvPr id="248835" name="Text Box 3"/>
          <p:cNvSpPr txBox="1">
            <a:spLocks noChangeArrowheads="1"/>
          </p:cNvSpPr>
          <p:nvPr/>
        </p:nvSpPr>
        <p:spPr bwMode="auto">
          <a:xfrm>
            <a:off x="838200" y="914400"/>
            <a:ext cx="7513638" cy="5811838"/>
          </a:xfrm>
          <a:prstGeom prst="rect">
            <a:avLst/>
          </a:prstGeom>
          <a:noFill/>
          <a:ln w="9525">
            <a:noFill/>
            <a:miter lim="800000"/>
            <a:headEnd/>
            <a:tailEnd/>
          </a:ln>
        </p:spPr>
        <p:txBody>
          <a:bodyPr>
            <a:prstTxWarp prst="textNoShape">
              <a:avLst/>
            </a:prstTxWarp>
            <a:spAutoFit/>
          </a:bodyPr>
          <a:lstStyle/>
          <a:p>
            <a:pPr marL="365125" indent="-365125" eaLnBrk="1" hangingPunct="1">
              <a:lnSpc>
                <a:spcPct val="105000"/>
              </a:lnSpc>
              <a:spcBef>
                <a:spcPct val="110000"/>
              </a:spcBef>
              <a:buClr>
                <a:srgbClr val="1EB4FF"/>
              </a:buClr>
              <a:buFont typeface="Courier New" pitchFamily="-84" charset="0"/>
              <a:buChar char="►"/>
            </a:pPr>
            <a:r>
              <a:rPr lang="en-US" altLang="zh-CN">
                <a:latin typeface="Franklin Gothic Medium" pitchFamily="-84" charset="0"/>
                <a:ea typeface="宋体" pitchFamily="-84" charset="-122"/>
                <a:cs typeface="宋体" pitchFamily="-84" charset="-122"/>
              </a:rPr>
              <a:t>Fundamental energy of God’s being</a:t>
            </a:r>
          </a:p>
          <a:p>
            <a:pPr marL="628650" lvl="1" indent="-84138" eaLnBrk="1" hangingPunct="1">
              <a:lnSpc>
                <a:spcPct val="105000"/>
              </a:lnSpc>
              <a:spcBef>
                <a:spcPct val="110000"/>
              </a:spcBef>
              <a:buClr>
                <a:srgbClr val="1EB4FF"/>
              </a:buClr>
              <a:buFont typeface="Courier New" pitchFamily="-84" charset="0"/>
              <a:buChar char="►"/>
            </a:pPr>
            <a:r>
              <a:rPr lang="en-US" altLang="zh-CN" sz="2000">
                <a:latin typeface="Franklin Gothic Medium" pitchFamily="-84" charset="0"/>
                <a:ea typeface="宋体" pitchFamily="-84" charset="-122"/>
                <a:cs typeface="宋体" pitchFamily="-84" charset="-122"/>
              </a:rPr>
              <a:t>God is self-existing. Doesn’t need anything</a:t>
            </a:r>
          </a:p>
          <a:p>
            <a:pPr marL="365125" indent="-365125" eaLnBrk="1" hangingPunct="1">
              <a:lnSpc>
                <a:spcPct val="105000"/>
              </a:lnSpc>
              <a:spcBef>
                <a:spcPct val="110000"/>
              </a:spcBef>
              <a:buClr>
                <a:srgbClr val="1EB4FF"/>
              </a:buClr>
              <a:buFont typeface="Courier New" pitchFamily="-84" charset="0"/>
              <a:buChar char="►"/>
            </a:pPr>
            <a:r>
              <a:rPr lang="en-US" altLang="zh-CN">
                <a:latin typeface="Franklin Gothic Medium" pitchFamily="-84" charset="0"/>
                <a:ea typeface="宋体" pitchFamily="-84" charset="-122"/>
                <a:cs typeface="宋体" pitchFamily="-84" charset="-122"/>
              </a:rPr>
              <a:t>The acting energy of God’s hyungsang that causes give and take action</a:t>
            </a:r>
          </a:p>
          <a:p>
            <a:pPr marL="365125" indent="-365125" eaLnBrk="1" hangingPunct="1">
              <a:lnSpc>
                <a:spcPct val="105000"/>
              </a:lnSpc>
              <a:spcBef>
                <a:spcPct val="110000"/>
              </a:spcBef>
              <a:buClr>
                <a:srgbClr val="1EB4FF"/>
              </a:buClr>
              <a:buFont typeface="Courier New" pitchFamily="-84" charset="0"/>
              <a:buChar char="►"/>
            </a:pPr>
            <a:r>
              <a:rPr lang="en-US" altLang="zh-CN">
                <a:latin typeface="Franklin Gothic Medium" pitchFamily="-84" charset="0"/>
                <a:ea typeface="宋体" pitchFamily="-84" charset="-122"/>
                <a:cs typeface="宋体" pitchFamily="-84" charset="-122"/>
              </a:rPr>
              <a:t>The origin of all the forces  (e.g. gravity, electromagnetism) that allow created beings to exist</a:t>
            </a:r>
          </a:p>
          <a:p>
            <a:pPr marL="365125" indent="-365125" eaLnBrk="1" hangingPunct="1">
              <a:lnSpc>
                <a:spcPct val="105000"/>
              </a:lnSpc>
              <a:spcBef>
                <a:spcPct val="110000"/>
              </a:spcBef>
              <a:buClr>
                <a:srgbClr val="1EB4FF"/>
              </a:buClr>
              <a:buFont typeface="Courier New" pitchFamily="-84" charset="0"/>
              <a:buChar char="►"/>
            </a:pPr>
            <a:r>
              <a:rPr lang="en-US" altLang="zh-CN">
                <a:latin typeface="Franklin Gothic Medium" pitchFamily="-84" charset="0"/>
                <a:ea typeface="宋体" pitchFamily="-84" charset="-122"/>
                <a:cs typeface="宋体" pitchFamily="-84" charset="-122"/>
              </a:rPr>
              <a:t>Directs all interactions towards unity</a:t>
            </a:r>
          </a:p>
          <a:p>
            <a:pPr marL="365125" indent="-365125" eaLnBrk="1" hangingPunct="1">
              <a:lnSpc>
                <a:spcPct val="105000"/>
              </a:lnSpc>
              <a:spcBef>
                <a:spcPct val="110000"/>
              </a:spcBef>
              <a:buClr>
                <a:srgbClr val="1EB4FF"/>
              </a:buClr>
              <a:buFont typeface="Courier New" pitchFamily="-84" charset="0"/>
              <a:buChar char="►"/>
            </a:pPr>
            <a:r>
              <a:rPr lang="en-US" altLang="zh-CN">
                <a:latin typeface="Franklin Gothic Medium" pitchFamily="-84" charset="0"/>
                <a:ea typeface="宋体" pitchFamily="-84" charset="-122"/>
                <a:cs typeface="宋体" pitchFamily="-84" charset="-122"/>
              </a:rPr>
              <a:t>Vertical force that directs towards higher levels and greater levels of complexity</a:t>
            </a:r>
            <a:endParaRPr lang="sk-SK">
              <a:latin typeface="Franklin Gothic Medium" pitchFamily="-84" charset="0"/>
            </a:endParaRPr>
          </a:p>
        </p:txBody>
      </p:sp>
      <p:sp>
        <p:nvSpPr>
          <p:cNvPr id="248836" name="Text Box 4"/>
          <p:cNvSpPr txBox="1">
            <a:spLocks noChangeArrowheads="1"/>
          </p:cNvSpPr>
          <p:nvPr/>
        </p:nvSpPr>
        <p:spPr bwMode="auto">
          <a:xfrm>
            <a:off x="431800" y="838200"/>
            <a:ext cx="8280400" cy="42863"/>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prstTxWarp prst="textNoShape">
              <a:avLst/>
            </a:prstTxWarp>
          </a:bodyPr>
          <a:lstStyle/>
          <a:p>
            <a:pPr eaLnBrk="1" hangingPunct="1">
              <a:spcBef>
                <a:spcPct val="50000"/>
              </a:spcBef>
              <a:defRPr/>
            </a:pPr>
            <a:endParaRPr lang="en-GB" sz="200">
              <a:effectLst>
                <a:outerShdw blurRad="38100" dist="38100" dir="2700000" algn="tl">
                  <a:srgbClr val="000000"/>
                </a:outerShdw>
              </a:effectLst>
              <a:latin typeface="Arial" pitchFamily="64" charset="0"/>
              <a:ea typeface="ＭＳ Ｐゴシック" pitchFamily="64" charset="-128"/>
              <a:cs typeface="ＭＳ Ｐゴシック" pitchFamily="6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fade">
                                      <p:cBhvr>
                                        <p:cTn id="7" dur="500"/>
                                        <p:tgtEl>
                                          <p:spTgt spid="2488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8835">
                                            <p:txEl>
                                              <p:pRg st="1" end="1"/>
                                            </p:txEl>
                                          </p:spTgt>
                                        </p:tgtEl>
                                        <p:attrNameLst>
                                          <p:attrName>style.visibility</p:attrName>
                                        </p:attrNameLst>
                                      </p:cBhvr>
                                      <p:to>
                                        <p:strVal val="visible"/>
                                      </p:to>
                                    </p:set>
                                    <p:animEffect transition="in" filter="fade">
                                      <p:cBhvr>
                                        <p:cTn id="10" dur="500"/>
                                        <p:tgtEl>
                                          <p:spTgt spid="24883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8835">
                                            <p:txEl>
                                              <p:pRg st="2" end="2"/>
                                            </p:txEl>
                                          </p:spTgt>
                                        </p:tgtEl>
                                        <p:attrNameLst>
                                          <p:attrName>style.visibility</p:attrName>
                                        </p:attrNameLst>
                                      </p:cBhvr>
                                      <p:to>
                                        <p:strVal val="visible"/>
                                      </p:to>
                                    </p:set>
                                    <p:animEffect transition="in" filter="fade">
                                      <p:cBhvr>
                                        <p:cTn id="15" dur="500"/>
                                        <p:tgtEl>
                                          <p:spTgt spid="24883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8835">
                                            <p:txEl>
                                              <p:pRg st="3" end="3"/>
                                            </p:txEl>
                                          </p:spTgt>
                                        </p:tgtEl>
                                        <p:attrNameLst>
                                          <p:attrName>style.visibility</p:attrName>
                                        </p:attrNameLst>
                                      </p:cBhvr>
                                      <p:to>
                                        <p:strVal val="visible"/>
                                      </p:to>
                                    </p:set>
                                    <p:animEffect transition="in" filter="fade">
                                      <p:cBhvr>
                                        <p:cTn id="20" dur="500"/>
                                        <p:tgtEl>
                                          <p:spTgt spid="24883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8835">
                                            <p:txEl>
                                              <p:pRg st="4" end="4"/>
                                            </p:txEl>
                                          </p:spTgt>
                                        </p:tgtEl>
                                        <p:attrNameLst>
                                          <p:attrName>style.visibility</p:attrName>
                                        </p:attrNameLst>
                                      </p:cBhvr>
                                      <p:to>
                                        <p:strVal val="visible"/>
                                      </p:to>
                                    </p:set>
                                    <p:animEffect transition="in" filter="fade">
                                      <p:cBhvr>
                                        <p:cTn id="25" dur="500"/>
                                        <p:tgtEl>
                                          <p:spTgt spid="24883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8835">
                                            <p:txEl>
                                              <p:pRg st="5" end="5"/>
                                            </p:txEl>
                                          </p:spTgt>
                                        </p:tgtEl>
                                        <p:attrNameLst>
                                          <p:attrName>style.visibility</p:attrName>
                                        </p:attrNameLst>
                                      </p:cBhvr>
                                      <p:to>
                                        <p:strVal val="visible"/>
                                      </p:to>
                                    </p:set>
                                    <p:animEffect transition="in" filter="fade">
                                      <p:cBhvr>
                                        <p:cTn id="30" dur="500"/>
                                        <p:tgtEl>
                                          <p:spTgt spid="2488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What is the scientific method?</a:t>
            </a:r>
          </a:p>
        </p:txBody>
      </p:sp>
      <p:sp>
        <p:nvSpPr>
          <p:cNvPr id="33795" name="Rectangle 3"/>
          <p:cNvSpPr>
            <a:spLocks noGrp="1" noChangeArrowheads="1"/>
          </p:cNvSpPr>
          <p:nvPr>
            <p:ph type="body" idx="1"/>
          </p:nvPr>
        </p:nvSpPr>
        <p:spPr/>
        <p:txBody>
          <a:bodyPr/>
          <a:lstStyle/>
          <a:p>
            <a:pPr eaLnBrk="1" hangingPunct="1"/>
            <a:r>
              <a:rPr lang="en-US" sz="2800"/>
              <a:t>Search for patterns and laws to explain the hidden order underlying the natural world</a:t>
            </a:r>
          </a:p>
          <a:p>
            <a:pPr eaLnBrk="1" hangingPunct="1"/>
            <a:r>
              <a:rPr lang="en-US" sz="2800"/>
              <a:t>Notice something unusual or puzzling</a:t>
            </a:r>
          </a:p>
          <a:p>
            <a:pPr lvl="1" eaLnBrk="1" hangingPunct="1"/>
            <a:r>
              <a:rPr lang="en-US" sz="2400"/>
              <a:t>Develop hypothesis</a:t>
            </a:r>
          </a:p>
          <a:p>
            <a:pPr lvl="1" eaLnBrk="1" hangingPunct="1"/>
            <a:r>
              <a:rPr lang="en-US" sz="2400"/>
              <a:t>Experiment </a:t>
            </a:r>
          </a:p>
          <a:p>
            <a:pPr lvl="1" eaLnBrk="1" hangingPunct="1"/>
            <a:r>
              <a:rPr lang="en-US" sz="2400"/>
              <a:t>Accumulate evidence</a:t>
            </a:r>
          </a:p>
          <a:p>
            <a:pPr lvl="1" eaLnBrk="1" hangingPunct="1"/>
            <a:r>
              <a:rPr lang="en-US" sz="2400"/>
              <a:t>Develop a theory</a:t>
            </a:r>
          </a:p>
          <a:p>
            <a:pPr lvl="1" eaLnBrk="1" hangingPunct="1"/>
            <a:r>
              <a:rPr lang="en-US" sz="2400"/>
              <a:t>Test and try to disprove the theory</a:t>
            </a:r>
          </a:p>
          <a:p>
            <a:pPr lvl="1" eaLnBrk="1" hangingPunct="1"/>
            <a:r>
              <a:rPr lang="en-US" sz="2400"/>
              <a:t>Use models to explain the phenomena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1422400" y="2798763"/>
            <a:ext cx="6210300" cy="1409700"/>
          </a:xfrm>
          <a:prstGeom prst="rect">
            <a:avLst/>
          </a:prstGeom>
          <a:noFill/>
          <a:ln w="9525">
            <a:noFill/>
            <a:miter lim="800000"/>
            <a:headEnd/>
            <a:tailEnd/>
          </a:ln>
        </p:spPr>
        <p:txBody>
          <a:bodyPr>
            <a:prstTxWarp prst="textNoShape">
              <a:avLst/>
            </a:prstTxWarp>
            <a:spAutoFit/>
          </a:bodyPr>
          <a:lstStyle/>
          <a:p>
            <a:pPr eaLnBrk="1" hangingPunct="1">
              <a:lnSpc>
                <a:spcPct val="120000"/>
              </a:lnSpc>
            </a:pPr>
            <a:r>
              <a:rPr lang="en-US" altLang="zh-CN" sz="3600">
                <a:latin typeface="Lydian BT" pitchFamily="-84" charset="0"/>
                <a:ea typeface="宋体" pitchFamily="-84" charset="-122"/>
                <a:cs typeface="宋体" pitchFamily="-84" charset="-122"/>
              </a:rPr>
              <a:t>“For in Him we live and move and have our being.”</a:t>
            </a:r>
            <a:endParaRPr lang="en-US" sz="3600">
              <a:latin typeface="Lydian BT" pitchFamily="-84" charset="0"/>
            </a:endParaRPr>
          </a:p>
        </p:txBody>
      </p:sp>
      <p:sp>
        <p:nvSpPr>
          <p:cNvPr id="172035" name="Text Box 3"/>
          <p:cNvSpPr txBox="1">
            <a:spLocks noChangeArrowheads="1"/>
          </p:cNvSpPr>
          <p:nvPr/>
        </p:nvSpPr>
        <p:spPr bwMode="auto">
          <a:xfrm>
            <a:off x="5292725" y="4208463"/>
            <a:ext cx="2700338" cy="457200"/>
          </a:xfrm>
          <a:prstGeom prst="rect">
            <a:avLst/>
          </a:prstGeom>
          <a:noFill/>
          <a:ln w="9525">
            <a:noFill/>
            <a:miter lim="800000"/>
            <a:headEnd/>
            <a:tailEnd/>
          </a:ln>
        </p:spPr>
        <p:txBody>
          <a:bodyPr>
            <a:prstTxWarp prst="textNoShape">
              <a:avLst/>
            </a:prstTxWarp>
            <a:spAutoFit/>
          </a:bodyPr>
          <a:lstStyle/>
          <a:p>
            <a:pPr algn="r" eaLnBrk="1" hangingPunct="1">
              <a:buClr>
                <a:srgbClr val="3399FF"/>
              </a:buClr>
              <a:buFont typeface="Courier New" pitchFamily="-84" charset="0"/>
              <a:buNone/>
            </a:pPr>
            <a:r>
              <a:rPr lang="en-US" altLang="zh-CN" i="1">
                <a:latin typeface="Franklin Gothic Medium" pitchFamily="-84" charset="0"/>
                <a:ea typeface="宋体" pitchFamily="-84" charset="-122"/>
                <a:cs typeface="宋体" pitchFamily="-84" charset="-122"/>
              </a:rPr>
              <a:t>Acts 17:28</a:t>
            </a:r>
            <a:endParaRPr lang="en-US" i="1">
              <a:latin typeface="Franklin Gothic Medium" pitchFamily="-84" charset="0"/>
              <a:ea typeface="宋体" pitchFamily="-84" charset="-122"/>
              <a:cs typeface="宋体" pitchFamily="-84" charset="-122"/>
            </a:endParaRPr>
          </a:p>
        </p:txBody>
      </p:sp>
      <p:sp>
        <p:nvSpPr>
          <p:cNvPr id="172036" name="Rectangle 4"/>
          <p:cNvSpPr>
            <a:spLocks noChangeArrowheads="1"/>
          </p:cNvSpPr>
          <p:nvPr/>
        </p:nvSpPr>
        <p:spPr bwMode="auto">
          <a:xfrm>
            <a:off x="431800" y="188913"/>
            <a:ext cx="8235950" cy="719137"/>
          </a:xfrm>
          <a:prstGeom prst="rect">
            <a:avLst/>
          </a:prstGeom>
          <a:noFill/>
          <a:ln w="9525">
            <a:noFill/>
            <a:miter lim="800000"/>
            <a:headEnd/>
            <a:tailEnd/>
          </a:ln>
        </p:spPr>
        <p:txBody>
          <a:bodyPr anchor="ctr" anchorCtr="1">
            <a:prstTxWarp prst="textNoShape">
              <a:avLst/>
            </a:prstTxWarp>
          </a:bodyPr>
          <a:lstStyle/>
          <a:p>
            <a:pPr algn="ctr" eaLnBrk="1" hangingPunct="1"/>
            <a:r>
              <a:rPr lang="en-US" altLang="zh-CN" sz="3200">
                <a:solidFill>
                  <a:srgbClr val="FFFF99"/>
                </a:solidFill>
                <a:latin typeface="Arial Rounded MT Bold" pitchFamily="-84" charset="0"/>
                <a:ea typeface="宋体" pitchFamily="-84" charset="-122"/>
                <a:cs typeface="宋体" pitchFamily="-84" charset="-122"/>
              </a:rPr>
              <a:t>God: </a:t>
            </a:r>
            <a:r>
              <a:rPr lang="en-US" altLang="zh-CN" sz="3200">
                <a:solidFill>
                  <a:srgbClr val="FFFF99"/>
                </a:solidFill>
                <a:latin typeface="Arial Rounded MT Bold" pitchFamily="-84" charset="0"/>
              </a:rPr>
              <a:t>o</a:t>
            </a:r>
            <a:r>
              <a:rPr lang="en-US" altLang="zh-CN" sz="3200">
                <a:solidFill>
                  <a:srgbClr val="FFFF99"/>
                </a:solidFill>
                <a:latin typeface="Arial Rounded MT Bold" pitchFamily="-84" charset="0"/>
                <a:ea typeface="宋体" pitchFamily="-84" charset="-122"/>
                <a:cs typeface="宋体" pitchFamily="-84" charset="-122"/>
              </a:rPr>
              <a:t>rigin of all </a:t>
            </a:r>
            <a:r>
              <a:rPr lang="en-US" altLang="zh-CN" sz="3200">
                <a:solidFill>
                  <a:srgbClr val="FFFF99"/>
                </a:solidFill>
                <a:latin typeface="Arial Rounded MT Bold" pitchFamily="-84" charset="0"/>
              </a:rPr>
              <a:t>e</a:t>
            </a:r>
            <a:r>
              <a:rPr lang="en-US" altLang="zh-CN" sz="3200">
                <a:solidFill>
                  <a:srgbClr val="FFFF99"/>
                </a:solidFill>
                <a:latin typeface="Arial Rounded MT Bold" pitchFamily="-84" charset="0"/>
                <a:ea typeface="宋体" pitchFamily="-84" charset="-122"/>
                <a:cs typeface="宋体" pitchFamily="-84" charset="-122"/>
              </a:rPr>
              <a:t>xistence and </a:t>
            </a:r>
            <a:r>
              <a:rPr lang="en-US" altLang="zh-CN" sz="3200">
                <a:solidFill>
                  <a:srgbClr val="FFFF99"/>
                </a:solidFill>
                <a:latin typeface="Arial Rounded MT Bold" pitchFamily="-84" charset="0"/>
              </a:rPr>
              <a:t>a</a:t>
            </a:r>
            <a:r>
              <a:rPr lang="en-US" altLang="zh-CN" sz="3200">
                <a:solidFill>
                  <a:srgbClr val="FFFF99"/>
                </a:solidFill>
                <a:latin typeface="Arial Rounded MT Bold" pitchFamily="-84" charset="0"/>
                <a:ea typeface="宋体" pitchFamily="-84" charset="-122"/>
                <a:cs typeface="宋体" pitchFamily="-84" charset="-122"/>
              </a:rPr>
              <a:t>ctivity</a:t>
            </a:r>
            <a:r>
              <a:rPr lang="en-US" altLang="zh-CN" sz="3600">
                <a:solidFill>
                  <a:srgbClr val="FFCC00"/>
                </a:solidFill>
                <a:latin typeface="Franklin Gothic Medium" pitchFamily="-84" charset="0"/>
                <a:ea typeface="宋体" pitchFamily="-84" charset="-122"/>
                <a:cs typeface="宋体" pitchFamily="-84" charset="-122"/>
              </a:rPr>
              <a:t> </a:t>
            </a:r>
            <a:endParaRPr lang="sk-SK" sz="3600">
              <a:solidFill>
                <a:srgbClr val="FFCC00"/>
              </a:solidFill>
              <a:latin typeface="Franklin Gothic Medium" pitchFamily="-84" charset="0"/>
            </a:endParaRPr>
          </a:p>
        </p:txBody>
      </p:sp>
      <p:sp>
        <p:nvSpPr>
          <p:cNvPr id="250885" name="Text Box 5"/>
          <p:cNvSpPr txBox="1">
            <a:spLocks noChangeArrowheads="1"/>
          </p:cNvSpPr>
          <p:nvPr/>
        </p:nvSpPr>
        <p:spPr bwMode="auto">
          <a:xfrm>
            <a:off x="431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prstTxWarp prst="textNoShape">
              <a:avLst/>
            </a:prstTxWarp>
          </a:bodyPr>
          <a:lstStyle/>
          <a:p>
            <a:pPr eaLnBrk="1" hangingPunct="1">
              <a:spcBef>
                <a:spcPct val="50000"/>
              </a:spcBef>
              <a:defRPr/>
            </a:pPr>
            <a:endParaRPr lang="en-GB" sz="200">
              <a:effectLst>
                <a:outerShdw blurRad="38100" dist="38100" dir="2700000" algn="tl">
                  <a:srgbClr val="000000"/>
                </a:outerShdw>
              </a:effectLst>
              <a:latin typeface="Arial" pitchFamily="64" charset="0"/>
              <a:ea typeface="ＭＳ Ｐゴシック" pitchFamily="64" charset="-128"/>
              <a:cs typeface="ＭＳ Ｐゴシック" pitchFamily="64" charset="-128"/>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0" y="0"/>
            <a:ext cx="9144000" cy="1089025"/>
          </a:xfrm>
          <a:prstGeom prst="rect">
            <a:avLst/>
          </a:prstGeom>
          <a:noFill/>
          <a:ln w="9525">
            <a:noFill/>
            <a:miter lim="800000"/>
            <a:headEnd/>
            <a:tailEnd/>
          </a:ln>
        </p:spPr>
        <p:txBody>
          <a:bodyPr anchor="ctr" anchorCtr="1">
            <a:prstTxWarp prst="textNoShape">
              <a:avLst/>
            </a:prstTxWarp>
          </a:bodyPr>
          <a:lstStyle/>
          <a:p>
            <a:pPr algn="ctr" eaLnBrk="1" hangingPunct="1"/>
            <a:r>
              <a:rPr lang="en-US" altLang="zh-CN" sz="4000">
                <a:latin typeface="Arial Rounded MT Bold" pitchFamily="-84" charset="0"/>
                <a:ea typeface="宋体" pitchFamily="-84" charset="-122"/>
                <a:cs typeface="宋体" pitchFamily="-84" charset="-122"/>
              </a:rPr>
              <a:t>What is give and take action?</a:t>
            </a:r>
            <a:endParaRPr lang="sk-SK" sz="4000">
              <a:latin typeface="Arial Rounded MT Bold" pitchFamily="-84" charset="0"/>
              <a:ea typeface="宋体" pitchFamily="-84" charset="-122"/>
              <a:cs typeface="宋体" pitchFamily="-84" charset="-122"/>
            </a:endParaRPr>
          </a:p>
        </p:txBody>
      </p:sp>
      <p:grpSp>
        <p:nvGrpSpPr>
          <p:cNvPr id="174083" name="Group 3"/>
          <p:cNvGrpSpPr>
            <a:grpSpLocks noChangeAspect="1"/>
          </p:cNvGrpSpPr>
          <p:nvPr/>
        </p:nvGrpSpPr>
        <p:grpSpPr bwMode="auto">
          <a:xfrm>
            <a:off x="3576638" y="2251075"/>
            <a:ext cx="1990725" cy="1422400"/>
            <a:chOff x="2515" y="994"/>
            <a:chExt cx="1045" cy="747"/>
          </a:xfrm>
        </p:grpSpPr>
        <p:sp>
          <p:nvSpPr>
            <p:cNvPr id="174112" name="Freeform 4"/>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74113" name="Freeform 5"/>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grpSp>
        <p:nvGrpSpPr>
          <p:cNvPr id="174084" name="Group 6"/>
          <p:cNvGrpSpPr>
            <a:grpSpLocks noChangeAspect="1"/>
          </p:cNvGrpSpPr>
          <p:nvPr/>
        </p:nvGrpSpPr>
        <p:grpSpPr bwMode="auto">
          <a:xfrm>
            <a:off x="1219200" y="1712913"/>
            <a:ext cx="2244725" cy="2243137"/>
            <a:chOff x="1366" y="818"/>
            <a:chExt cx="998" cy="998"/>
          </a:xfrm>
        </p:grpSpPr>
        <p:sp>
          <p:nvSpPr>
            <p:cNvPr id="174110" name="Oval 7"/>
            <p:cNvSpPr>
              <a:spLocks noChangeAspect="1" noChangeArrowheads="1"/>
            </p:cNvSpPr>
            <p:nvPr/>
          </p:nvSpPr>
          <p:spPr bwMode="auto">
            <a:xfrm>
              <a:off x="1366" y="818"/>
              <a:ext cx="998" cy="998"/>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eaLnBrk="1" hangingPunct="1"/>
              <a:endParaRPr lang="en-GB">
                <a:latin typeface="Franklin Gothic Medium" pitchFamily="-84" charset="0"/>
              </a:endParaRPr>
            </a:p>
          </p:txBody>
        </p:sp>
        <p:sp>
          <p:nvSpPr>
            <p:cNvPr id="174111" name="Text Box 8"/>
            <p:cNvSpPr txBox="1">
              <a:spLocks noChangeAspect="1" noChangeArrowheads="1"/>
            </p:cNvSpPr>
            <p:nvPr/>
          </p:nvSpPr>
          <p:spPr bwMode="auto">
            <a:xfrm>
              <a:off x="1366" y="1163"/>
              <a:ext cx="985" cy="242"/>
            </a:xfrm>
            <a:prstGeom prst="rect">
              <a:avLst/>
            </a:prstGeom>
            <a:noFill/>
            <a:ln w="9525">
              <a:noFill/>
              <a:miter lim="800000"/>
              <a:headEnd/>
              <a:tailEnd/>
            </a:ln>
          </p:spPr>
          <p:txBody>
            <a:bodyPr lIns="36000" tIns="25200" rIns="36000">
              <a:prstTxWarp prst="textNoShape">
                <a:avLst/>
              </a:prstTxWarp>
              <a:spAutoFit/>
            </a:bodyPr>
            <a:lstStyle/>
            <a:p>
              <a:pPr algn="ctr" eaLnBrk="1" hangingPunct="1"/>
              <a:endParaRPr lang="en-US" sz="3100">
                <a:latin typeface="Franklin Gothic Medium" pitchFamily="-84" charset="0"/>
              </a:endParaRPr>
            </a:p>
          </p:txBody>
        </p:sp>
      </p:grpSp>
      <p:grpSp>
        <p:nvGrpSpPr>
          <p:cNvPr id="174085" name="Group 9"/>
          <p:cNvGrpSpPr>
            <a:grpSpLocks noChangeAspect="1"/>
          </p:cNvGrpSpPr>
          <p:nvPr/>
        </p:nvGrpSpPr>
        <p:grpSpPr bwMode="auto">
          <a:xfrm>
            <a:off x="5680075" y="1712913"/>
            <a:ext cx="2244725" cy="2243137"/>
            <a:chOff x="3408" y="818"/>
            <a:chExt cx="998" cy="998"/>
          </a:xfrm>
        </p:grpSpPr>
        <p:sp>
          <p:nvSpPr>
            <p:cNvPr id="174108" name="Oval 10"/>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p:spPr>
          <p:txBody>
            <a:bodyPr lIns="0" rIns="0" anchor="ctr">
              <a:prstTxWarp prst="textNoShape">
                <a:avLst/>
              </a:prstTxWarp>
            </a:bodyPr>
            <a:lstStyle/>
            <a:p>
              <a:pPr algn="ctr" eaLnBrk="1" hangingPunct="1"/>
              <a:endParaRPr lang="en-GB" sz="2800">
                <a:latin typeface="Franklin Gothic Medium" pitchFamily="-84" charset="0"/>
              </a:endParaRPr>
            </a:p>
          </p:txBody>
        </p:sp>
        <p:sp>
          <p:nvSpPr>
            <p:cNvPr id="174109" name="Text Box 11"/>
            <p:cNvSpPr txBox="1">
              <a:spLocks noChangeAspect="1" noChangeArrowheads="1"/>
            </p:cNvSpPr>
            <p:nvPr/>
          </p:nvSpPr>
          <p:spPr bwMode="auto">
            <a:xfrm>
              <a:off x="3421" y="1167"/>
              <a:ext cx="985" cy="242"/>
            </a:xfrm>
            <a:prstGeom prst="rect">
              <a:avLst/>
            </a:prstGeom>
            <a:noFill/>
            <a:ln w="9525">
              <a:noFill/>
              <a:miter lim="800000"/>
              <a:headEnd/>
              <a:tailEnd/>
            </a:ln>
          </p:spPr>
          <p:txBody>
            <a:bodyPr lIns="36000" tIns="25200" rIns="36000">
              <a:prstTxWarp prst="textNoShape">
                <a:avLst/>
              </a:prstTxWarp>
              <a:spAutoFit/>
            </a:bodyPr>
            <a:lstStyle/>
            <a:p>
              <a:pPr algn="ctr" eaLnBrk="1" hangingPunct="1"/>
              <a:endParaRPr lang="en-US" sz="3100">
                <a:latin typeface="Franklin Gothic Medium" pitchFamily="-84" charset="0"/>
              </a:endParaRPr>
            </a:p>
          </p:txBody>
        </p:sp>
      </p:grpSp>
      <p:sp>
        <p:nvSpPr>
          <p:cNvPr id="174086" name="Text Box 12"/>
          <p:cNvSpPr txBox="1">
            <a:spLocks noChangeArrowheads="1"/>
          </p:cNvSpPr>
          <p:nvPr/>
        </p:nvSpPr>
        <p:spPr bwMode="auto">
          <a:xfrm>
            <a:off x="3363913" y="1712913"/>
            <a:ext cx="2414587" cy="519112"/>
          </a:xfrm>
          <a:prstGeom prst="rect">
            <a:avLst/>
          </a:prstGeom>
          <a:noFill/>
          <a:ln w="9525">
            <a:noFill/>
            <a:miter lim="800000"/>
            <a:headEnd/>
            <a:tailEnd/>
          </a:ln>
        </p:spPr>
        <p:txBody>
          <a:bodyPr>
            <a:prstTxWarp prst="textNoShape">
              <a:avLst/>
            </a:prstTxWarp>
            <a:spAutoFit/>
          </a:bodyPr>
          <a:lstStyle/>
          <a:p>
            <a:pPr algn="ctr" eaLnBrk="1" hangingPunct="1"/>
            <a:r>
              <a:rPr lang="en-US" sz="2800">
                <a:latin typeface="Franklin Gothic Medium" pitchFamily="-84" charset="0"/>
              </a:rPr>
              <a:t>Initiating</a:t>
            </a:r>
          </a:p>
        </p:txBody>
      </p:sp>
      <p:sp>
        <p:nvSpPr>
          <p:cNvPr id="174087" name="Text Box 13"/>
          <p:cNvSpPr txBox="1">
            <a:spLocks noChangeArrowheads="1"/>
          </p:cNvSpPr>
          <p:nvPr/>
        </p:nvSpPr>
        <p:spPr bwMode="auto">
          <a:xfrm>
            <a:off x="3363913" y="3592513"/>
            <a:ext cx="2414587" cy="519112"/>
          </a:xfrm>
          <a:prstGeom prst="rect">
            <a:avLst/>
          </a:prstGeom>
          <a:noFill/>
          <a:ln w="9525">
            <a:noFill/>
            <a:miter lim="800000"/>
            <a:headEnd/>
            <a:tailEnd/>
          </a:ln>
        </p:spPr>
        <p:txBody>
          <a:bodyPr>
            <a:prstTxWarp prst="textNoShape">
              <a:avLst/>
            </a:prstTxWarp>
            <a:spAutoFit/>
          </a:bodyPr>
          <a:lstStyle/>
          <a:p>
            <a:pPr algn="ctr" eaLnBrk="1" hangingPunct="1"/>
            <a:r>
              <a:rPr lang="en-US" sz="2800">
                <a:latin typeface="Franklin Gothic Medium" pitchFamily="-84" charset="0"/>
              </a:rPr>
              <a:t>Responding</a:t>
            </a:r>
          </a:p>
        </p:txBody>
      </p:sp>
      <p:sp>
        <p:nvSpPr>
          <p:cNvPr id="252942" name="Text Box 14"/>
          <p:cNvSpPr txBox="1">
            <a:spLocks noChangeArrowheads="1"/>
          </p:cNvSpPr>
          <p:nvPr/>
        </p:nvSpPr>
        <p:spPr bwMode="auto">
          <a:xfrm>
            <a:off x="431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prstTxWarp prst="textNoShape">
              <a:avLst/>
            </a:prstTxWarp>
          </a:bodyPr>
          <a:lstStyle/>
          <a:p>
            <a:pPr eaLnBrk="1" hangingPunct="1">
              <a:spcBef>
                <a:spcPct val="50000"/>
              </a:spcBef>
              <a:defRPr/>
            </a:pPr>
            <a:endParaRPr lang="en-GB" sz="200">
              <a:effectLst>
                <a:outerShdw blurRad="38100" dist="38100" dir="2700000" algn="tl">
                  <a:srgbClr val="000000"/>
                </a:outerShdw>
              </a:effectLst>
              <a:latin typeface="Arial" pitchFamily="64" charset="0"/>
              <a:ea typeface="ＭＳ Ｐゴシック" pitchFamily="64" charset="-128"/>
              <a:cs typeface="ＭＳ Ｐゴシック" pitchFamily="64" charset="-128"/>
            </a:endParaRPr>
          </a:p>
        </p:txBody>
      </p:sp>
      <p:sp>
        <p:nvSpPr>
          <p:cNvPr id="174089" name="Text Box 15"/>
          <p:cNvSpPr txBox="1">
            <a:spLocks noChangeArrowheads="1"/>
          </p:cNvSpPr>
          <p:nvPr/>
        </p:nvSpPr>
        <p:spPr bwMode="auto">
          <a:xfrm>
            <a:off x="609600" y="4632325"/>
            <a:ext cx="7772400" cy="2044700"/>
          </a:xfrm>
          <a:prstGeom prst="rect">
            <a:avLst/>
          </a:prstGeom>
          <a:noFill/>
          <a:ln w="9525">
            <a:noFill/>
            <a:miter lim="800000"/>
            <a:headEnd/>
            <a:tailEnd/>
          </a:ln>
        </p:spPr>
        <p:txBody>
          <a:bodyPr>
            <a:prstTxWarp prst="textNoShape">
              <a:avLst/>
            </a:prstTxWarp>
            <a:spAutoFit/>
          </a:bodyPr>
          <a:lstStyle/>
          <a:p>
            <a:pPr algn="ctr" eaLnBrk="1" hangingPunct="1"/>
            <a:r>
              <a:rPr lang="en-US" sz="2000" b="1">
                <a:ea typeface="Arial" pitchFamily="-84" charset="0"/>
                <a:cs typeface="Arial" pitchFamily="-84" charset="0"/>
              </a:rPr>
              <a:t>What are the principles of Give and Take Action?</a:t>
            </a:r>
          </a:p>
          <a:p>
            <a:pPr eaLnBrk="1" hangingPunct="1"/>
            <a:endParaRPr lang="en-US" sz="1800">
              <a:ea typeface="Arial" pitchFamily="-84" charset="0"/>
              <a:cs typeface="Arial" pitchFamily="-84" charset="0"/>
            </a:endParaRPr>
          </a:p>
          <a:p>
            <a:pPr eaLnBrk="1" hangingPunct="1"/>
            <a:r>
              <a:rPr lang="en-US" sz="1800">
                <a:ea typeface="Arial" pitchFamily="-84" charset="0"/>
                <a:cs typeface="Arial" pitchFamily="-84" charset="0"/>
              </a:rPr>
              <a:t>All relationships need subject and object</a:t>
            </a:r>
          </a:p>
          <a:p>
            <a:pPr eaLnBrk="1" hangingPunct="1"/>
            <a:r>
              <a:rPr lang="en-US" sz="1800">
                <a:ea typeface="Arial" pitchFamily="-84" charset="0"/>
                <a:cs typeface="Arial" pitchFamily="-84" charset="0"/>
              </a:rPr>
              <a:t>Need to have a common base to form a relationship</a:t>
            </a:r>
          </a:p>
          <a:p>
            <a:pPr eaLnBrk="1" hangingPunct="1"/>
            <a:r>
              <a:rPr lang="en-US" sz="1800">
                <a:ea typeface="Arial" pitchFamily="-84" charset="0"/>
                <a:cs typeface="Arial" pitchFamily="-84" charset="0"/>
              </a:rPr>
              <a:t>Giving precedes receiving</a:t>
            </a:r>
          </a:p>
          <a:p>
            <a:pPr eaLnBrk="1" hangingPunct="1"/>
            <a:r>
              <a:rPr lang="en-US" sz="1800">
                <a:ea typeface="Arial" pitchFamily="-84" charset="0"/>
                <a:cs typeface="Arial" pitchFamily="-84" charset="0"/>
              </a:rPr>
              <a:t>Love flows between subject and object</a:t>
            </a:r>
          </a:p>
          <a:p>
            <a:pPr eaLnBrk="1" hangingPunct="1"/>
            <a:r>
              <a:rPr lang="en-US" sz="1800">
                <a:ea typeface="Arial" pitchFamily="-84" charset="0"/>
                <a:cs typeface="Arial" pitchFamily="-84" charset="0"/>
              </a:rPr>
              <a:t>Brings subject and object into unity and oneness</a:t>
            </a:r>
          </a:p>
        </p:txBody>
      </p:sp>
      <p:sp>
        <p:nvSpPr>
          <p:cNvPr id="174090" name="Text Box 16"/>
          <p:cNvSpPr txBox="1">
            <a:spLocks noChangeArrowheads="1"/>
          </p:cNvSpPr>
          <p:nvPr/>
        </p:nvSpPr>
        <p:spPr bwMode="auto">
          <a:xfrm>
            <a:off x="1720850" y="4113213"/>
            <a:ext cx="1370013" cy="519112"/>
          </a:xfrm>
          <a:prstGeom prst="rect">
            <a:avLst/>
          </a:prstGeom>
          <a:noFill/>
          <a:ln w="9525">
            <a:noFill/>
            <a:miter lim="800000"/>
            <a:headEnd/>
            <a:tailEnd/>
          </a:ln>
        </p:spPr>
        <p:txBody>
          <a:bodyPr wrap="none">
            <a:prstTxWarp prst="textNoShape">
              <a:avLst/>
            </a:prstTxWarp>
            <a:spAutoFit/>
          </a:bodyPr>
          <a:lstStyle/>
          <a:p>
            <a:pPr eaLnBrk="1" hangingPunct="1"/>
            <a:r>
              <a:rPr lang="en-US" sz="2800">
                <a:ea typeface="Arial" pitchFamily="-84" charset="0"/>
                <a:cs typeface="Arial" pitchFamily="-84" charset="0"/>
              </a:rPr>
              <a:t>Subject</a:t>
            </a:r>
          </a:p>
        </p:txBody>
      </p:sp>
      <p:sp>
        <p:nvSpPr>
          <p:cNvPr id="174091" name="Text Box 17"/>
          <p:cNvSpPr txBox="1">
            <a:spLocks noChangeArrowheads="1"/>
          </p:cNvSpPr>
          <p:nvPr/>
        </p:nvSpPr>
        <p:spPr bwMode="auto">
          <a:xfrm>
            <a:off x="6218238" y="4111625"/>
            <a:ext cx="1211262" cy="519113"/>
          </a:xfrm>
          <a:prstGeom prst="rect">
            <a:avLst/>
          </a:prstGeom>
          <a:noFill/>
          <a:ln w="9525">
            <a:noFill/>
            <a:miter lim="800000"/>
            <a:headEnd/>
            <a:tailEnd/>
          </a:ln>
        </p:spPr>
        <p:txBody>
          <a:bodyPr wrap="none">
            <a:prstTxWarp prst="textNoShape">
              <a:avLst/>
            </a:prstTxWarp>
            <a:spAutoFit/>
          </a:bodyPr>
          <a:lstStyle/>
          <a:p>
            <a:pPr eaLnBrk="1" hangingPunct="1"/>
            <a:r>
              <a:rPr lang="en-US" sz="2800">
                <a:ea typeface="Arial" pitchFamily="-84" charset="0"/>
                <a:cs typeface="Arial" pitchFamily="-84" charset="0"/>
              </a:rPr>
              <a:t>Object</a:t>
            </a:r>
          </a:p>
        </p:txBody>
      </p:sp>
      <p:sp>
        <p:nvSpPr>
          <p:cNvPr id="174092" name="Oval 18"/>
          <p:cNvSpPr>
            <a:spLocks noChangeArrowheads="1"/>
          </p:cNvSpPr>
          <p:nvPr/>
        </p:nvSpPr>
        <p:spPr bwMode="auto">
          <a:xfrm>
            <a:off x="1416050" y="2497138"/>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800">
                <a:ea typeface="Arial" pitchFamily="-84" charset="0"/>
                <a:cs typeface="Arial" pitchFamily="-84" charset="0"/>
              </a:rPr>
              <a:t>S</a:t>
            </a:r>
          </a:p>
        </p:txBody>
      </p:sp>
      <p:sp>
        <p:nvSpPr>
          <p:cNvPr id="174093" name="Oval 19"/>
          <p:cNvSpPr>
            <a:spLocks noChangeArrowheads="1"/>
          </p:cNvSpPr>
          <p:nvPr/>
        </p:nvSpPr>
        <p:spPr bwMode="auto">
          <a:xfrm>
            <a:off x="2563813" y="2497138"/>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094" name="Oval 20"/>
          <p:cNvSpPr>
            <a:spLocks noChangeArrowheads="1"/>
          </p:cNvSpPr>
          <p:nvPr/>
        </p:nvSpPr>
        <p:spPr bwMode="auto">
          <a:xfrm>
            <a:off x="5934075" y="2487613"/>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800">
                <a:ea typeface="Arial" pitchFamily="-84" charset="0"/>
                <a:cs typeface="Arial" pitchFamily="-84" charset="0"/>
              </a:rPr>
              <a:t>S</a:t>
            </a:r>
          </a:p>
        </p:txBody>
      </p:sp>
      <p:sp>
        <p:nvSpPr>
          <p:cNvPr id="174095" name="Oval 21"/>
          <p:cNvSpPr>
            <a:spLocks noChangeArrowheads="1"/>
          </p:cNvSpPr>
          <p:nvPr/>
        </p:nvSpPr>
        <p:spPr bwMode="auto">
          <a:xfrm>
            <a:off x="7153275" y="2497138"/>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nvGrpSpPr>
          <p:cNvPr id="174096" name="Group 22"/>
          <p:cNvGrpSpPr>
            <a:grpSpLocks noChangeAspect="1"/>
          </p:cNvGrpSpPr>
          <p:nvPr/>
        </p:nvGrpSpPr>
        <p:grpSpPr bwMode="auto">
          <a:xfrm>
            <a:off x="6543675" y="2647950"/>
            <a:ext cx="538163" cy="384175"/>
            <a:chOff x="2515" y="994"/>
            <a:chExt cx="1045" cy="747"/>
          </a:xfrm>
        </p:grpSpPr>
        <p:sp>
          <p:nvSpPr>
            <p:cNvPr id="174106" name="Freeform 23"/>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74107" name="Freeform 24"/>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grpSp>
        <p:nvGrpSpPr>
          <p:cNvPr id="174097" name="Group 25"/>
          <p:cNvGrpSpPr>
            <a:grpSpLocks noChangeAspect="1"/>
          </p:cNvGrpSpPr>
          <p:nvPr/>
        </p:nvGrpSpPr>
        <p:grpSpPr bwMode="auto">
          <a:xfrm>
            <a:off x="2025650" y="2647950"/>
            <a:ext cx="538163" cy="384175"/>
            <a:chOff x="2515" y="994"/>
            <a:chExt cx="1045" cy="747"/>
          </a:xfrm>
        </p:grpSpPr>
        <p:sp>
          <p:nvSpPr>
            <p:cNvPr id="174104" name="Freeform 26"/>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74105" name="Freeform 27"/>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sp>
        <p:nvSpPr>
          <p:cNvPr id="174098" name="Text Box 28"/>
          <p:cNvSpPr txBox="1">
            <a:spLocks noChangeArrowheads="1"/>
          </p:cNvSpPr>
          <p:nvPr/>
        </p:nvSpPr>
        <p:spPr bwMode="auto">
          <a:xfrm>
            <a:off x="2673350" y="2647950"/>
            <a:ext cx="184150"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ea typeface="Arial" pitchFamily="-84" charset="0"/>
                <a:cs typeface="Arial" pitchFamily="-84" charset="0"/>
              </a:rPr>
              <a:t>O</a:t>
            </a:r>
          </a:p>
        </p:txBody>
      </p:sp>
      <p:sp>
        <p:nvSpPr>
          <p:cNvPr id="174099" name="Text Box 29"/>
          <p:cNvSpPr txBox="1">
            <a:spLocks noChangeArrowheads="1"/>
          </p:cNvSpPr>
          <p:nvPr/>
        </p:nvSpPr>
        <p:spPr bwMode="auto">
          <a:xfrm>
            <a:off x="7245350" y="2647950"/>
            <a:ext cx="184150" cy="366713"/>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ea typeface="Arial" pitchFamily="-84" charset="0"/>
                <a:cs typeface="Arial" pitchFamily="-84" charset="0"/>
              </a:rPr>
              <a:t>O</a:t>
            </a:r>
          </a:p>
        </p:txBody>
      </p:sp>
      <p:sp>
        <p:nvSpPr>
          <p:cNvPr id="174100" name="Text Box 30"/>
          <p:cNvSpPr txBox="1">
            <a:spLocks noChangeArrowheads="1"/>
          </p:cNvSpPr>
          <p:nvPr/>
        </p:nvSpPr>
        <p:spPr bwMode="auto">
          <a:xfrm>
            <a:off x="609600" y="1427163"/>
            <a:ext cx="890588" cy="396875"/>
          </a:xfrm>
          <a:prstGeom prst="rect">
            <a:avLst/>
          </a:prstGeom>
          <a:noFill/>
          <a:ln w="9525">
            <a:noFill/>
            <a:miter lim="800000"/>
            <a:headEnd/>
            <a:tailEnd/>
          </a:ln>
        </p:spPr>
        <p:txBody>
          <a:bodyPr wrap="none">
            <a:prstTxWarp prst="textNoShape">
              <a:avLst/>
            </a:prstTxWarp>
            <a:spAutoFit/>
          </a:bodyPr>
          <a:lstStyle/>
          <a:p>
            <a:pPr eaLnBrk="1" hangingPunct="1"/>
            <a:r>
              <a:rPr lang="en-US" sz="2000">
                <a:ea typeface="Arial" pitchFamily="-84" charset="0"/>
                <a:cs typeface="Arial" pitchFamily="-84" charset="0"/>
              </a:rPr>
              <a:t>Within</a:t>
            </a:r>
            <a:endParaRPr lang="en-US" sz="1800">
              <a:ea typeface="Arial" pitchFamily="-84" charset="0"/>
              <a:cs typeface="Arial" pitchFamily="-84" charset="0"/>
            </a:endParaRPr>
          </a:p>
        </p:txBody>
      </p:sp>
      <p:sp>
        <p:nvSpPr>
          <p:cNvPr id="174101" name="Line 31"/>
          <p:cNvSpPr>
            <a:spLocks noChangeShapeType="1"/>
          </p:cNvSpPr>
          <p:nvPr/>
        </p:nvSpPr>
        <p:spPr bwMode="auto">
          <a:xfrm>
            <a:off x="1416050" y="1712913"/>
            <a:ext cx="793750" cy="784225"/>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
        <p:nvSpPr>
          <p:cNvPr id="174102" name="Text Box 32"/>
          <p:cNvSpPr txBox="1">
            <a:spLocks noChangeArrowheads="1"/>
          </p:cNvSpPr>
          <p:nvPr/>
        </p:nvSpPr>
        <p:spPr bwMode="auto">
          <a:xfrm>
            <a:off x="6451600" y="1093788"/>
            <a:ext cx="1370013" cy="457200"/>
          </a:xfrm>
          <a:prstGeom prst="rect">
            <a:avLst/>
          </a:prstGeom>
          <a:noFill/>
          <a:ln w="9525">
            <a:noFill/>
            <a:miter lim="800000"/>
            <a:headEnd/>
            <a:tailEnd/>
          </a:ln>
        </p:spPr>
        <p:txBody>
          <a:bodyPr wrap="none">
            <a:prstTxWarp prst="textNoShape">
              <a:avLst/>
            </a:prstTxWarp>
            <a:spAutoFit/>
          </a:bodyPr>
          <a:lstStyle/>
          <a:p>
            <a:pPr eaLnBrk="1" hangingPunct="1"/>
            <a:r>
              <a:rPr lang="en-US">
                <a:ea typeface="Arial" pitchFamily="-84" charset="0"/>
                <a:cs typeface="Arial" pitchFamily="-84" charset="0"/>
              </a:rPr>
              <a:t>Between</a:t>
            </a:r>
          </a:p>
        </p:txBody>
      </p:sp>
      <p:sp>
        <p:nvSpPr>
          <p:cNvPr id="174103" name="Line 33"/>
          <p:cNvSpPr>
            <a:spLocks noChangeShapeType="1"/>
          </p:cNvSpPr>
          <p:nvPr/>
        </p:nvSpPr>
        <p:spPr bwMode="auto">
          <a:xfrm flipH="1">
            <a:off x="4572000" y="1427163"/>
            <a:ext cx="1879600" cy="15875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0" y="79375"/>
            <a:ext cx="9144000" cy="1009650"/>
          </a:xfrm>
          <a:prstGeom prst="rect">
            <a:avLst/>
          </a:prstGeom>
          <a:noFill/>
          <a:ln w="9525">
            <a:noFill/>
            <a:miter lim="800000"/>
            <a:headEnd/>
            <a:tailEnd/>
          </a:ln>
        </p:spPr>
        <p:txBody>
          <a:bodyPr anchor="ctr" anchorCtr="1">
            <a:prstTxWarp prst="textNoShape">
              <a:avLst/>
            </a:prstTxWarp>
          </a:bodyPr>
          <a:lstStyle/>
          <a:p>
            <a:pPr algn="ctr" eaLnBrk="1" hangingPunct="1"/>
            <a:r>
              <a:rPr lang="en-US" altLang="zh-CN" sz="3600">
                <a:latin typeface="Arial Rounded MT Bold" pitchFamily="-84" charset="0"/>
                <a:ea typeface="宋体" pitchFamily="-84" charset="-122"/>
                <a:cs typeface="宋体" pitchFamily="-84" charset="-122"/>
              </a:rPr>
              <a:t>Universal Prime Force in creation</a:t>
            </a:r>
            <a:endParaRPr lang="sk-SK" sz="3600">
              <a:latin typeface="Arial Rounded MT Bold" pitchFamily="-84" charset="0"/>
              <a:ea typeface="宋体" pitchFamily="-84" charset="-122"/>
              <a:cs typeface="宋体" pitchFamily="-84" charset="-122"/>
            </a:endParaRPr>
          </a:p>
        </p:txBody>
      </p:sp>
      <p:grpSp>
        <p:nvGrpSpPr>
          <p:cNvPr id="176131" name="Group 3"/>
          <p:cNvGrpSpPr>
            <a:grpSpLocks/>
          </p:cNvGrpSpPr>
          <p:nvPr/>
        </p:nvGrpSpPr>
        <p:grpSpPr bwMode="auto">
          <a:xfrm>
            <a:off x="2463800" y="1184275"/>
            <a:ext cx="4827588" cy="3098800"/>
            <a:chOff x="1360" y="770"/>
            <a:chExt cx="3041" cy="1952"/>
          </a:xfrm>
        </p:grpSpPr>
        <p:grpSp>
          <p:nvGrpSpPr>
            <p:cNvPr id="176145" name="Group 4"/>
            <p:cNvGrpSpPr>
              <a:grpSpLocks/>
            </p:cNvGrpSpPr>
            <p:nvPr/>
          </p:nvGrpSpPr>
          <p:grpSpPr bwMode="auto">
            <a:xfrm>
              <a:off x="2394" y="770"/>
              <a:ext cx="952" cy="952"/>
              <a:chOff x="2394" y="661"/>
              <a:chExt cx="952" cy="952"/>
            </a:xfrm>
          </p:grpSpPr>
          <p:sp>
            <p:nvSpPr>
              <p:cNvPr id="254981" name="Oval 5"/>
              <p:cNvSpPr>
                <a:spLocks noChangeAspect="1" noChangeArrowheads="1"/>
              </p:cNvSpPr>
              <p:nvPr/>
            </p:nvSpPr>
            <p:spPr bwMode="auto">
              <a:xfrm>
                <a:off x="2394" y="661"/>
                <a:ext cx="952" cy="952"/>
              </a:xfrm>
              <a:prstGeom prst="ellipse">
                <a:avLst/>
              </a:prstGeom>
              <a:gradFill rotWithShape="1">
                <a:gsLst>
                  <a:gs pos="0">
                    <a:srgbClr val="FFB482"/>
                  </a:gs>
                  <a:gs pos="100000">
                    <a:srgbClr val="FF7832"/>
                  </a:gs>
                </a:gsLst>
                <a:path path="shape">
                  <a:fillToRect l="50000" t="50000" r="50000" b="50000"/>
                </a:path>
              </a:gradFill>
              <a:ln w="9525">
                <a:noFill/>
                <a:round/>
                <a:headEnd/>
                <a:tailEnd/>
              </a:ln>
              <a:effectLst/>
            </p:spPr>
            <p:txBody>
              <a:bodyPr anchor="ctr">
                <a:prstTxWarp prst="textNoShape">
                  <a:avLst/>
                </a:prstTxWarp>
              </a:bodyPr>
              <a:lstStyle/>
              <a:p>
                <a:pPr algn="ctr" eaLnBrk="1" hangingPunct="1">
                  <a:defRPr/>
                </a:pPr>
                <a:endParaRPr lang="en-GB" sz="32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endParaRPr>
              </a:p>
            </p:txBody>
          </p:sp>
          <p:sp>
            <p:nvSpPr>
              <p:cNvPr id="176155" name="Freeform 6"/>
              <p:cNvSpPr>
                <a:spLocks noChangeAspect="1"/>
              </p:cNvSpPr>
              <p:nvPr/>
            </p:nvSpPr>
            <p:spPr bwMode="auto">
              <a:xfrm>
                <a:off x="2767" y="1441"/>
                <a:ext cx="206" cy="70"/>
              </a:xfrm>
              <a:custGeom>
                <a:avLst/>
                <a:gdLst>
                  <a:gd name="T0" fmla="*/ 50 w 847"/>
                  <a:gd name="T1" fmla="*/ 8 h 291"/>
                  <a:gd name="T2" fmla="*/ 25 w 847"/>
                  <a:gd name="T3" fmla="*/ 17 h 291"/>
                  <a:gd name="T4" fmla="*/ 7 w 847"/>
                  <a:gd name="T5" fmla="*/ 10 h 291"/>
                  <a:gd name="T6" fmla="*/ 5 w 847"/>
                  <a:gd name="T7" fmla="*/ 12 h 291"/>
                  <a:gd name="T8" fmla="*/ 0 w 847"/>
                  <a:gd name="T9" fmla="*/ 2 h 291"/>
                  <a:gd name="T10" fmla="*/ 12 w 847"/>
                  <a:gd name="T11" fmla="*/ 2 h 291"/>
                  <a:gd name="T12" fmla="*/ 11 w 847"/>
                  <a:gd name="T13" fmla="*/ 4 h 291"/>
                  <a:gd name="T14" fmla="*/ 26 w 847"/>
                  <a:gd name="T15" fmla="*/ 9 h 291"/>
                  <a:gd name="T16" fmla="*/ 45 w 847"/>
                  <a:gd name="T17" fmla="*/ 2 h 291"/>
                  <a:gd name="T18" fmla="*/ 50 w 847"/>
                  <a:gd name="T19" fmla="*/ 8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FFDFDF"/>
                  </a:gs>
                  <a:gs pos="100000">
                    <a:srgbClr val="E60000"/>
                  </a:gs>
                </a:gsLst>
                <a:lin ang="0" scaled="1"/>
              </a:gradFill>
              <a:ln w="3175">
                <a:noFill/>
                <a:round/>
                <a:headEnd/>
                <a:tailEnd/>
              </a:ln>
            </p:spPr>
            <p:txBody>
              <a:bodyPr>
                <a:prstTxWarp prst="textNoShape">
                  <a:avLst/>
                </a:prstTxWarp>
              </a:bodyPr>
              <a:lstStyle/>
              <a:p>
                <a:endParaRPr lang="en-US"/>
              </a:p>
            </p:txBody>
          </p:sp>
          <p:sp>
            <p:nvSpPr>
              <p:cNvPr id="254983" name="Oval 7"/>
              <p:cNvSpPr>
                <a:spLocks noChangeAspect="1" noChangeArrowheads="1"/>
              </p:cNvSpPr>
              <p:nvPr/>
            </p:nvSpPr>
            <p:spPr bwMode="auto">
              <a:xfrm>
                <a:off x="2489" y="1164"/>
                <a:ext cx="319" cy="319"/>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defRPr/>
                </a:pPr>
                <a:endParaRPr lang="en-GB">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endParaRPr>
              </a:p>
            </p:txBody>
          </p:sp>
          <p:sp>
            <p:nvSpPr>
              <p:cNvPr id="254984" name="Text Box 8"/>
              <p:cNvSpPr txBox="1">
                <a:spLocks noChangeAspect="1" noChangeArrowheads="1"/>
              </p:cNvSpPr>
              <p:nvPr/>
            </p:nvSpPr>
            <p:spPr bwMode="auto">
              <a:xfrm>
                <a:off x="2489" y="1170"/>
                <a:ext cx="317" cy="305"/>
              </a:xfrm>
              <a:prstGeom prst="rect">
                <a:avLst/>
              </a:prstGeom>
              <a:noFill/>
              <a:ln w="9525">
                <a:noFill/>
                <a:miter lim="800000"/>
                <a:headEnd/>
                <a:tailEnd/>
              </a:ln>
              <a:effectLst/>
            </p:spPr>
            <p:txBody>
              <a:bodyPr lIns="36000" tIns="36000" rIns="36000" bIns="36000">
                <a:prstTxWarp prst="textNoShape">
                  <a:avLst/>
                </a:prstTxWarp>
                <a:spAutoFit/>
              </a:bodyPr>
              <a:lstStyle/>
              <a:p>
                <a:pPr algn="ctr" eaLnBrk="1" hangingPunct="1">
                  <a:defRPr/>
                </a:pPr>
                <a:r>
                  <a:rPr lang="en-US" sz="27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rPr>
                  <a:t>S</a:t>
                </a:r>
              </a:p>
            </p:txBody>
          </p:sp>
          <p:sp>
            <p:nvSpPr>
              <p:cNvPr id="254985" name="Oval 9"/>
              <p:cNvSpPr>
                <a:spLocks noChangeAspect="1" noChangeArrowheads="1"/>
              </p:cNvSpPr>
              <p:nvPr/>
            </p:nvSpPr>
            <p:spPr bwMode="auto">
              <a:xfrm>
                <a:off x="2932" y="1164"/>
                <a:ext cx="319" cy="319"/>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defRPr/>
                </a:pPr>
                <a:endParaRPr lang="en-GB" sz="28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endParaRPr>
              </a:p>
            </p:txBody>
          </p:sp>
          <p:sp>
            <p:nvSpPr>
              <p:cNvPr id="176159" name="Freeform 10"/>
              <p:cNvSpPr>
                <a:spLocks noChangeAspect="1"/>
              </p:cNvSpPr>
              <p:nvPr/>
            </p:nvSpPr>
            <p:spPr bwMode="auto">
              <a:xfrm rot="10800000">
                <a:off x="2767" y="1137"/>
                <a:ext cx="206" cy="70"/>
              </a:xfrm>
              <a:custGeom>
                <a:avLst/>
                <a:gdLst>
                  <a:gd name="T0" fmla="*/ 50 w 847"/>
                  <a:gd name="T1" fmla="*/ 8 h 291"/>
                  <a:gd name="T2" fmla="*/ 25 w 847"/>
                  <a:gd name="T3" fmla="*/ 17 h 291"/>
                  <a:gd name="T4" fmla="*/ 7 w 847"/>
                  <a:gd name="T5" fmla="*/ 10 h 291"/>
                  <a:gd name="T6" fmla="*/ 5 w 847"/>
                  <a:gd name="T7" fmla="*/ 12 h 291"/>
                  <a:gd name="T8" fmla="*/ 0 w 847"/>
                  <a:gd name="T9" fmla="*/ 2 h 291"/>
                  <a:gd name="T10" fmla="*/ 12 w 847"/>
                  <a:gd name="T11" fmla="*/ 2 h 291"/>
                  <a:gd name="T12" fmla="*/ 11 w 847"/>
                  <a:gd name="T13" fmla="*/ 4 h 291"/>
                  <a:gd name="T14" fmla="*/ 26 w 847"/>
                  <a:gd name="T15" fmla="*/ 9 h 291"/>
                  <a:gd name="T16" fmla="*/ 45 w 847"/>
                  <a:gd name="T17" fmla="*/ 2 h 291"/>
                  <a:gd name="T18" fmla="*/ 50 w 847"/>
                  <a:gd name="T19" fmla="*/ 8 h 2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7"/>
                  <a:gd name="T31" fmla="*/ 0 h 291"/>
                  <a:gd name="T32" fmla="*/ 847 w 847"/>
                  <a:gd name="T33" fmla="*/ 291 h 2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7" h="291">
                    <a:moveTo>
                      <a:pt x="843" y="144"/>
                    </a:moveTo>
                    <a:cubicBezTo>
                      <a:pt x="697" y="236"/>
                      <a:pt x="570" y="291"/>
                      <a:pt x="426" y="291"/>
                    </a:cubicBezTo>
                    <a:cubicBezTo>
                      <a:pt x="281" y="291"/>
                      <a:pt x="196" y="219"/>
                      <a:pt x="112" y="171"/>
                    </a:cubicBezTo>
                    <a:cubicBezTo>
                      <a:pt x="103" y="186"/>
                      <a:pt x="91" y="207"/>
                      <a:pt x="91" y="207"/>
                    </a:cubicBezTo>
                    <a:cubicBezTo>
                      <a:pt x="91" y="207"/>
                      <a:pt x="0" y="39"/>
                      <a:pt x="0" y="39"/>
                    </a:cubicBezTo>
                    <a:cubicBezTo>
                      <a:pt x="0" y="39"/>
                      <a:pt x="202" y="37"/>
                      <a:pt x="198" y="33"/>
                    </a:cubicBezTo>
                    <a:cubicBezTo>
                      <a:pt x="198" y="29"/>
                      <a:pt x="187" y="65"/>
                      <a:pt x="179" y="65"/>
                    </a:cubicBezTo>
                    <a:cubicBezTo>
                      <a:pt x="296" y="127"/>
                      <a:pt x="310" y="156"/>
                      <a:pt x="432" y="156"/>
                    </a:cubicBezTo>
                    <a:cubicBezTo>
                      <a:pt x="553" y="156"/>
                      <a:pt x="632" y="117"/>
                      <a:pt x="768" y="33"/>
                    </a:cubicBezTo>
                    <a:cubicBezTo>
                      <a:pt x="745" y="0"/>
                      <a:pt x="847" y="132"/>
                      <a:pt x="843" y="144"/>
                    </a:cubicBezTo>
                    <a:close/>
                  </a:path>
                </a:pathLst>
              </a:custGeom>
              <a:gradFill rotWithShape="1">
                <a:gsLst>
                  <a:gs pos="0">
                    <a:srgbClr val="CBE1FF"/>
                  </a:gs>
                  <a:gs pos="100000">
                    <a:srgbClr val="005AD7"/>
                  </a:gs>
                </a:gsLst>
                <a:lin ang="0" scaled="1"/>
              </a:gradFill>
              <a:ln w="3175">
                <a:noFill/>
                <a:round/>
                <a:headEnd/>
                <a:tailEnd/>
              </a:ln>
            </p:spPr>
            <p:txBody>
              <a:bodyPr>
                <a:prstTxWarp prst="textNoShape">
                  <a:avLst/>
                </a:prstTxWarp>
              </a:bodyPr>
              <a:lstStyle/>
              <a:p>
                <a:endParaRPr lang="en-US"/>
              </a:p>
            </p:txBody>
          </p:sp>
          <p:sp>
            <p:nvSpPr>
              <p:cNvPr id="254987" name="Text Box 11"/>
              <p:cNvSpPr txBox="1">
                <a:spLocks noChangeAspect="1" noChangeArrowheads="1"/>
              </p:cNvSpPr>
              <p:nvPr/>
            </p:nvSpPr>
            <p:spPr bwMode="auto">
              <a:xfrm>
                <a:off x="2555" y="770"/>
                <a:ext cx="630" cy="365"/>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en-US" sz="3200">
                    <a:effectLst>
                      <a:outerShdw blurRad="38100" dist="38100" dir="2700000" algn="tl">
                        <a:srgbClr val="000000"/>
                      </a:outerShdw>
                    </a:effectLst>
                    <a:latin typeface="Franklin Gothic Medium" pitchFamily="64" charset="0"/>
                    <a:ea typeface="宋体" pitchFamily="64" charset="-122"/>
                    <a:cs typeface="宋体" pitchFamily="64" charset="-122"/>
                  </a:rPr>
                  <a:t>God</a:t>
                </a:r>
              </a:p>
            </p:txBody>
          </p:sp>
          <p:sp>
            <p:nvSpPr>
              <p:cNvPr id="254988" name="Text Box 12"/>
              <p:cNvSpPr txBox="1">
                <a:spLocks noChangeAspect="1" noChangeArrowheads="1"/>
              </p:cNvSpPr>
              <p:nvPr/>
            </p:nvSpPr>
            <p:spPr bwMode="auto">
              <a:xfrm>
                <a:off x="2938" y="1170"/>
                <a:ext cx="316" cy="305"/>
              </a:xfrm>
              <a:prstGeom prst="rect">
                <a:avLst/>
              </a:prstGeom>
              <a:noFill/>
              <a:ln w="9525">
                <a:noFill/>
                <a:miter lim="800000"/>
                <a:headEnd/>
                <a:tailEnd/>
              </a:ln>
              <a:effectLst/>
            </p:spPr>
            <p:txBody>
              <a:bodyPr lIns="36000" tIns="36000" rIns="36000" bIns="36000">
                <a:prstTxWarp prst="textNoShape">
                  <a:avLst/>
                </a:prstTxWarp>
                <a:spAutoFit/>
              </a:bodyPr>
              <a:lstStyle/>
              <a:p>
                <a:pPr algn="ctr" eaLnBrk="1" hangingPunct="1">
                  <a:defRPr/>
                </a:pPr>
                <a:r>
                  <a:rPr lang="en-US" sz="27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rPr>
                  <a:t>O</a:t>
                </a:r>
              </a:p>
            </p:txBody>
          </p:sp>
        </p:grpSp>
        <p:grpSp>
          <p:nvGrpSpPr>
            <p:cNvPr id="176146" name="Group 13"/>
            <p:cNvGrpSpPr>
              <a:grpSpLocks noChangeAspect="1"/>
            </p:cNvGrpSpPr>
            <p:nvPr/>
          </p:nvGrpSpPr>
          <p:grpSpPr bwMode="auto">
            <a:xfrm>
              <a:off x="1360" y="1770"/>
              <a:ext cx="952" cy="952"/>
              <a:chOff x="1366" y="818"/>
              <a:chExt cx="998" cy="998"/>
            </a:xfrm>
          </p:grpSpPr>
          <p:sp>
            <p:nvSpPr>
              <p:cNvPr id="254990" name="Oval 14"/>
              <p:cNvSpPr>
                <a:spLocks noChangeAspect="1" noChangeArrowheads="1"/>
              </p:cNvSpPr>
              <p:nvPr/>
            </p:nvSpPr>
            <p:spPr bwMode="auto">
              <a:xfrm>
                <a:off x="1366" y="818"/>
                <a:ext cx="998" cy="998"/>
              </a:xfrm>
              <a:prstGeom prst="ellipse">
                <a:avLst/>
              </a:prstGeom>
              <a:gradFill rotWithShape="1">
                <a:gsLst>
                  <a:gs pos="0">
                    <a:srgbClr val="5AA0FF"/>
                  </a:gs>
                  <a:gs pos="100000">
                    <a:srgbClr val="005AD7"/>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defRPr/>
                </a:pPr>
                <a:endParaRPr lang="en-GB">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endParaRPr>
              </a:p>
            </p:txBody>
          </p:sp>
          <p:sp>
            <p:nvSpPr>
              <p:cNvPr id="254991" name="Text Box 15"/>
              <p:cNvSpPr txBox="1">
                <a:spLocks noChangeAspect="1" noChangeArrowheads="1"/>
              </p:cNvSpPr>
              <p:nvPr/>
            </p:nvSpPr>
            <p:spPr bwMode="auto">
              <a:xfrm>
                <a:off x="1366" y="1164"/>
                <a:ext cx="985" cy="333"/>
              </a:xfrm>
              <a:prstGeom prst="rect">
                <a:avLst/>
              </a:prstGeom>
              <a:noFill/>
              <a:ln w="9525">
                <a:noFill/>
                <a:miter lim="800000"/>
                <a:headEnd/>
                <a:tailEnd/>
              </a:ln>
              <a:effectLst/>
            </p:spPr>
            <p:txBody>
              <a:bodyPr lIns="36000" tIns="32400" rIns="36000">
                <a:prstTxWarp prst="textNoShape">
                  <a:avLst/>
                </a:prstTxWarp>
                <a:spAutoFit/>
              </a:bodyPr>
              <a:lstStyle/>
              <a:p>
                <a:pPr algn="ctr" eaLnBrk="1" hangingPunct="1">
                  <a:defRPr/>
                </a:pPr>
                <a:r>
                  <a:rPr lang="en-US" sz="28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rPr>
                  <a:t>Subject</a:t>
                </a:r>
              </a:p>
            </p:txBody>
          </p:sp>
        </p:grpSp>
        <p:grpSp>
          <p:nvGrpSpPr>
            <p:cNvPr id="176147" name="Group 16"/>
            <p:cNvGrpSpPr>
              <a:grpSpLocks noChangeAspect="1"/>
            </p:cNvGrpSpPr>
            <p:nvPr/>
          </p:nvGrpSpPr>
          <p:grpSpPr bwMode="auto">
            <a:xfrm>
              <a:off x="3449" y="1770"/>
              <a:ext cx="952" cy="952"/>
              <a:chOff x="3408" y="818"/>
              <a:chExt cx="998" cy="998"/>
            </a:xfrm>
          </p:grpSpPr>
          <p:sp>
            <p:nvSpPr>
              <p:cNvPr id="254993" name="Oval 17"/>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a:effectLst/>
            </p:spPr>
            <p:txBody>
              <a:bodyPr lIns="0" rIns="0" anchor="ctr">
                <a:prstTxWarp prst="textNoShape">
                  <a:avLst/>
                </a:prstTxWarp>
              </a:bodyPr>
              <a:lstStyle/>
              <a:p>
                <a:pPr algn="ctr" eaLnBrk="1" hangingPunct="1">
                  <a:defRPr/>
                </a:pPr>
                <a:endParaRPr lang="en-GB" sz="28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endParaRPr>
              </a:p>
            </p:txBody>
          </p:sp>
          <p:sp>
            <p:nvSpPr>
              <p:cNvPr id="254994" name="Text Box 18"/>
              <p:cNvSpPr txBox="1">
                <a:spLocks noChangeAspect="1" noChangeArrowheads="1"/>
              </p:cNvSpPr>
              <p:nvPr/>
            </p:nvSpPr>
            <p:spPr bwMode="auto">
              <a:xfrm>
                <a:off x="3421" y="1167"/>
                <a:ext cx="985" cy="333"/>
              </a:xfrm>
              <a:prstGeom prst="rect">
                <a:avLst/>
              </a:prstGeom>
              <a:noFill/>
              <a:ln w="9525">
                <a:noFill/>
                <a:miter lim="800000"/>
                <a:headEnd/>
                <a:tailEnd/>
              </a:ln>
              <a:effectLst/>
            </p:spPr>
            <p:txBody>
              <a:bodyPr lIns="36000" tIns="32400" rIns="36000">
                <a:prstTxWarp prst="textNoShape">
                  <a:avLst/>
                </a:prstTxWarp>
                <a:spAutoFit/>
              </a:bodyPr>
              <a:lstStyle/>
              <a:p>
                <a:pPr algn="ctr" eaLnBrk="1" hangingPunct="1">
                  <a:defRPr/>
                </a:pPr>
                <a:r>
                  <a:rPr lang="en-US" sz="2800">
                    <a:effectLst>
                      <a:outerShdw blurRad="38100" dist="38100" dir="2700000" algn="tl">
                        <a:srgbClr val="000000"/>
                      </a:outerShdw>
                    </a:effectLst>
                    <a:latin typeface="Franklin Gothic Medium" pitchFamily="64" charset="0"/>
                    <a:ea typeface="ＭＳ Ｐゴシック" pitchFamily="64" charset="-128"/>
                    <a:cs typeface="ＭＳ Ｐゴシック" pitchFamily="64" charset="-128"/>
                  </a:rPr>
                  <a:t>Object</a:t>
                </a:r>
              </a:p>
            </p:txBody>
          </p:sp>
        </p:grpSp>
        <p:sp>
          <p:nvSpPr>
            <p:cNvPr id="176148" name="AutoShape 19"/>
            <p:cNvSpPr>
              <a:spLocks noChangeArrowheads="1"/>
            </p:cNvSpPr>
            <p:nvPr/>
          </p:nvSpPr>
          <p:spPr bwMode="auto">
            <a:xfrm rot="-2700000">
              <a:off x="2119" y="1644"/>
              <a:ext cx="374" cy="147"/>
            </a:xfrm>
            <a:prstGeom prst="leftArrow">
              <a:avLst>
                <a:gd name="adj1" fmla="val 50000"/>
                <a:gd name="adj2" fmla="val 63605"/>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176149" name="AutoShape 20"/>
            <p:cNvSpPr>
              <a:spLocks noChangeArrowheads="1"/>
            </p:cNvSpPr>
            <p:nvPr/>
          </p:nvSpPr>
          <p:spPr bwMode="auto">
            <a:xfrm rot="-8100000">
              <a:off x="3256" y="1629"/>
              <a:ext cx="374" cy="147"/>
            </a:xfrm>
            <a:prstGeom prst="leftArrow">
              <a:avLst>
                <a:gd name="adj1" fmla="val 50000"/>
                <a:gd name="adj2" fmla="val 63605"/>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6132" name="Rectangle 21"/>
          <p:cNvSpPr>
            <a:spLocks noChangeArrowheads="1"/>
          </p:cNvSpPr>
          <p:nvPr/>
        </p:nvSpPr>
        <p:spPr bwMode="auto">
          <a:xfrm>
            <a:off x="431800" y="4554538"/>
            <a:ext cx="8280400" cy="733425"/>
          </a:xfrm>
          <a:prstGeom prst="rect">
            <a:avLst/>
          </a:prstGeom>
          <a:noFill/>
          <a:ln w="9525">
            <a:noFill/>
            <a:miter lim="800000"/>
            <a:headEnd/>
            <a:tailEnd/>
          </a:ln>
        </p:spPr>
        <p:txBody>
          <a:bodyPr>
            <a:prstTxWarp prst="textNoShape">
              <a:avLst/>
            </a:prstTxWarp>
            <a:spAutoFit/>
          </a:bodyPr>
          <a:lstStyle/>
          <a:p>
            <a:pPr marL="457200" indent="-457200" eaLnBrk="1" hangingPunct="1">
              <a:spcAft>
                <a:spcPct val="50000"/>
              </a:spcAft>
              <a:buFontTx/>
              <a:buChar char="•"/>
            </a:pPr>
            <a:endParaRPr lang="en-US" sz="2800">
              <a:latin typeface="Franklin Gothic Medium" pitchFamily="-84" charset="0"/>
            </a:endParaRPr>
          </a:p>
        </p:txBody>
      </p:sp>
      <p:sp>
        <p:nvSpPr>
          <p:cNvPr id="254998" name="Text Box 22"/>
          <p:cNvSpPr txBox="1">
            <a:spLocks noChangeArrowheads="1"/>
          </p:cNvSpPr>
          <p:nvPr/>
        </p:nvSpPr>
        <p:spPr bwMode="auto">
          <a:xfrm>
            <a:off x="431800" y="998538"/>
            <a:ext cx="8280400" cy="42862"/>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prstTxWarp prst="textNoShape">
              <a:avLst/>
            </a:prstTxWarp>
          </a:bodyPr>
          <a:lstStyle/>
          <a:p>
            <a:pPr eaLnBrk="1" hangingPunct="1">
              <a:spcBef>
                <a:spcPct val="50000"/>
              </a:spcBef>
              <a:defRPr/>
            </a:pPr>
            <a:endParaRPr lang="en-GB" sz="200">
              <a:effectLst>
                <a:outerShdw blurRad="38100" dist="38100" dir="2700000" algn="tl">
                  <a:srgbClr val="000000"/>
                </a:outerShdw>
              </a:effectLst>
              <a:latin typeface="Arial" pitchFamily="64" charset="0"/>
              <a:ea typeface="ＭＳ Ｐゴシック" pitchFamily="64" charset="-128"/>
              <a:cs typeface="ＭＳ Ｐゴシック" pitchFamily="64" charset="-128"/>
            </a:endParaRPr>
          </a:p>
        </p:txBody>
      </p:sp>
      <p:grpSp>
        <p:nvGrpSpPr>
          <p:cNvPr id="176134" name="Group 23"/>
          <p:cNvGrpSpPr>
            <a:grpSpLocks noChangeAspect="1"/>
          </p:cNvGrpSpPr>
          <p:nvPr/>
        </p:nvGrpSpPr>
        <p:grpSpPr bwMode="auto">
          <a:xfrm>
            <a:off x="4105275" y="2962275"/>
            <a:ext cx="1584325" cy="1131888"/>
            <a:chOff x="2515" y="994"/>
            <a:chExt cx="1045" cy="747"/>
          </a:xfrm>
        </p:grpSpPr>
        <p:sp>
          <p:nvSpPr>
            <p:cNvPr id="176143" name="Freeform 24"/>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76144" name="Freeform 25"/>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sp>
        <p:nvSpPr>
          <p:cNvPr id="176135" name="AutoShape 26"/>
          <p:cNvSpPr>
            <a:spLocks noChangeArrowheads="1"/>
          </p:cNvSpPr>
          <p:nvPr/>
        </p:nvSpPr>
        <p:spPr bwMode="auto">
          <a:xfrm>
            <a:off x="4697413" y="3513138"/>
            <a:ext cx="485775" cy="1539875"/>
          </a:xfrm>
          <a:prstGeom prst="downArrow">
            <a:avLst>
              <a:gd name="adj1" fmla="val 50000"/>
              <a:gd name="adj2" fmla="val 79248"/>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76136" name="Oval 27"/>
          <p:cNvSpPr>
            <a:spLocks noChangeArrowheads="1"/>
          </p:cNvSpPr>
          <p:nvPr/>
        </p:nvSpPr>
        <p:spPr bwMode="auto">
          <a:xfrm>
            <a:off x="4410075" y="5249863"/>
            <a:ext cx="1117600" cy="9144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800">
                <a:ea typeface="Arial" pitchFamily="-84" charset="0"/>
                <a:cs typeface="Arial" pitchFamily="-84" charset="0"/>
              </a:rPr>
              <a:t>Forces</a:t>
            </a:r>
          </a:p>
        </p:txBody>
      </p:sp>
      <p:sp>
        <p:nvSpPr>
          <p:cNvPr id="176137" name="Line 28"/>
          <p:cNvSpPr>
            <a:spLocks noChangeShapeType="1"/>
          </p:cNvSpPr>
          <p:nvPr/>
        </p:nvSpPr>
        <p:spPr bwMode="auto">
          <a:xfrm>
            <a:off x="5616575" y="5676900"/>
            <a:ext cx="1317625" cy="0"/>
          </a:xfrm>
          <a:prstGeom prst="line">
            <a:avLst/>
          </a:prstGeom>
          <a:noFill/>
          <a:ln w="38100">
            <a:solidFill>
              <a:schemeClr val="bg1"/>
            </a:solidFill>
            <a:prstDash val="dash"/>
            <a:round/>
            <a:headEnd/>
            <a:tailEnd type="triangle" w="med" len="med"/>
          </a:ln>
        </p:spPr>
        <p:txBody>
          <a:bodyPr wrap="none" anchor="ctr">
            <a:prstTxWarp prst="textNoShape">
              <a:avLst/>
            </a:prstTxWarp>
          </a:bodyPr>
          <a:lstStyle/>
          <a:p>
            <a:endParaRPr lang="en-US"/>
          </a:p>
        </p:txBody>
      </p:sp>
      <p:sp>
        <p:nvSpPr>
          <p:cNvPr id="176138" name="Text Box 29"/>
          <p:cNvSpPr txBox="1">
            <a:spLocks noChangeArrowheads="1"/>
          </p:cNvSpPr>
          <p:nvPr/>
        </p:nvSpPr>
        <p:spPr bwMode="auto">
          <a:xfrm>
            <a:off x="6994525" y="5249863"/>
            <a:ext cx="1504950" cy="915987"/>
          </a:xfrm>
          <a:prstGeom prst="rect">
            <a:avLst/>
          </a:prstGeom>
          <a:noFill/>
          <a:ln w="9525">
            <a:noFill/>
            <a:miter lim="800000"/>
            <a:headEnd/>
            <a:tailEnd/>
          </a:ln>
        </p:spPr>
        <p:txBody>
          <a:bodyPr wrap="none">
            <a:prstTxWarp prst="textNoShape">
              <a:avLst/>
            </a:prstTxWarp>
            <a:spAutoFit/>
          </a:bodyPr>
          <a:lstStyle/>
          <a:p>
            <a:pPr eaLnBrk="1" hangingPunct="1"/>
            <a:r>
              <a:rPr lang="en-US" sz="1800">
                <a:ea typeface="Arial" pitchFamily="-84" charset="0"/>
                <a:cs typeface="Arial" pitchFamily="-84" charset="0"/>
              </a:rPr>
              <a:t>Existence</a:t>
            </a:r>
          </a:p>
          <a:p>
            <a:pPr eaLnBrk="1" hangingPunct="1"/>
            <a:r>
              <a:rPr lang="en-US" sz="1800">
                <a:ea typeface="Arial" pitchFamily="-84" charset="0"/>
                <a:cs typeface="Arial" pitchFamily="-84" charset="0"/>
              </a:rPr>
              <a:t>Action</a:t>
            </a:r>
          </a:p>
          <a:p>
            <a:pPr eaLnBrk="1" hangingPunct="1"/>
            <a:r>
              <a:rPr lang="en-US" sz="1800">
                <a:ea typeface="Arial" pitchFamily="-84" charset="0"/>
                <a:cs typeface="Arial" pitchFamily="-84" charset="0"/>
              </a:rPr>
              <a:t>Multiplication</a:t>
            </a:r>
          </a:p>
        </p:txBody>
      </p:sp>
      <p:sp>
        <p:nvSpPr>
          <p:cNvPr id="176139" name="Text Box 30"/>
          <p:cNvSpPr txBox="1">
            <a:spLocks noChangeArrowheads="1"/>
          </p:cNvSpPr>
          <p:nvPr/>
        </p:nvSpPr>
        <p:spPr bwMode="auto">
          <a:xfrm>
            <a:off x="193675" y="4532313"/>
            <a:ext cx="4568825" cy="2289175"/>
          </a:xfrm>
          <a:prstGeom prst="rect">
            <a:avLst/>
          </a:prstGeom>
          <a:noFill/>
          <a:ln w="9525">
            <a:noFill/>
            <a:miter lim="800000"/>
            <a:headEnd/>
            <a:tailEnd/>
          </a:ln>
        </p:spPr>
        <p:txBody>
          <a:bodyPr wrap="none">
            <a:prstTxWarp prst="textNoShape">
              <a:avLst/>
            </a:prstTxWarp>
            <a:spAutoFit/>
          </a:bodyPr>
          <a:lstStyle/>
          <a:p>
            <a:pPr eaLnBrk="1" hangingPunct="1"/>
            <a:endParaRPr lang="en-US" sz="1800">
              <a:ea typeface="Arial" pitchFamily="-84" charset="0"/>
              <a:cs typeface="Arial" pitchFamily="-84" charset="0"/>
            </a:endParaRPr>
          </a:p>
          <a:p>
            <a:pPr eaLnBrk="1" hangingPunct="1"/>
            <a:r>
              <a:rPr lang="en-US" sz="1800">
                <a:ea typeface="Arial" pitchFamily="-84" charset="0"/>
                <a:cs typeface="Arial" pitchFamily="-84" charset="0"/>
              </a:rPr>
              <a:t>Give and Take is horizontal. </a:t>
            </a:r>
          </a:p>
          <a:p>
            <a:pPr eaLnBrk="1" hangingPunct="1"/>
            <a:r>
              <a:rPr lang="en-US" sz="1800">
                <a:ea typeface="Arial" pitchFamily="-84" charset="0"/>
                <a:cs typeface="Arial" pitchFamily="-84" charset="0"/>
              </a:rPr>
              <a:t>Universal Prime Force is vertical.</a:t>
            </a:r>
          </a:p>
          <a:p>
            <a:pPr eaLnBrk="1" hangingPunct="1"/>
            <a:r>
              <a:rPr lang="en-US" sz="1800">
                <a:ea typeface="Arial" pitchFamily="-84" charset="0"/>
                <a:cs typeface="Arial" pitchFamily="-84" charset="0"/>
              </a:rPr>
              <a:t>Give and Take </a:t>
            </a:r>
            <a:r>
              <a:rPr lang="en-US" sz="1800" u="sng">
                <a:ea typeface="Arial" pitchFamily="-84" charset="0"/>
                <a:cs typeface="Arial" pitchFamily="-84" charset="0"/>
              </a:rPr>
              <a:t>within</a:t>
            </a:r>
            <a:r>
              <a:rPr lang="en-US" sz="1800">
                <a:ea typeface="Arial" pitchFamily="-84" charset="0"/>
                <a:cs typeface="Arial" pitchFamily="-84" charset="0"/>
              </a:rPr>
              <a:t> the Subject </a:t>
            </a:r>
          </a:p>
          <a:p>
            <a:pPr eaLnBrk="1" hangingPunct="1"/>
            <a:r>
              <a:rPr lang="en-US" sz="1800">
                <a:ea typeface="Arial" pitchFamily="-84" charset="0"/>
                <a:cs typeface="Arial" pitchFamily="-84" charset="0"/>
              </a:rPr>
              <a:t>and Object caused by Universal </a:t>
            </a:r>
          </a:p>
          <a:p>
            <a:pPr eaLnBrk="1" hangingPunct="1"/>
            <a:r>
              <a:rPr lang="en-US" sz="1800">
                <a:ea typeface="Arial" pitchFamily="-84" charset="0"/>
                <a:cs typeface="Arial" pitchFamily="-84" charset="0"/>
              </a:rPr>
              <a:t>Prime Force which initiates the </a:t>
            </a:r>
          </a:p>
          <a:p>
            <a:pPr eaLnBrk="1" hangingPunct="1"/>
            <a:r>
              <a:rPr lang="en-US" sz="1800">
                <a:ea typeface="Arial" pitchFamily="-84" charset="0"/>
                <a:cs typeface="Arial" pitchFamily="-84" charset="0"/>
              </a:rPr>
              <a:t>relationship </a:t>
            </a:r>
            <a:r>
              <a:rPr lang="en-US" sz="1800" u="sng">
                <a:ea typeface="Arial" pitchFamily="-84" charset="0"/>
                <a:cs typeface="Arial" pitchFamily="-84" charset="0"/>
              </a:rPr>
              <a:t>between</a:t>
            </a:r>
            <a:r>
              <a:rPr lang="en-US" sz="1800">
                <a:ea typeface="Arial" pitchFamily="-84" charset="0"/>
                <a:cs typeface="Arial" pitchFamily="-84" charset="0"/>
              </a:rPr>
              <a:t> the subject and object</a:t>
            </a:r>
          </a:p>
          <a:p>
            <a:pPr eaLnBrk="1" hangingPunct="1"/>
            <a:endParaRPr lang="en-US" sz="1800">
              <a:ea typeface="Arial" pitchFamily="-84" charset="0"/>
              <a:cs typeface="Arial" pitchFamily="-84" charset="0"/>
            </a:endParaRPr>
          </a:p>
        </p:txBody>
      </p:sp>
      <p:sp>
        <p:nvSpPr>
          <p:cNvPr id="176140" name="Text Box 31"/>
          <p:cNvSpPr txBox="1">
            <a:spLocks noChangeArrowheads="1"/>
          </p:cNvSpPr>
          <p:nvPr/>
        </p:nvSpPr>
        <p:spPr bwMode="auto">
          <a:xfrm>
            <a:off x="517525" y="1674813"/>
            <a:ext cx="1463675" cy="366712"/>
          </a:xfrm>
          <a:prstGeom prst="rect">
            <a:avLst/>
          </a:prstGeom>
          <a:noFill/>
          <a:ln w="9525">
            <a:noFill/>
            <a:miter lim="800000"/>
            <a:headEnd/>
            <a:tailEnd/>
          </a:ln>
        </p:spPr>
        <p:txBody>
          <a:bodyPr>
            <a:prstTxWarp prst="textNoShape">
              <a:avLst/>
            </a:prstTxWarp>
            <a:spAutoFit/>
          </a:bodyPr>
          <a:lstStyle/>
          <a:p>
            <a:pPr eaLnBrk="1" hangingPunct="1"/>
            <a:endParaRPr lang="en-US" sz="1800">
              <a:ea typeface="Arial" pitchFamily="-84" charset="0"/>
              <a:cs typeface="Arial" pitchFamily="-84" charset="0"/>
            </a:endParaRPr>
          </a:p>
        </p:txBody>
      </p:sp>
      <p:sp>
        <p:nvSpPr>
          <p:cNvPr id="176141" name="Rectangle 32"/>
          <p:cNvSpPr>
            <a:spLocks noChangeArrowheads="1"/>
          </p:cNvSpPr>
          <p:nvPr/>
        </p:nvSpPr>
        <p:spPr bwMode="auto">
          <a:xfrm>
            <a:off x="5689600" y="1316038"/>
            <a:ext cx="3141663" cy="1379537"/>
          </a:xfrm>
          <a:prstGeom prst="rect">
            <a:avLst/>
          </a:prstGeom>
          <a:noFill/>
          <a:ln w="9525">
            <a:noFill/>
            <a:miter lim="800000"/>
            <a:headEnd/>
            <a:tailEnd/>
          </a:ln>
        </p:spPr>
        <p:txBody>
          <a:bodyPr wrap="none">
            <a:prstTxWarp prst="textNoShape">
              <a:avLst/>
            </a:prstTxWarp>
            <a:spAutoFit/>
          </a:bodyPr>
          <a:lstStyle/>
          <a:p>
            <a:pPr eaLnBrk="1" hangingPunct="1">
              <a:lnSpc>
                <a:spcPct val="110000"/>
              </a:lnSpc>
            </a:pPr>
            <a:r>
              <a:rPr lang="en-US" sz="2200">
                <a:latin typeface="Lydian BT" pitchFamily="-84" charset="0"/>
                <a:ea typeface="宋体" pitchFamily="-84" charset="-122"/>
                <a:cs typeface="宋体" pitchFamily="-84" charset="-122"/>
              </a:rPr>
              <a:t>“For where two or three </a:t>
            </a:r>
          </a:p>
          <a:p>
            <a:pPr eaLnBrk="1" hangingPunct="1">
              <a:lnSpc>
                <a:spcPct val="110000"/>
              </a:lnSpc>
            </a:pPr>
            <a:r>
              <a:rPr lang="en-US" sz="2200">
                <a:latin typeface="Lydian BT" pitchFamily="-84" charset="0"/>
                <a:ea typeface="宋体" pitchFamily="-84" charset="-122"/>
                <a:cs typeface="宋体" pitchFamily="-84" charset="-122"/>
              </a:rPr>
              <a:t>come together in my name, </a:t>
            </a:r>
          </a:p>
          <a:p>
            <a:pPr eaLnBrk="1" hangingPunct="1">
              <a:lnSpc>
                <a:spcPct val="110000"/>
              </a:lnSpc>
            </a:pPr>
            <a:r>
              <a:rPr lang="en-US" sz="2200">
                <a:latin typeface="Lydian BT" pitchFamily="-84" charset="0"/>
                <a:ea typeface="宋体" pitchFamily="-84" charset="-122"/>
                <a:cs typeface="宋体" pitchFamily="-84" charset="-122"/>
              </a:rPr>
              <a:t>there I am with them.”</a:t>
            </a:r>
          </a:p>
          <a:p>
            <a:pPr eaLnBrk="1" hangingPunct="1"/>
            <a:endParaRPr lang="en-US" sz="1200">
              <a:ea typeface="Arial" pitchFamily="-84" charset="0"/>
              <a:cs typeface="Arial" pitchFamily="-84" charset="0"/>
            </a:endParaRPr>
          </a:p>
        </p:txBody>
      </p:sp>
      <p:sp>
        <p:nvSpPr>
          <p:cNvPr id="176142" name="Text Box 33"/>
          <p:cNvSpPr txBox="1">
            <a:spLocks noChangeArrowheads="1"/>
          </p:cNvSpPr>
          <p:nvPr/>
        </p:nvSpPr>
        <p:spPr bwMode="auto">
          <a:xfrm>
            <a:off x="425450" y="1412875"/>
            <a:ext cx="2217738" cy="1465263"/>
          </a:xfrm>
          <a:prstGeom prst="rect">
            <a:avLst/>
          </a:prstGeom>
          <a:noFill/>
          <a:ln w="9525">
            <a:noFill/>
            <a:miter lim="800000"/>
            <a:headEnd/>
            <a:tailEnd/>
          </a:ln>
        </p:spPr>
        <p:txBody>
          <a:bodyPr wrap="none">
            <a:prstTxWarp prst="textNoShape">
              <a:avLst/>
            </a:prstTxWarp>
            <a:spAutoFit/>
          </a:bodyPr>
          <a:lstStyle/>
          <a:p>
            <a:pPr eaLnBrk="1" hangingPunct="1"/>
            <a:r>
              <a:rPr lang="en-US" sz="1800">
                <a:ea typeface="Arial" pitchFamily="-84" charset="0"/>
                <a:cs typeface="Arial" pitchFamily="-84" charset="0"/>
              </a:rPr>
              <a:t>God is present in</a:t>
            </a:r>
          </a:p>
          <a:p>
            <a:pPr eaLnBrk="1" hangingPunct="1"/>
            <a:r>
              <a:rPr lang="en-US" sz="1800">
                <a:ea typeface="Arial" pitchFamily="-84" charset="0"/>
                <a:cs typeface="Arial" pitchFamily="-84" charset="0"/>
              </a:rPr>
              <a:t>and through</a:t>
            </a:r>
          </a:p>
          <a:p>
            <a:pPr eaLnBrk="1" hangingPunct="1"/>
            <a:r>
              <a:rPr lang="en-US" sz="1800">
                <a:ea typeface="Arial" pitchFamily="-84" charset="0"/>
                <a:cs typeface="Arial" pitchFamily="-84" charset="0"/>
              </a:rPr>
              <a:t>give and take action</a:t>
            </a:r>
          </a:p>
          <a:p>
            <a:pPr eaLnBrk="1" hangingPunct="1"/>
            <a:endParaRPr lang="en-US" sz="1800">
              <a:ea typeface="Arial" pitchFamily="-84" charset="0"/>
              <a:cs typeface="Arial" pitchFamily="-84" charset="0"/>
            </a:endParaRPr>
          </a:p>
          <a:p>
            <a:pPr eaLnBrk="1" hangingPunct="1"/>
            <a:r>
              <a:rPr lang="en-US" sz="1800">
                <a:ea typeface="Arial" pitchFamily="-84" charset="0"/>
                <a:cs typeface="Arial" pitchFamily="-84" charset="0"/>
              </a:rPr>
              <a:t>Immanence</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t>Universal Prime Force</a:t>
            </a:r>
          </a:p>
        </p:txBody>
      </p:sp>
      <p:sp>
        <p:nvSpPr>
          <p:cNvPr id="178179" name="Rectangle 3"/>
          <p:cNvSpPr>
            <a:spLocks noGrp="1" noChangeArrowheads="1"/>
          </p:cNvSpPr>
          <p:nvPr>
            <p:ph type="body" idx="1"/>
          </p:nvPr>
        </p:nvSpPr>
        <p:spPr/>
        <p:txBody>
          <a:bodyPr/>
          <a:lstStyle/>
          <a:p>
            <a:pPr eaLnBrk="1" hangingPunct="1">
              <a:lnSpc>
                <a:spcPct val="90000"/>
              </a:lnSpc>
            </a:pPr>
            <a:r>
              <a:rPr lang="en-GB" sz="2800"/>
              <a:t>the force that acts among correlative elements in the created world; it is also the force that is generated by the give and take action between them</a:t>
            </a:r>
          </a:p>
          <a:p>
            <a:pPr eaLnBrk="1" hangingPunct="1">
              <a:lnSpc>
                <a:spcPct val="90000"/>
              </a:lnSpc>
            </a:pPr>
            <a:r>
              <a:rPr lang="en-GB" sz="2800"/>
              <a:t>The Universal Prime Force acting </a:t>
            </a:r>
            <a:r>
              <a:rPr lang="en-GB" sz="2800" i="1"/>
              <a:t>between</a:t>
            </a:r>
            <a:r>
              <a:rPr lang="en-GB" sz="2800"/>
              <a:t> the subject and object is caused directly by the Universal Prime Force acting </a:t>
            </a:r>
            <a:r>
              <a:rPr lang="en-GB" sz="2800" i="1"/>
              <a:t>within</a:t>
            </a:r>
            <a:r>
              <a:rPr lang="en-GB" sz="2800"/>
              <a:t> the subject and object.</a:t>
            </a:r>
          </a:p>
          <a:p>
            <a:pPr lvl="1" eaLnBrk="1" hangingPunct="1">
              <a:lnSpc>
                <a:spcPct val="90000"/>
              </a:lnSpc>
              <a:buFontTx/>
              <a:buNone/>
            </a:pPr>
            <a:r>
              <a:rPr lang="en-US" sz="2400"/>
              <a:t>					Unification Thought</a:t>
            </a:r>
          </a:p>
          <a:p>
            <a:pPr eaLnBrk="1" hangingPunct="1">
              <a:lnSpc>
                <a:spcPct val="90000"/>
              </a:lnSpc>
            </a:pPr>
            <a:endParaRPr lang="en-GB" sz="2800"/>
          </a:p>
          <a:p>
            <a:pPr lvl="3" eaLnBrk="1" hangingPunct="1">
              <a:lnSpc>
                <a:spcPct val="90000"/>
              </a:lnSpc>
              <a:buFontTx/>
              <a:buNone/>
            </a:pPr>
            <a:endParaRPr lang="en-US" sz="1800"/>
          </a:p>
          <a:p>
            <a:pPr eaLnBrk="1" hangingPunct="1">
              <a:lnSpc>
                <a:spcPct val="90000"/>
              </a:lnSpc>
            </a:pPr>
            <a:endParaRPr lang="en-US" sz="28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533400"/>
            <a:ext cx="9144000" cy="1089025"/>
          </a:xfrm>
          <a:prstGeom prst="rect">
            <a:avLst/>
          </a:prstGeom>
          <a:noFill/>
          <a:ln w="9525">
            <a:noFill/>
            <a:miter lim="800000"/>
            <a:headEnd/>
            <a:tailEnd/>
          </a:ln>
        </p:spPr>
        <p:txBody>
          <a:bodyPr anchor="ctr" anchorCtr="1">
            <a:prstTxWarp prst="textNoShape">
              <a:avLst/>
            </a:prstTxWarp>
          </a:bodyPr>
          <a:lstStyle/>
          <a:p>
            <a:pPr algn="ctr" eaLnBrk="1" hangingPunct="1"/>
            <a:r>
              <a:rPr lang="en-US" altLang="zh-CN" sz="4000">
                <a:ea typeface="宋体" pitchFamily="-84" charset="-122"/>
                <a:cs typeface="宋体" pitchFamily="-84" charset="-122"/>
              </a:rPr>
              <a:t>Give and Take Action and Universal Prime Force</a:t>
            </a:r>
            <a:endParaRPr lang="sk-SK" sz="4000">
              <a:solidFill>
                <a:srgbClr val="FFFF99"/>
              </a:solidFill>
              <a:latin typeface="Arial Rounded MT Bold" pitchFamily="-84" charset="0"/>
              <a:ea typeface="宋体" pitchFamily="-84" charset="-122"/>
              <a:cs typeface="宋体" pitchFamily="-84" charset="-122"/>
            </a:endParaRPr>
          </a:p>
        </p:txBody>
      </p:sp>
      <p:grpSp>
        <p:nvGrpSpPr>
          <p:cNvPr id="180227" name="Group 3"/>
          <p:cNvGrpSpPr>
            <a:grpSpLocks noChangeAspect="1"/>
          </p:cNvGrpSpPr>
          <p:nvPr/>
        </p:nvGrpSpPr>
        <p:grpSpPr bwMode="auto">
          <a:xfrm>
            <a:off x="3565525" y="3230563"/>
            <a:ext cx="1990725" cy="1422400"/>
            <a:chOff x="2515" y="994"/>
            <a:chExt cx="1045" cy="747"/>
          </a:xfrm>
        </p:grpSpPr>
        <p:sp>
          <p:nvSpPr>
            <p:cNvPr id="180252" name="Freeform 4"/>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80253" name="Freeform 5"/>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grpSp>
        <p:nvGrpSpPr>
          <p:cNvPr id="180228" name="Group 6"/>
          <p:cNvGrpSpPr>
            <a:grpSpLocks noChangeAspect="1"/>
          </p:cNvGrpSpPr>
          <p:nvPr/>
        </p:nvGrpSpPr>
        <p:grpSpPr bwMode="auto">
          <a:xfrm>
            <a:off x="1208088" y="2692400"/>
            <a:ext cx="2244725" cy="2243138"/>
            <a:chOff x="1366" y="818"/>
            <a:chExt cx="998" cy="998"/>
          </a:xfrm>
        </p:grpSpPr>
        <p:sp>
          <p:nvSpPr>
            <p:cNvPr id="180250" name="Oval 7"/>
            <p:cNvSpPr>
              <a:spLocks noChangeAspect="1" noChangeArrowheads="1"/>
            </p:cNvSpPr>
            <p:nvPr/>
          </p:nvSpPr>
          <p:spPr bwMode="auto">
            <a:xfrm>
              <a:off x="1366" y="818"/>
              <a:ext cx="998" cy="998"/>
            </a:xfrm>
            <a:prstGeom prst="ellipse">
              <a:avLst/>
            </a:prstGeom>
            <a:gradFill rotWithShape="1">
              <a:gsLst>
                <a:gs pos="0">
                  <a:srgbClr val="5AA0FF"/>
                </a:gs>
                <a:gs pos="100000">
                  <a:srgbClr val="005AD7"/>
                </a:gs>
              </a:gsLst>
              <a:path path="shape">
                <a:fillToRect l="50000" t="50000" r="50000" b="50000"/>
              </a:path>
            </a:gradFill>
            <a:ln w="9525">
              <a:noFill/>
              <a:round/>
              <a:headEnd/>
              <a:tailEnd/>
            </a:ln>
          </p:spPr>
          <p:txBody>
            <a:bodyPr lIns="0" rIns="0" anchor="ctr">
              <a:prstTxWarp prst="textNoShape">
                <a:avLst/>
              </a:prstTxWarp>
            </a:bodyPr>
            <a:lstStyle/>
            <a:p>
              <a:pPr algn="ctr" eaLnBrk="1" hangingPunct="1"/>
              <a:endParaRPr lang="en-GB">
                <a:solidFill>
                  <a:schemeClr val="bg1"/>
                </a:solidFill>
                <a:latin typeface="Franklin Gothic Medium" pitchFamily="-84" charset="0"/>
              </a:endParaRPr>
            </a:p>
          </p:txBody>
        </p:sp>
        <p:sp>
          <p:nvSpPr>
            <p:cNvPr id="180251" name="Text Box 8"/>
            <p:cNvSpPr txBox="1">
              <a:spLocks noChangeAspect="1" noChangeArrowheads="1"/>
            </p:cNvSpPr>
            <p:nvPr/>
          </p:nvSpPr>
          <p:spPr bwMode="auto">
            <a:xfrm>
              <a:off x="1366" y="1163"/>
              <a:ext cx="985" cy="242"/>
            </a:xfrm>
            <a:prstGeom prst="rect">
              <a:avLst/>
            </a:prstGeom>
            <a:noFill/>
            <a:ln w="9525">
              <a:noFill/>
              <a:miter lim="800000"/>
              <a:headEnd/>
              <a:tailEnd/>
            </a:ln>
          </p:spPr>
          <p:txBody>
            <a:bodyPr lIns="36000" tIns="25200" rIns="36000">
              <a:prstTxWarp prst="textNoShape">
                <a:avLst/>
              </a:prstTxWarp>
              <a:spAutoFit/>
            </a:bodyPr>
            <a:lstStyle/>
            <a:p>
              <a:pPr algn="ctr" eaLnBrk="1" hangingPunct="1"/>
              <a:endParaRPr lang="en-US" sz="3100">
                <a:solidFill>
                  <a:schemeClr val="bg1"/>
                </a:solidFill>
                <a:latin typeface="Franklin Gothic Medium" pitchFamily="-84" charset="0"/>
              </a:endParaRPr>
            </a:p>
          </p:txBody>
        </p:sp>
      </p:grpSp>
      <p:grpSp>
        <p:nvGrpSpPr>
          <p:cNvPr id="180229" name="Group 9"/>
          <p:cNvGrpSpPr>
            <a:grpSpLocks noChangeAspect="1"/>
          </p:cNvGrpSpPr>
          <p:nvPr/>
        </p:nvGrpSpPr>
        <p:grpSpPr bwMode="auto">
          <a:xfrm>
            <a:off x="5668963" y="2692400"/>
            <a:ext cx="2244725" cy="2243138"/>
            <a:chOff x="3408" y="818"/>
            <a:chExt cx="998" cy="998"/>
          </a:xfrm>
        </p:grpSpPr>
        <p:sp>
          <p:nvSpPr>
            <p:cNvPr id="180248" name="Oval 10"/>
            <p:cNvSpPr>
              <a:spLocks noChangeAspect="1" noChangeArrowheads="1"/>
            </p:cNvSpPr>
            <p:nvPr/>
          </p:nvSpPr>
          <p:spPr bwMode="auto">
            <a:xfrm>
              <a:off x="3408" y="818"/>
              <a:ext cx="998" cy="998"/>
            </a:xfrm>
            <a:prstGeom prst="ellipse">
              <a:avLst/>
            </a:prstGeom>
            <a:gradFill rotWithShape="1">
              <a:gsLst>
                <a:gs pos="0">
                  <a:srgbClr val="FF9191"/>
                </a:gs>
                <a:gs pos="100000">
                  <a:srgbClr val="E60000"/>
                </a:gs>
              </a:gsLst>
              <a:path path="shape">
                <a:fillToRect l="50000" t="50000" r="50000" b="50000"/>
              </a:path>
            </a:gradFill>
            <a:ln w="9525">
              <a:noFill/>
              <a:round/>
              <a:headEnd/>
              <a:tailEnd/>
            </a:ln>
          </p:spPr>
          <p:txBody>
            <a:bodyPr lIns="0" rIns="0" anchor="ctr">
              <a:prstTxWarp prst="textNoShape">
                <a:avLst/>
              </a:prstTxWarp>
            </a:bodyPr>
            <a:lstStyle/>
            <a:p>
              <a:pPr algn="ctr" eaLnBrk="1" hangingPunct="1"/>
              <a:endParaRPr lang="en-GB" sz="2800">
                <a:solidFill>
                  <a:schemeClr val="bg1"/>
                </a:solidFill>
                <a:latin typeface="Franklin Gothic Medium" pitchFamily="-84" charset="0"/>
              </a:endParaRPr>
            </a:p>
          </p:txBody>
        </p:sp>
        <p:sp>
          <p:nvSpPr>
            <p:cNvPr id="180249" name="Text Box 11"/>
            <p:cNvSpPr txBox="1">
              <a:spLocks noChangeAspect="1" noChangeArrowheads="1"/>
            </p:cNvSpPr>
            <p:nvPr/>
          </p:nvSpPr>
          <p:spPr bwMode="auto">
            <a:xfrm>
              <a:off x="3421" y="1167"/>
              <a:ext cx="985" cy="242"/>
            </a:xfrm>
            <a:prstGeom prst="rect">
              <a:avLst/>
            </a:prstGeom>
            <a:noFill/>
            <a:ln w="9525">
              <a:noFill/>
              <a:miter lim="800000"/>
              <a:headEnd/>
              <a:tailEnd/>
            </a:ln>
          </p:spPr>
          <p:txBody>
            <a:bodyPr lIns="36000" tIns="25200" rIns="36000">
              <a:prstTxWarp prst="textNoShape">
                <a:avLst/>
              </a:prstTxWarp>
              <a:spAutoFit/>
            </a:bodyPr>
            <a:lstStyle/>
            <a:p>
              <a:pPr algn="ctr" eaLnBrk="1" hangingPunct="1"/>
              <a:endParaRPr lang="en-US" sz="3100">
                <a:solidFill>
                  <a:schemeClr val="bg1"/>
                </a:solidFill>
                <a:latin typeface="Franklin Gothic Medium" pitchFamily="-84" charset="0"/>
              </a:endParaRPr>
            </a:p>
          </p:txBody>
        </p:sp>
      </p:grpSp>
      <p:sp>
        <p:nvSpPr>
          <p:cNvPr id="180230" name="Text Box 12"/>
          <p:cNvSpPr txBox="1">
            <a:spLocks noChangeArrowheads="1"/>
          </p:cNvSpPr>
          <p:nvPr/>
        </p:nvSpPr>
        <p:spPr bwMode="auto">
          <a:xfrm>
            <a:off x="3352800" y="2692400"/>
            <a:ext cx="2414588" cy="519113"/>
          </a:xfrm>
          <a:prstGeom prst="rect">
            <a:avLst/>
          </a:prstGeom>
          <a:noFill/>
          <a:ln w="9525">
            <a:noFill/>
            <a:miter lim="800000"/>
            <a:headEnd/>
            <a:tailEnd/>
          </a:ln>
        </p:spPr>
        <p:txBody>
          <a:bodyPr>
            <a:prstTxWarp prst="textNoShape">
              <a:avLst/>
            </a:prstTxWarp>
            <a:spAutoFit/>
          </a:bodyPr>
          <a:lstStyle/>
          <a:p>
            <a:pPr algn="ctr" eaLnBrk="1" hangingPunct="1"/>
            <a:r>
              <a:rPr lang="en-US" sz="2800">
                <a:solidFill>
                  <a:schemeClr val="bg1"/>
                </a:solidFill>
                <a:latin typeface="Franklin Gothic Medium" pitchFamily="-84" charset="0"/>
              </a:rPr>
              <a:t>Initiating</a:t>
            </a:r>
          </a:p>
        </p:txBody>
      </p:sp>
      <p:sp>
        <p:nvSpPr>
          <p:cNvPr id="180231" name="Text Box 13"/>
          <p:cNvSpPr txBox="1">
            <a:spLocks noChangeArrowheads="1"/>
          </p:cNvSpPr>
          <p:nvPr/>
        </p:nvSpPr>
        <p:spPr bwMode="auto">
          <a:xfrm>
            <a:off x="3352800" y="4572000"/>
            <a:ext cx="2414588" cy="519113"/>
          </a:xfrm>
          <a:prstGeom prst="rect">
            <a:avLst/>
          </a:prstGeom>
          <a:noFill/>
          <a:ln w="9525">
            <a:noFill/>
            <a:miter lim="800000"/>
            <a:headEnd/>
            <a:tailEnd/>
          </a:ln>
        </p:spPr>
        <p:txBody>
          <a:bodyPr>
            <a:prstTxWarp prst="textNoShape">
              <a:avLst/>
            </a:prstTxWarp>
            <a:spAutoFit/>
          </a:bodyPr>
          <a:lstStyle/>
          <a:p>
            <a:pPr algn="ctr" eaLnBrk="1" hangingPunct="1"/>
            <a:r>
              <a:rPr lang="en-US" sz="2800">
                <a:solidFill>
                  <a:schemeClr val="bg1"/>
                </a:solidFill>
                <a:latin typeface="Franklin Gothic Medium" pitchFamily="-84" charset="0"/>
              </a:rPr>
              <a:t>Responding</a:t>
            </a:r>
          </a:p>
        </p:txBody>
      </p:sp>
      <p:sp>
        <p:nvSpPr>
          <p:cNvPr id="233486" name="Text Box 14"/>
          <p:cNvSpPr txBox="1">
            <a:spLocks noChangeArrowheads="1"/>
          </p:cNvSpPr>
          <p:nvPr/>
        </p:nvSpPr>
        <p:spPr bwMode="auto">
          <a:xfrm>
            <a:off x="457200" y="1600200"/>
            <a:ext cx="8280400" cy="42863"/>
          </a:xfrm>
          <a:prstGeom prst="rect">
            <a:avLst/>
          </a:prstGeom>
          <a:gradFill rotWithShape="1">
            <a:gsLst>
              <a:gs pos="0">
                <a:srgbClr val="3399FF"/>
              </a:gs>
              <a:gs pos="100000">
                <a:srgbClr val="99FF99"/>
              </a:gs>
            </a:gsLst>
            <a:lin ang="0" scaled="1"/>
          </a:gradFill>
          <a:ln w="9525">
            <a:noFill/>
            <a:miter lim="800000"/>
            <a:headEnd/>
            <a:tailEnd/>
          </a:ln>
          <a:effectLst/>
        </p:spPr>
        <p:txBody>
          <a:bodyPr lIns="0" tIns="0" rIns="0" bIns="0">
            <a:prstTxWarp prst="textNoShape">
              <a:avLst/>
            </a:prstTxWarp>
          </a:bodyPr>
          <a:lstStyle/>
          <a:p>
            <a:pPr eaLnBrk="1" hangingPunct="1">
              <a:spcBef>
                <a:spcPct val="50000"/>
              </a:spcBef>
              <a:defRPr/>
            </a:pPr>
            <a:endParaRPr lang="en-GB" sz="200">
              <a:effectLst>
                <a:outerShdw blurRad="38100" dist="38100" dir="2700000" algn="tl">
                  <a:srgbClr val="000000"/>
                </a:outerShdw>
              </a:effectLst>
              <a:latin typeface="Arial" pitchFamily="64" charset="0"/>
              <a:ea typeface="ＭＳ Ｐゴシック" pitchFamily="64" charset="-128"/>
              <a:cs typeface="ＭＳ Ｐゴシック" pitchFamily="64" charset="-128"/>
            </a:endParaRPr>
          </a:p>
        </p:txBody>
      </p:sp>
      <p:sp>
        <p:nvSpPr>
          <p:cNvPr id="180233" name="Text Box 15"/>
          <p:cNvSpPr txBox="1">
            <a:spLocks noChangeArrowheads="1"/>
          </p:cNvSpPr>
          <p:nvPr/>
        </p:nvSpPr>
        <p:spPr bwMode="auto">
          <a:xfrm>
            <a:off x="598488" y="5856288"/>
            <a:ext cx="7772400" cy="366712"/>
          </a:xfrm>
          <a:prstGeom prst="rect">
            <a:avLst/>
          </a:prstGeom>
          <a:noFill/>
          <a:ln w="9525">
            <a:noFill/>
            <a:miter lim="800000"/>
            <a:headEnd/>
            <a:tailEnd/>
          </a:ln>
        </p:spPr>
        <p:txBody>
          <a:bodyPr>
            <a:prstTxWarp prst="textNoShape">
              <a:avLst/>
            </a:prstTxWarp>
            <a:spAutoFit/>
          </a:bodyPr>
          <a:lstStyle/>
          <a:p>
            <a:pPr eaLnBrk="1" hangingPunct="1"/>
            <a:endParaRPr lang="en-US" sz="1800">
              <a:ea typeface="Arial" pitchFamily="-84" charset="0"/>
              <a:cs typeface="Arial" pitchFamily="-84" charset="0"/>
            </a:endParaRPr>
          </a:p>
        </p:txBody>
      </p:sp>
      <p:sp>
        <p:nvSpPr>
          <p:cNvPr id="180234" name="Text Box 16"/>
          <p:cNvSpPr txBox="1">
            <a:spLocks noChangeArrowheads="1"/>
          </p:cNvSpPr>
          <p:nvPr/>
        </p:nvSpPr>
        <p:spPr bwMode="auto">
          <a:xfrm>
            <a:off x="1709738" y="5092700"/>
            <a:ext cx="1370012" cy="519113"/>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chemeClr val="bg1"/>
                </a:solidFill>
                <a:ea typeface="Arial" pitchFamily="-84" charset="0"/>
                <a:cs typeface="Arial" pitchFamily="-84" charset="0"/>
              </a:rPr>
              <a:t>Subject</a:t>
            </a:r>
          </a:p>
        </p:txBody>
      </p:sp>
      <p:sp>
        <p:nvSpPr>
          <p:cNvPr id="180235" name="Text Box 17"/>
          <p:cNvSpPr txBox="1">
            <a:spLocks noChangeArrowheads="1"/>
          </p:cNvSpPr>
          <p:nvPr/>
        </p:nvSpPr>
        <p:spPr bwMode="auto">
          <a:xfrm>
            <a:off x="6207125" y="5091113"/>
            <a:ext cx="1211263" cy="519112"/>
          </a:xfrm>
          <a:prstGeom prst="rect">
            <a:avLst/>
          </a:prstGeom>
          <a:noFill/>
          <a:ln w="9525">
            <a:noFill/>
            <a:miter lim="800000"/>
            <a:headEnd/>
            <a:tailEnd/>
          </a:ln>
        </p:spPr>
        <p:txBody>
          <a:bodyPr wrap="none">
            <a:prstTxWarp prst="textNoShape">
              <a:avLst/>
            </a:prstTxWarp>
            <a:spAutoFit/>
          </a:bodyPr>
          <a:lstStyle/>
          <a:p>
            <a:pPr eaLnBrk="1" hangingPunct="1"/>
            <a:r>
              <a:rPr lang="en-US" sz="2800">
                <a:solidFill>
                  <a:schemeClr val="bg1"/>
                </a:solidFill>
                <a:ea typeface="Arial" pitchFamily="-84" charset="0"/>
                <a:cs typeface="Arial" pitchFamily="-84" charset="0"/>
              </a:rPr>
              <a:t>Object</a:t>
            </a:r>
          </a:p>
        </p:txBody>
      </p:sp>
      <p:sp>
        <p:nvSpPr>
          <p:cNvPr id="180236" name="Oval 18"/>
          <p:cNvSpPr>
            <a:spLocks noChangeArrowheads="1"/>
          </p:cNvSpPr>
          <p:nvPr/>
        </p:nvSpPr>
        <p:spPr bwMode="auto">
          <a:xfrm>
            <a:off x="1404938" y="3476625"/>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800">
                <a:ea typeface="Arial" pitchFamily="-84" charset="0"/>
                <a:cs typeface="Arial" pitchFamily="-84" charset="0"/>
              </a:rPr>
              <a:t>S</a:t>
            </a:r>
          </a:p>
        </p:txBody>
      </p:sp>
      <p:sp>
        <p:nvSpPr>
          <p:cNvPr id="180237" name="Oval 19"/>
          <p:cNvSpPr>
            <a:spLocks noChangeArrowheads="1"/>
          </p:cNvSpPr>
          <p:nvPr/>
        </p:nvSpPr>
        <p:spPr bwMode="auto">
          <a:xfrm>
            <a:off x="2552700" y="3476625"/>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80238" name="Oval 20"/>
          <p:cNvSpPr>
            <a:spLocks noChangeArrowheads="1"/>
          </p:cNvSpPr>
          <p:nvPr/>
        </p:nvSpPr>
        <p:spPr bwMode="auto">
          <a:xfrm>
            <a:off x="5922963" y="3467100"/>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eaLnBrk="1" hangingPunct="1"/>
            <a:r>
              <a:rPr lang="en-US" sz="1800">
                <a:ea typeface="Arial" pitchFamily="-84" charset="0"/>
                <a:cs typeface="Arial" pitchFamily="-84" charset="0"/>
              </a:rPr>
              <a:t>S</a:t>
            </a:r>
          </a:p>
        </p:txBody>
      </p:sp>
      <p:sp>
        <p:nvSpPr>
          <p:cNvPr id="180239" name="Oval 21"/>
          <p:cNvSpPr>
            <a:spLocks noChangeArrowheads="1"/>
          </p:cNvSpPr>
          <p:nvPr/>
        </p:nvSpPr>
        <p:spPr bwMode="auto">
          <a:xfrm>
            <a:off x="7142163" y="3476625"/>
            <a:ext cx="609600" cy="609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nvGrpSpPr>
          <p:cNvPr id="180240" name="Group 22"/>
          <p:cNvGrpSpPr>
            <a:grpSpLocks noChangeAspect="1"/>
          </p:cNvGrpSpPr>
          <p:nvPr/>
        </p:nvGrpSpPr>
        <p:grpSpPr bwMode="auto">
          <a:xfrm>
            <a:off x="6532563" y="3627438"/>
            <a:ext cx="538162" cy="384175"/>
            <a:chOff x="2515" y="994"/>
            <a:chExt cx="1045" cy="747"/>
          </a:xfrm>
        </p:grpSpPr>
        <p:sp>
          <p:nvSpPr>
            <p:cNvPr id="180246" name="Freeform 23"/>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80247" name="Freeform 24"/>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grpSp>
        <p:nvGrpSpPr>
          <p:cNvPr id="180241" name="Group 25"/>
          <p:cNvGrpSpPr>
            <a:grpSpLocks noChangeAspect="1"/>
          </p:cNvGrpSpPr>
          <p:nvPr/>
        </p:nvGrpSpPr>
        <p:grpSpPr bwMode="auto">
          <a:xfrm>
            <a:off x="2014538" y="3627438"/>
            <a:ext cx="538162" cy="384175"/>
            <a:chOff x="2515" y="994"/>
            <a:chExt cx="1045" cy="747"/>
          </a:xfrm>
        </p:grpSpPr>
        <p:sp>
          <p:nvSpPr>
            <p:cNvPr id="180244" name="Freeform 26"/>
            <p:cNvSpPr>
              <a:spLocks noChangeAspect="1"/>
            </p:cNvSpPr>
            <p:nvPr/>
          </p:nvSpPr>
          <p:spPr bwMode="auto">
            <a:xfrm>
              <a:off x="2515" y="994"/>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005AD7"/>
                </a:gs>
                <a:gs pos="100000">
                  <a:srgbClr val="CBE1FF"/>
                </a:gs>
              </a:gsLst>
              <a:lin ang="0" scaled="1"/>
            </a:gradFill>
            <a:ln w="3175">
              <a:noFill/>
              <a:round/>
              <a:headEnd/>
              <a:tailEnd/>
            </a:ln>
          </p:spPr>
          <p:txBody>
            <a:bodyPr>
              <a:prstTxWarp prst="textNoShape">
                <a:avLst/>
              </a:prstTxWarp>
            </a:bodyPr>
            <a:lstStyle/>
            <a:p>
              <a:endParaRPr lang="en-US"/>
            </a:p>
          </p:txBody>
        </p:sp>
        <p:sp>
          <p:nvSpPr>
            <p:cNvPr id="180245" name="Freeform 27"/>
            <p:cNvSpPr>
              <a:spLocks noChangeAspect="1"/>
            </p:cNvSpPr>
            <p:nvPr/>
          </p:nvSpPr>
          <p:spPr bwMode="auto">
            <a:xfrm rot="10800000">
              <a:off x="2515" y="1502"/>
              <a:ext cx="1045" cy="239"/>
            </a:xfrm>
            <a:custGeom>
              <a:avLst/>
              <a:gdLst>
                <a:gd name="T0" fmla="*/ 0 w 861"/>
                <a:gd name="T1" fmla="*/ 188 h 197"/>
                <a:gd name="T2" fmla="*/ 601 w 861"/>
                <a:gd name="T3" fmla="*/ 0 h 197"/>
                <a:gd name="T4" fmla="*/ 1108 w 861"/>
                <a:gd name="T5" fmla="*/ 141 h 197"/>
                <a:gd name="T6" fmla="*/ 1136 w 861"/>
                <a:gd name="T7" fmla="*/ 97 h 197"/>
                <a:gd name="T8" fmla="*/ 1268 w 861"/>
                <a:gd name="T9" fmla="*/ 288 h 197"/>
                <a:gd name="T10" fmla="*/ 1033 w 861"/>
                <a:gd name="T11" fmla="*/ 283 h 197"/>
                <a:gd name="T12" fmla="*/ 1060 w 861"/>
                <a:gd name="T13" fmla="*/ 237 h 197"/>
                <a:gd name="T14" fmla="*/ 601 w 861"/>
                <a:gd name="T15" fmla="*/ 113 h 197"/>
                <a:gd name="T16" fmla="*/ 61 w 861"/>
                <a:gd name="T17" fmla="*/ 290 h 197"/>
                <a:gd name="T18" fmla="*/ 0 w 861"/>
                <a:gd name="T19" fmla="*/ 188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197"/>
                <a:gd name="T32" fmla="*/ 861 w 861"/>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197">
                  <a:moveTo>
                    <a:pt x="0" y="128"/>
                  </a:moveTo>
                  <a:cubicBezTo>
                    <a:pt x="132" y="45"/>
                    <a:pt x="277" y="0"/>
                    <a:pt x="408" y="0"/>
                  </a:cubicBezTo>
                  <a:cubicBezTo>
                    <a:pt x="539" y="0"/>
                    <a:pt x="660" y="54"/>
                    <a:pt x="752" y="96"/>
                  </a:cubicBezTo>
                  <a:cubicBezTo>
                    <a:pt x="760" y="82"/>
                    <a:pt x="771" y="66"/>
                    <a:pt x="771" y="66"/>
                  </a:cubicBezTo>
                  <a:cubicBezTo>
                    <a:pt x="771" y="66"/>
                    <a:pt x="861" y="195"/>
                    <a:pt x="861" y="195"/>
                  </a:cubicBezTo>
                  <a:cubicBezTo>
                    <a:pt x="861" y="195"/>
                    <a:pt x="701" y="192"/>
                    <a:pt x="701" y="192"/>
                  </a:cubicBezTo>
                  <a:cubicBezTo>
                    <a:pt x="701" y="192"/>
                    <a:pt x="712" y="172"/>
                    <a:pt x="719" y="161"/>
                  </a:cubicBezTo>
                  <a:cubicBezTo>
                    <a:pt x="613" y="105"/>
                    <a:pt x="518" y="77"/>
                    <a:pt x="408" y="77"/>
                  </a:cubicBezTo>
                  <a:cubicBezTo>
                    <a:pt x="298" y="77"/>
                    <a:pt x="177" y="104"/>
                    <a:pt x="41" y="197"/>
                  </a:cubicBezTo>
                  <a:cubicBezTo>
                    <a:pt x="41" y="197"/>
                    <a:pt x="0" y="128"/>
                    <a:pt x="0" y="128"/>
                  </a:cubicBezTo>
                  <a:close/>
                </a:path>
              </a:pathLst>
            </a:custGeom>
            <a:gradFill rotWithShape="1">
              <a:gsLst>
                <a:gs pos="0">
                  <a:srgbClr val="E60000"/>
                </a:gs>
                <a:gs pos="100000">
                  <a:srgbClr val="FFDFDF"/>
                </a:gs>
              </a:gsLst>
              <a:lin ang="0" scaled="1"/>
            </a:gradFill>
            <a:ln w="3175">
              <a:noFill/>
              <a:round/>
              <a:headEnd/>
              <a:tailEnd/>
            </a:ln>
          </p:spPr>
          <p:txBody>
            <a:bodyPr>
              <a:prstTxWarp prst="textNoShape">
                <a:avLst/>
              </a:prstTxWarp>
            </a:bodyPr>
            <a:lstStyle/>
            <a:p>
              <a:endParaRPr lang="en-US"/>
            </a:p>
          </p:txBody>
        </p:sp>
      </p:grpSp>
      <p:sp>
        <p:nvSpPr>
          <p:cNvPr id="180242" name="Text Box 28"/>
          <p:cNvSpPr txBox="1">
            <a:spLocks noChangeArrowheads="1"/>
          </p:cNvSpPr>
          <p:nvPr/>
        </p:nvSpPr>
        <p:spPr bwMode="auto">
          <a:xfrm>
            <a:off x="2662238" y="3627438"/>
            <a:ext cx="184150"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ea typeface="Arial" pitchFamily="-84" charset="0"/>
                <a:cs typeface="Arial" pitchFamily="-84" charset="0"/>
              </a:rPr>
              <a:t>O</a:t>
            </a:r>
          </a:p>
        </p:txBody>
      </p:sp>
      <p:sp>
        <p:nvSpPr>
          <p:cNvPr id="180243" name="Text Box 29"/>
          <p:cNvSpPr txBox="1">
            <a:spLocks noChangeArrowheads="1"/>
          </p:cNvSpPr>
          <p:nvPr/>
        </p:nvSpPr>
        <p:spPr bwMode="auto">
          <a:xfrm>
            <a:off x="7234238" y="3627438"/>
            <a:ext cx="184150" cy="366712"/>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800">
                <a:ea typeface="Arial" pitchFamily="-84" charset="0"/>
                <a:cs typeface="Arial" pitchFamily="-84" charset="0"/>
              </a:rPr>
              <a:t>O</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685800" y="685800"/>
            <a:ext cx="7772400" cy="5410200"/>
          </a:xfrm>
        </p:spPr>
        <p:txBody>
          <a:bodyPr/>
          <a:lstStyle/>
          <a:p>
            <a:pPr eaLnBrk="1" hangingPunct="1">
              <a:buFontTx/>
              <a:buNone/>
            </a:pPr>
            <a:r>
              <a:rPr lang="en-US" sz="2800"/>
              <a:t>	. . . the Creation is harmonious in its myriad forms, regardless of the countless types of Give and Take Action initiated by the Universal Prime Force. In other words, through Universal Prime Force, give and take action is directed by a unifying purpose, and through its organic relationships, generates the forces necessary for existence, reproduction, and action of all things, from the smallest to the largest.</a:t>
            </a:r>
          </a:p>
          <a:p>
            <a:pPr eaLnBrk="1" hangingPunct="1">
              <a:buFontTx/>
              <a:buNone/>
            </a:pPr>
            <a:r>
              <a:rPr lang="en-US" sz="2800"/>
              <a:t>					</a:t>
            </a:r>
            <a:r>
              <a:rPr lang="en-US" sz="2400"/>
              <a:t>Unification Thought</a:t>
            </a:r>
            <a:endParaRPr lang="en-US" sz="28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685800" y="838200"/>
            <a:ext cx="7772400" cy="5257800"/>
          </a:xfrm>
        </p:spPr>
        <p:txBody>
          <a:bodyPr/>
          <a:lstStyle/>
          <a:p>
            <a:pPr eaLnBrk="1" hangingPunct="1">
              <a:buFontTx/>
              <a:buNone/>
            </a:pPr>
            <a:r>
              <a:rPr lang="en-US" sz="2800"/>
              <a:t>	The direction and goal of all give and take actions are controlled by Universal Prime Force. Give and take action exists not only so that a subject and object can fulfil their individual purposes, but also for the greater purpose of unifying all things. The ultimate purpose of give and take action is to have subject and object unite and develop to a greater and higher dimension.</a:t>
            </a:r>
          </a:p>
          <a:p>
            <a:pPr eaLnBrk="1" hangingPunct="1">
              <a:buFontTx/>
              <a:buNone/>
            </a:pPr>
            <a:r>
              <a:rPr lang="en-US" sz="2400"/>
              <a:t>						Unification Thought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a:t>Reading list</a:t>
            </a:r>
          </a:p>
        </p:txBody>
      </p:sp>
      <p:sp>
        <p:nvSpPr>
          <p:cNvPr id="186371" name="Rectangle 3"/>
          <p:cNvSpPr>
            <a:spLocks noGrp="1" noChangeArrowheads="1"/>
          </p:cNvSpPr>
          <p:nvPr>
            <p:ph type="body" idx="1"/>
          </p:nvPr>
        </p:nvSpPr>
        <p:spPr/>
        <p:txBody>
          <a:bodyPr/>
          <a:lstStyle/>
          <a:p>
            <a:pPr eaLnBrk="1" hangingPunct="1">
              <a:lnSpc>
                <a:spcPct val="90000"/>
              </a:lnSpc>
            </a:pPr>
            <a:r>
              <a:rPr lang="en-US" sz="2800"/>
              <a:t>Ian Barbour</a:t>
            </a:r>
          </a:p>
          <a:p>
            <a:pPr lvl="1" eaLnBrk="1" hangingPunct="1">
              <a:lnSpc>
                <a:spcPct val="90000"/>
              </a:lnSpc>
            </a:pPr>
            <a:r>
              <a:rPr lang="en-US" sz="2400"/>
              <a:t>Religion and Science</a:t>
            </a:r>
          </a:p>
          <a:p>
            <a:pPr lvl="1" eaLnBrk="1" hangingPunct="1">
              <a:lnSpc>
                <a:spcPct val="90000"/>
              </a:lnSpc>
            </a:pPr>
            <a:r>
              <a:rPr lang="en-US" sz="2400"/>
              <a:t>Issues in Science and Religion</a:t>
            </a:r>
          </a:p>
          <a:p>
            <a:pPr eaLnBrk="1" hangingPunct="1">
              <a:lnSpc>
                <a:spcPct val="90000"/>
              </a:lnSpc>
            </a:pPr>
            <a:r>
              <a:rPr lang="en-US" sz="2800"/>
              <a:t>Paul Davies</a:t>
            </a:r>
          </a:p>
          <a:p>
            <a:pPr lvl="1" eaLnBrk="1" hangingPunct="1">
              <a:lnSpc>
                <a:spcPct val="90000"/>
              </a:lnSpc>
            </a:pPr>
            <a:r>
              <a:rPr lang="en-US" sz="2400"/>
              <a:t>The Mind of God: Science and the Search for Ultimate Meaning</a:t>
            </a:r>
          </a:p>
          <a:p>
            <a:pPr lvl="1" eaLnBrk="1" hangingPunct="1">
              <a:lnSpc>
                <a:spcPct val="90000"/>
              </a:lnSpc>
            </a:pPr>
            <a:r>
              <a:rPr lang="en-US" sz="2400"/>
              <a:t>The Goldilocks Enigma: Why is the Universe Just Right for Life?</a:t>
            </a:r>
          </a:p>
          <a:p>
            <a:pPr eaLnBrk="1" hangingPunct="1">
              <a:lnSpc>
                <a:spcPct val="90000"/>
              </a:lnSpc>
            </a:pPr>
            <a:r>
              <a:rPr lang="en-US" sz="2800"/>
              <a:t>John Polkinhorne</a:t>
            </a:r>
          </a:p>
          <a:p>
            <a:pPr lvl="1" eaLnBrk="1" hangingPunct="1">
              <a:lnSpc>
                <a:spcPct val="90000"/>
              </a:lnSpc>
            </a:pPr>
            <a:r>
              <a:rPr lang="en-US" sz="2400"/>
              <a:t>Belief in God in an Age of Science</a:t>
            </a:r>
          </a:p>
          <a:p>
            <a:pPr eaLnBrk="1" hangingPunct="1">
              <a:lnSpc>
                <a:spcPct val="90000"/>
              </a:lnSpc>
            </a:pP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What is the status of scientific knowledge?</a:t>
            </a:r>
          </a:p>
        </p:txBody>
      </p:sp>
      <p:sp>
        <p:nvSpPr>
          <p:cNvPr id="35843" name="Rectangle 3"/>
          <p:cNvSpPr>
            <a:spLocks noGrp="1" noChangeArrowheads="1"/>
          </p:cNvSpPr>
          <p:nvPr>
            <p:ph type="body" idx="1"/>
          </p:nvPr>
        </p:nvSpPr>
        <p:spPr/>
        <p:txBody>
          <a:bodyPr/>
          <a:lstStyle/>
          <a:p>
            <a:pPr eaLnBrk="1" hangingPunct="1"/>
            <a:r>
              <a:rPr lang="en-US" sz="2800"/>
              <a:t>Tentative not certain</a:t>
            </a:r>
          </a:p>
          <a:p>
            <a:pPr eaLnBrk="1" hangingPunct="1"/>
            <a:endParaRPr lang="en-US" sz="2800"/>
          </a:p>
          <a:p>
            <a:pPr eaLnBrk="1" hangingPunct="1"/>
            <a:r>
              <a:rPr lang="en-US" sz="2800"/>
              <a:t>Theories are approximations to the truth</a:t>
            </a:r>
          </a:p>
          <a:p>
            <a:pPr eaLnBrk="1" hangingPunct="1"/>
            <a:endParaRPr lang="en-US" sz="2800"/>
          </a:p>
          <a:p>
            <a:pPr eaLnBrk="1" hangingPunct="1"/>
            <a:r>
              <a:rPr lang="en-US" sz="2800"/>
              <a:t>Scientific theories cannot be proven</a:t>
            </a:r>
          </a:p>
          <a:p>
            <a:pPr eaLnBrk="1" hangingPunct="1"/>
            <a:endParaRPr lang="en-US" sz="2800"/>
          </a:p>
          <a:p>
            <a:pPr eaLnBrk="1" hangingPunct="1"/>
            <a:r>
              <a:rPr lang="en-US" sz="2800"/>
              <a:t>What we know is much less than what we don’t know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24052</TotalTime>
  <Words>5439</Words>
  <Application>Microsoft Office PowerPoint</Application>
  <PresentationFormat>On-screen Show (4:3)</PresentationFormat>
  <Paragraphs>669</Paragraphs>
  <Slides>87</Slides>
  <Notes>85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Blank Presentation</vt:lpstr>
      <vt:lpstr>Document</vt:lpstr>
      <vt:lpstr>Do science and religion need each other?</vt:lpstr>
      <vt:lpstr>People ask questions</vt:lpstr>
      <vt:lpstr>Trying to make sense of the world</vt:lpstr>
      <vt:lpstr>Usual relationship - cooperation  and interaction </vt:lpstr>
      <vt:lpstr>Quotes of great scientists</vt:lpstr>
      <vt:lpstr>What is science?</vt:lpstr>
      <vt:lpstr>What makes scientists tick?</vt:lpstr>
      <vt:lpstr>What is the scientific method?</vt:lpstr>
      <vt:lpstr>What is the status of scientific knowledge?</vt:lpstr>
      <vt:lpstr>Limitations of science</vt:lpstr>
      <vt:lpstr>What is religion?</vt:lpstr>
      <vt:lpstr>What are religious practices?</vt:lpstr>
      <vt:lpstr>Science and religion are different</vt:lpstr>
      <vt:lpstr>Different areas of competence</vt:lpstr>
      <vt:lpstr>Science and religion complementary</vt:lpstr>
      <vt:lpstr>What’s the problem then?</vt:lpstr>
      <vt:lpstr>Conflicts between science and religion</vt:lpstr>
      <vt:lpstr>Need for cooperation</vt:lpstr>
      <vt:lpstr>Unification view</vt:lpstr>
      <vt:lpstr>Science and values</vt:lpstr>
      <vt:lpstr>God and the origin of the universe</vt:lpstr>
      <vt:lpstr>Has the universe always existed?</vt:lpstr>
      <vt:lpstr>Has the universe always existed?</vt:lpstr>
      <vt:lpstr>The discovery of the beginning</vt:lpstr>
      <vt:lpstr>Cosmic background radiation</vt:lpstr>
      <vt:lpstr>PowerPoint Presentation</vt:lpstr>
      <vt:lpstr>The Big Bang</vt:lpstr>
      <vt:lpstr>Expanding universe</vt:lpstr>
      <vt:lpstr>What happened at the Big Bang?</vt:lpstr>
      <vt:lpstr>Big Bang implies God</vt:lpstr>
      <vt:lpstr>What would you expect from a Big Bang?</vt:lpstr>
      <vt:lpstr>What were the initial conditions at the Big Bang?</vt:lpstr>
      <vt:lpstr>PowerPoint Presentation</vt:lpstr>
      <vt:lpstr>PowerPoint Presentation</vt:lpstr>
      <vt:lpstr>How can we explain this?</vt:lpstr>
      <vt:lpstr>How can we explain this?</vt:lpstr>
      <vt:lpstr>Quantum fields created universe</vt:lpstr>
      <vt:lpstr>But . . . </vt:lpstr>
      <vt:lpstr>How can we explain this?</vt:lpstr>
      <vt:lpstr>How can we explain this?</vt:lpstr>
      <vt:lpstr>Which is more believable?</vt:lpstr>
      <vt:lpstr>Unification thought</vt:lpstr>
      <vt:lpstr>God versus Darwin?</vt:lpstr>
      <vt:lpstr>The Six Days of Creation</vt:lpstr>
      <vt:lpstr>How can we understand  the Bible?</vt:lpstr>
      <vt:lpstr>Traditional perspective</vt:lpstr>
      <vt:lpstr>The first day</vt:lpstr>
      <vt:lpstr>The second day</vt:lpstr>
      <vt:lpstr>PowerPoint Presentation</vt:lpstr>
      <vt:lpstr>The third day</vt:lpstr>
      <vt:lpstr>Let dry land appear</vt:lpstr>
      <vt:lpstr>Gondwanaland</vt:lpstr>
      <vt:lpstr>And plants</vt:lpstr>
      <vt:lpstr>The fourth day</vt:lpstr>
      <vt:lpstr>Let the sun and moon appear</vt:lpstr>
      <vt:lpstr>The fifth day</vt:lpstr>
      <vt:lpstr>The sixth day</vt:lpstr>
      <vt:lpstr>And finally</vt:lpstr>
      <vt:lpstr>What is remarkable is that the order of creation in Genesis is very similar to that proposed by modern science</vt:lpstr>
      <vt:lpstr>How did all these living creatures appear?</vt:lpstr>
      <vt:lpstr>Darwin and God</vt:lpstr>
      <vt:lpstr>Darwinism and Creationism</vt:lpstr>
      <vt:lpstr>What is the evidence for evolution?</vt:lpstr>
      <vt:lpstr>Vehicle design</vt:lpstr>
      <vt:lpstr>What is the evidence for evolution?</vt:lpstr>
      <vt:lpstr>Is complexity proof  of design?</vt:lpstr>
      <vt:lpstr>Can order and complexity come about naturally?</vt:lpstr>
      <vt:lpstr>How about the human eye?</vt:lpstr>
      <vt:lpstr>The human eye was designed</vt:lpstr>
      <vt:lpstr>The human eye evolved</vt:lpstr>
      <vt:lpstr>The mechanism of evolution</vt:lpstr>
      <vt:lpstr>Darwinism is a research program with many unsolved problems</vt:lpstr>
      <vt:lpstr>Is Darwinism compatible with belief in God?</vt:lpstr>
      <vt:lpstr>How was Darwinism received?</vt:lpstr>
      <vt:lpstr>God is only immanent</vt:lpstr>
      <vt:lpstr>God is only transcendent</vt:lpstr>
      <vt:lpstr>God is immanent and transcendent</vt:lpstr>
      <vt:lpstr>God’s Hyungsang</vt:lpstr>
      <vt:lpstr>PowerPoint Presentation</vt:lpstr>
      <vt:lpstr>PowerPoint Presentation</vt:lpstr>
      <vt:lpstr>PowerPoint Presentation</vt:lpstr>
      <vt:lpstr>PowerPoint Presentation</vt:lpstr>
      <vt:lpstr>Universal Prime Force</vt:lpstr>
      <vt:lpstr>PowerPoint Presentation</vt:lpstr>
      <vt:lpstr>PowerPoint Presentation</vt:lpstr>
      <vt:lpstr>PowerPoint Presentation</vt:lpstr>
      <vt:lpstr>Reading list</vt:lpstr>
    </vt:vector>
  </TitlesOfParts>
  <Company>William Haines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Six Days of Creation</dc:title>
  <dc:creator>William Haines</dc:creator>
  <cp:lastModifiedBy>Basia</cp:lastModifiedBy>
  <cp:revision>63</cp:revision>
  <dcterms:created xsi:type="dcterms:W3CDTF">2013-04-14T12:39:55Z</dcterms:created>
  <dcterms:modified xsi:type="dcterms:W3CDTF">2014-07-18T07:45:58Z</dcterms:modified>
</cp:coreProperties>
</file>